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70" r:id="rId2"/>
    <p:sldId id="315" r:id="rId3"/>
    <p:sldId id="319" r:id="rId4"/>
    <p:sldId id="358" r:id="rId5"/>
    <p:sldId id="312" r:id="rId6"/>
    <p:sldId id="333" r:id="rId7"/>
    <p:sldId id="335" r:id="rId8"/>
    <p:sldId id="313" r:id="rId9"/>
    <p:sldId id="291" r:id="rId10"/>
    <p:sldId id="268" r:id="rId11"/>
    <p:sldId id="292" r:id="rId12"/>
    <p:sldId id="328" r:id="rId13"/>
    <p:sldId id="330" r:id="rId14"/>
    <p:sldId id="295" r:id="rId15"/>
    <p:sldId id="320" r:id="rId16"/>
    <p:sldId id="329" r:id="rId17"/>
    <p:sldId id="331" r:id="rId18"/>
    <p:sldId id="332" r:id="rId19"/>
    <p:sldId id="327" r:id="rId20"/>
    <p:sldId id="323" r:id="rId21"/>
    <p:sldId id="324" r:id="rId22"/>
    <p:sldId id="325" r:id="rId23"/>
    <p:sldId id="321" r:id="rId24"/>
    <p:sldId id="322" r:id="rId25"/>
    <p:sldId id="318" r:id="rId26"/>
    <p:sldId id="296" r:id="rId27"/>
    <p:sldId id="265" r:id="rId28"/>
    <p:sldId id="336" r:id="rId29"/>
    <p:sldId id="337" r:id="rId30"/>
    <p:sldId id="338" r:id="rId31"/>
    <p:sldId id="339" r:id="rId32"/>
    <p:sldId id="340" r:id="rId33"/>
    <p:sldId id="288" r:id="rId34"/>
    <p:sldId id="289" r:id="rId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B"/>
    <a:srgbClr val="F3FFF7"/>
    <a:srgbClr val="F9FFE7"/>
    <a:srgbClr val="F2FFE7"/>
    <a:srgbClr val="F6FFEB"/>
    <a:srgbClr val="FFFFFF"/>
    <a:srgbClr val="E1FFEB"/>
    <a:srgbClr val="C4D79B"/>
    <a:srgbClr val="EBF1D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5" autoAdjust="0"/>
    <p:restoredTop sz="94660"/>
  </p:normalViewPr>
  <p:slideViewPr>
    <p:cSldViewPr snapToGrid="0">
      <p:cViewPr varScale="1">
        <p:scale>
          <a:sx n="123" d="100"/>
          <a:sy n="123" d="100"/>
        </p:scale>
        <p:origin x="140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A3087-864D-40DB-BCD8-00744263150B}" type="doc">
      <dgm:prSet loTypeId="urn:microsoft.com/office/officeart/2005/8/layout/process1" loCatId="process" qsTypeId="urn:microsoft.com/office/officeart/2005/8/quickstyle/simple1" qsCatId="simple" csTypeId="urn:microsoft.com/office/officeart/2005/8/colors/accent1_2" csCatId="accent1" phldr="1"/>
      <dgm:spPr/>
    </dgm:pt>
    <dgm:pt modelId="{E6A890D9-F39F-443F-A25D-C1EA1844F86C}">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年度当初</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育成指標等を参考に、自身のキャリアステージに基づいた目標を設定</a:t>
          </a:r>
          <a:endParaRPr kumimoji="1" lang="en-US" altLang="ja-JP" sz="1800" dirty="0">
            <a:solidFill>
              <a:schemeClr val="tx1"/>
            </a:solidFill>
          </a:endParaRPr>
        </a:p>
      </dgm:t>
    </dgm:pt>
    <dgm:pt modelId="{93C41F13-2A4C-466C-B21E-70104FDF29DB}" type="parTrans" cxnId="{2B468177-1501-46DC-9DCC-05F26FD2B93A}">
      <dgm:prSet/>
      <dgm:spPr/>
      <dgm:t>
        <a:bodyPr/>
        <a:lstStyle/>
        <a:p>
          <a:endParaRPr kumimoji="1" lang="ja-JP" altLang="en-US"/>
        </a:p>
      </dgm:t>
    </dgm:pt>
    <dgm:pt modelId="{6BCE2EB9-D4A7-4D77-931A-2697D9843616}" type="sibTrans" cxnId="{2B468177-1501-46DC-9DCC-05F26FD2B93A}">
      <dgm:prSet/>
      <dgm:spPr>
        <a:solidFill>
          <a:schemeClr val="accent6">
            <a:lumMod val="75000"/>
          </a:schemeClr>
        </a:solidFill>
      </dgm:spPr>
      <dgm:t>
        <a:bodyPr/>
        <a:lstStyle/>
        <a:p>
          <a:endParaRPr kumimoji="1" lang="ja-JP" altLang="en-US"/>
        </a:p>
      </dgm:t>
    </dgm:pt>
    <dgm:pt modelId="{C53C5AD3-7EE5-44D9-B063-A85B72CFEEA2}">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日常活動中</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管理職からの指導助言内容や、自己目標の追加・変更、達成状況を記入</a:t>
          </a:r>
        </a:p>
      </dgm:t>
    </dgm:pt>
    <dgm:pt modelId="{6901557B-3ED9-45A5-88BC-F79012A744EB}" type="parTrans" cxnId="{BB70505A-929E-4D7F-9CDE-F80919EBF639}">
      <dgm:prSet/>
      <dgm:spPr/>
      <dgm:t>
        <a:bodyPr/>
        <a:lstStyle/>
        <a:p>
          <a:endParaRPr kumimoji="1" lang="ja-JP" altLang="en-US"/>
        </a:p>
      </dgm:t>
    </dgm:pt>
    <dgm:pt modelId="{5D253198-1AFF-4FE6-AD74-3432E43BEC7F}" type="sibTrans" cxnId="{BB70505A-929E-4D7F-9CDE-F80919EBF639}">
      <dgm:prSet/>
      <dgm:spPr>
        <a:solidFill>
          <a:schemeClr val="accent6">
            <a:lumMod val="75000"/>
          </a:schemeClr>
        </a:solidFill>
      </dgm:spPr>
      <dgm:t>
        <a:bodyPr/>
        <a:lstStyle/>
        <a:p>
          <a:endParaRPr kumimoji="1" lang="ja-JP" altLang="en-US"/>
        </a:p>
      </dgm:t>
    </dgm:pt>
    <dgm:pt modelId="{EAF32753-3AB8-4F70-AD77-0EBF6A9E01BA}">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年度末</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育成指標等を参考に目標の達成状況を確認し、次年度の取組内容を整理</a:t>
          </a:r>
        </a:p>
      </dgm:t>
    </dgm:pt>
    <dgm:pt modelId="{B03592ED-B980-4C37-AABF-44EF5EAB5010}" type="parTrans" cxnId="{67FDDD3D-1487-4BCE-961C-64CF9A8EAACB}">
      <dgm:prSet/>
      <dgm:spPr/>
      <dgm:t>
        <a:bodyPr/>
        <a:lstStyle/>
        <a:p>
          <a:endParaRPr kumimoji="1" lang="ja-JP" altLang="en-US"/>
        </a:p>
      </dgm:t>
    </dgm:pt>
    <dgm:pt modelId="{007E17CB-63BD-4FCF-8521-6579B0F81B2B}" type="sibTrans" cxnId="{67FDDD3D-1487-4BCE-961C-64CF9A8EAACB}">
      <dgm:prSet/>
      <dgm:spPr/>
      <dgm:t>
        <a:bodyPr/>
        <a:lstStyle/>
        <a:p>
          <a:endParaRPr kumimoji="1" lang="ja-JP" altLang="en-US"/>
        </a:p>
      </dgm:t>
    </dgm:pt>
    <dgm:pt modelId="{F35980DC-6796-4C35-94E5-44C5C10354E7}" type="pres">
      <dgm:prSet presAssocID="{C27A3087-864D-40DB-BCD8-00744263150B}" presName="Name0" presStyleCnt="0">
        <dgm:presLayoutVars>
          <dgm:dir/>
          <dgm:resizeHandles val="exact"/>
        </dgm:presLayoutVars>
      </dgm:prSet>
      <dgm:spPr/>
    </dgm:pt>
    <dgm:pt modelId="{2B61B06F-77DB-431C-B73A-5BCBE42016C1}" type="pres">
      <dgm:prSet presAssocID="{E6A890D9-F39F-443F-A25D-C1EA1844F86C}" presName="node" presStyleLbl="node1" presStyleIdx="0" presStyleCnt="3">
        <dgm:presLayoutVars>
          <dgm:bulletEnabled val="1"/>
        </dgm:presLayoutVars>
      </dgm:prSet>
      <dgm:spPr/>
    </dgm:pt>
    <dgm:pt modelId="{B592A1BD-5AA4-462D-B548-A4EB7ED09ED7}" type="pres">
      <dgm:prSet presAssocID="{6BCE2EB9-D4A7-4D77-931A-2697D9843616}" presName="sibTrans" presStyleLbl="sibTrans2D1" presStyleIdx="0" presStyleCnt="2"/>
      <dgm:spPr/>
    </dgm:pt>
    <dgm:pt modelId="{29DC98C6-BF25-45F0-AFEB-C7494B8E3444}" type="pres">
      <dgm:prSet presAssocID="{6BCE2EB9-D4A7-4D77-931A-2697D9843616}" presName="connectorText" presStyleLbl="sibTrans2D1" presStyleIdx="0" presStyleCnt="2"/>
      <dgm:spPr/>
    </dgm:pt>
    <dgm:pt modelId="{9D931AD7-BCDF-4042-BF67-AD8C35598770}" type="pres">
      <dgm:prSet presAssocID="{C53C5AD3-7EE5-44D9-B063-A85B72CFEEA2}" presName="node" presStyleLbl="node1" presStyleIdx="1" presStyleCnt="3">
        <dgm:presLayoutVars>
          <dgm:bulletEnabled val="1"/>
        </dgm:presLayoutVars>
      </dgm:prSet>
      <dgm:spPr/>
    </dgm:pt>
    <dgm:pt modelId="{E3540F88-232E-4A8C-B4A8-238052E1CD15}" type="pres">
      <dgm:prSet presAssocID="{5D253198-1AFF-4FE6-AD74-3432E43BEC7F}" presName="sibTrans" presStyleLbl="sibTrans2D1" presStyleIdx="1" presStyleCnt="2"/>
      <dgm:spPr/>
    </dgm:pt>
    <dgm:pt modelId="{9DF275E5-A055-4796-B674-BC49E8FDD95B}" type="pres">
      <dgm:prSet presAssocID="{5D253198-1AFF-4FE6-AD74-3432E43BEC7F}" presName="connectorText" presStyleLbl="sibTrans2D1" presStyleIdx="1" presStyleCnt="2"/>
      <dgm:spPr/>
    </dgm:pt>
    <dgm:pt modelId="{0BC23B8C-E2D7-407B-8BD8-90140BDFED19}" type="pres">
      <dgm:prSet presAssocID="{EAF32753-3AB8-4F70-AD77-0EBF6A9E01BA}" presName="node" presStyleLbl="node1" presStyleIdx="2" presStyleCnt="3">
        <dgm:presLayoutVars>
          <dgm:bulletEnabled val="1"/>
        </dgm:presLayoutVars>
      </dgm:prSet>
      <dgm:spPr/>
    </dgm:pt>
  </dgm:ptLst>
  <dgm:cxnLst>
    <dgm:cxn modelId="{48D76D09-70C6-4470-8BBF-A3889F7CBE3F}" type="presOf" srcId="{6BCE2EB9-D4A7-4D77-931A-2697D9843616}" destId="{B592A1BD-5AA4-462D-B548-A4EB7ED09ED7}" srcOrd="0" destOrd="0" presId="urn:microsoft.com/office/officeart/2005/8/layout/process1"/>
    <dgm:cxn modelId="{10DFA331-CF66-44F7-8EBF-D3159F39843E}" type="presOf" srcId="{E6A890D9-F39F-443F-A25D-C1EA1844F86C}" destId="{2B61B06F-77DB-431C-B73A-5BCBE42016C1}" srcOrd="0" destOrd="0" presId="urn:microsoft.com/office/officeart/2005/8/layout/process1"/>
    <dgm:cxn modelId="{67FDDD3D-1487-4BCE-961C-64CF9A8EAACB}" srcId="{C27A3087-864D-40DB-BCD8-00744263150B}" destId="{EAF32753-3AB8-4F70-AD77-0EBF6A9E01BA}" srcOrd="2" destOrd="0" parTransId="{B03592ED-B980-4C37-AABF-44EF5EAB5010}" sibTransId="{007E17CB-63BD-4FCF-8521-6579B0F81B2B}"/>
    <dgm:cxn modelId="{59BDC945-FEBC-4854-928F-8476C73CDE62}" type="presOf" srcId="{5D253198-1AFF-4FE6-AD74-3432E43BEC7F}" destId="{9DF275E5-A055-4796-B674-BC49E8FDD95B}" srcOrd="1" destOrd="0" presId="urn:microsoft.com/office/officeart/2005/8/layout/process1"/>
    <dgm:cxn modelId="{F42C2169-74FF-40A7-8622-5EFF21B59575}" type="presOf" srcId="{6BCE2EB9-D4A7-4D77-931A-2697D9843616}" destId="{29DC98C6-BF25-45F0-AFEB-C7494B8E3444}" srcOrd="1" destOrd="0" presId="urn:microsoft.com/office/officeart/2005/8/layout/process1"/>
    <dgm:cxn modelId="{39EAFA4E-1F22-4F89-B65F-84057FF24B98}" type="presOf" srcId="{C53C5AD3-7EE5-44D9-B063-A85B72CFEEA2}" destId="{9D931AD7-BCDF-4042-BF67-AD8C35598770}" srcOrd="0" destOrd="0" presId="urn:microsoft.com/office/officeart/2005/8/layout/process1"/>
    <dgm:cxn modelId="{2B468177-1501-46DC-9DCC-05F26FD2B93A}" srcId="{C27A3087-864D-40DB-BCD8-00744263150B}" destId="{E6A890D9-F39F-443F-A25D-C1EA1844F86C}" srcOrd="0" destOrd="0" parTransId="{93C41F13-2A4C-466C-B21E-70104FDF29DB}" sibTransId="{6BCE2EB9-D4A7-4D77-931A-2697D9843616}"/>
    <dgm:cxn modelId="{BB70505A-929E-4D7F-9CDE-F80919EBF639}" srcId="{C27A3087-864D-40DB-BCD8-00744263150B}" destId="{C53C5AD3-7EE5-44D9-B063-A85B72CFEEA2}" srcOrd="1" destOrd="0" parTransId="{6901557B-3ED9-45A5-88BC-F79012A744EB}" sibTransId="{5D253198-1AFF-4FE6-AD74-3432E43BEC7F}"/>
    <dgm:cxn modelId="{9BD00DAE-3F9B-4C40-A45E-9456457C8476}" type="presOf" srcId="{5D253198-1AFF-4FE6-AD74-3432E43BEC7F}" destId="{E3540F88-232E-4A8C-B4A8-238052E1CD15}" srcOrd="0" destOrd="0" presId="urn:microsoft.com/office/officeart/2005/8/layout/process1"/>
    <dgm:cxn modelId="{375A59E6-E8AF-497E-8EE5-CF801296CD0A}" type="presOf" srcId="{EAF32753-3AB8-4F70-AD77-0EBF6A9E01BA}" destId="{0BC23B8C-E2D7-407B-8BD8-90140BDFED19}" srcOrd="0" destOrd="0" presId="urn:microsoft.com/office/officeart/2005/8/layout/process1"/>
    <dgm:cxn modelId="{64594DEE-01C3-48B9-A64F-E30F2F64702D}" type="presOf" srcId="{C27A3087-864D-40DB-BCD8-00744263150B}" destId="{F35980DC-6796-4C35-94E5-44C5C10354E7}" srcOrd="0" destOrd="0" presId="urn:microsoft.com/office/officeart/2005/8/layout/process1"/>
    <dgm:cxn modelId="{1F50F20D-7AF7-4ADD-B448-D3E36E7A84C4}" type="presParOf" srcId="{F35980DC-6796-4C35-94E5-44C5C10354E7}" destId="{2B61B06F-77DB-431C-B73A-5BCBE42016C1}" srcOrd="0" destOrd="0" presId="urn:microsoft.com/office/officeart/2005/8/layout/process1"/>
    <dgm:cxn modelId="{171B6CD6-3278-45D8-83E5-50965A00E779}" type="presParOf" srcId="{F35980DC-6796-4C35-94E5-44C5C10354E7}" destId="{B592A1BD-5AA4-462D-B548-A4EB7ED09ED7}" srcOrd="1" destOrd="0" presId="urn:microsoft.com/office/officeart/2005/8/layout/process1"/>
    <dgm:cxn modelId="{C5AA7DBB-2735-4DC3-997C-5707E669BE63}" type="presParOf" srcId="{B592A1BD-5AA4-462D-B548-A4EB7ED09ED7}" destId="{29DC98C6-BF25-45F0-AFEB-C7494B8E3444}" srcOrd="0" destOrd="0" presId="urn:microsoft.com/office/officeart/2005/8/layout/process1"/>
    <dgm:cxn modelId="{2560A53E-D1D7-40FD-8A34-7A3DBC39D827}" type="presParOf" srcId="{F35980DC-6796-4C35-94E5-44C5C10354E7}" destId="{9D931AD7-BCDF-4042-BF67-AD8C35598770}" srcOrd="2" destOrd="0" presId="urn:microsoft.com/office/officeart/2005/8/layout/process1"/>
    <dgm:cxn modelId="{88DA3B1E-9692-47E6-A029-15221DE113B5}" type="presParOf" srcId="{F35980DC-6796-4C35-94E5-44C5C10354E7}" destId="{E3540F88-232E-4A8C-B4A8-238052E1CD15}" srcOrd="3" destOrd="0" presId="urn:microsoft.com/office/officeart/2005/8/layout/process1"/>
    <dgm:cxn modelId="{81CE1AE3-2BD2-464F-AADF-383F9DCF7779}" type="presParOf" srcId="{E3540F88-232E-4A8C-B4A8-238052E1CD15}" destId="{9DF275E5-A055-4796-B674-BC49E8FDD95B}" srcOrd="0" destOrd="0" presId="urn:microsoft.com/office/officeart/2005/8/layout/process1"/>
    <dgm:cxn modelId="{AD8A0230-84BE-49DF-888A-CD48B035D604}" type="presParOf" srcId="{F35980DC-6796-4C35-94E5-44C5C10354E7}" destId="{0BC23B8C-E2D7-407B-8BD8-90140BDFED1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B06F-77DB-431C-B73A-5BCBE42016C1}">
      <dsp:nvSpPr>
        <dsp:cNvPr id="0" name=""/>
        <dsp:cNvSpPr/>
      </dsp:nvSpPr>
      <dsp:spPr>
        <a:xfrm>
          <a:off x="7859"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年度当初</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育成指標等を参考に、自身のキャリアステージに基づいた目標を設定</a:t>
          </a:r>
          <a:endParaRPr kumimoji="1" lang="en-US" altLang="ja-JP" sz="1800" kern="1200" dirty="0">
            <a:solidFill>
              <a:schemeClr val="tx1"/>
            </a:solidFill>
          </a:endParaRPr>
        </a:p>
      </dsp:txBody>
      <dsp:txXfrm>
        <a:off x="60754" y="76934"/>
        <a:ext cx="2243450" cy="1700188"/>
      </dsp:txXfrm>
    </dsp:sp>
    <dsp:sp modelId="{B592A1BD-5AA4-462D-B548-A4EB7ED09ED7}">
      <dsp:nvSpPr>
        <dsp:cNvPr id="0" name=""/>
        <dsp:cNvSpPr/>
      </dsp:nvSpPr>
      <dsp:spPr>
        <a:xfrm>
          <a:off x="2592023"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a:p>
      </dsp:txBody>
      <dsp:txXfrm>
        <a:off x="2592023" y="752244"/>
        <a:ext cx="348627" cy="349567"/>
      </dsp:txXfrm>
    </dsp:sp>
    <dsp:sp modelId="{9D931AD7-BCDF-4042-BF67-AD8C35598770}">
      <dsp:nvSpPr>
        <dsp:cNvPr id="0" name=""/>
        <dsp:cNvSpPr/>
      </dsp:nvSpPr>
      <dsp:spPr>
        <a:xfrm>
          <a:off x="3296795"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日常活動中</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管理職からの指導助言内容や、自己目標の追加・変更、達成状況を記入</a:t>
          </a:r>
        </a:p>
      </dsp:txBody>
      <dsp:txXfrm>
        <a:off x="3349690" y="76934"/>
        <a:ext cx="2243450" cy="1700188"/>
      </dsp:txXfrm>
    </dsp:sp>
    <dsp:sp modelId="{E3540F88-232E-4A8C-B4A8-238052E1CD15}">
      <dsp:nvSpPr>
        <dsp:cNvPr id="0" name=""/>
        <dsp:cNvSpPr/>
      </dsp:nvSpPr>
      <dsp:spPr>
        <a:xfrm>
          <a:off x="5880960"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a:p>
      </dsp:txBody>
      <dsp:txXfrm>
        <a:off x="5880960" y="752244"/>
        <a:ext cx="348627" cy="349567"/>
      </dsp:txXfrm>
    </dsp:sp>
    <dsp:sp modelId="{0BC23B8C-E2D7-407B-8BD8-90140BDFED19}">
      <dsp:nvSpPr>
        <dsp:cNvPr id="0" name=""/>
        <dsp:cNvSpPr/>
      </dsp:nvSpPr>
      <dsp:spPr>
        <a:xfrm>
          <a:off x="6585732"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年度末</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育成指標等を参考に目標の達成状況を確認し、次年度の取組内容を整理</a:t>
          </a:r>
        </a:p>
      </dsp:txBody>
      <dsp:txXfrm>
        <a:off x="6638627" y="76934"/>
        <a:ext cx="2243450" cy="17001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44BDC7-3009-42C8-AC4B-6966A205FD67}" type="datetimeFigureOut">
              <a:rPr kumimoji="1" lang="ja-JP" altLang="en-US" smtClean="0"/>
              <a:t>2025/4/4</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86DAC4-80EB-403D-9F44-5B985F881D22}" type="slidenum">
              <a:rPr kumimoji="1" lang="ja-JP" altLang="en-US" smtClean="0"/>
              <a:t>‹#›</a:t>
            </a:fld>
            <a:endParaRPr kumimoji="1" lang="ja-JP" altLang="en-US"/>
          </a:p>
        </p:txBody>
      </p:sp>
    </p:spTree>
    <p:extLst>
      <p:ext uri="{BB962C8B-B14F-4D97-AF65-F5344CB8AC3E}">
        <p14:creationId xmlns:p14="http://schemas.microsoft.com/office/powerpoint/2010/main" val="30842242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D3A8D4-B3D9-4DC2-ADDB-0A698094DFD5}"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54929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16B9FB-84D2-47AC-B85B-A72C31F59278}"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79168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1A6CB4-E2ED-48AC-918A-DA33327DB45E}"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5061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6CB209-C252-45F2-9C8F-446D3C7D79E7}"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373675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47DA90-47AD-4CB0-AB0B-E44D474982F0}"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98877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BA787F-0438-424B-B07A-C82679D49342}" type="datetime1">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66676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8540EB-EBA9-4817-95E0-4E3A3447B2C9}" type="datetime1">
              <a:rPr kumimoji="1" lang="ja-JP" altLang="en-US" smtClean="0"/>
              <a:t>2025/4/4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06384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018DA2-6DC2-482D-B844-E6C2622EB6E1}" type="datetime1">
              <a:rPr kumimoji="1" lang="ja-JP" altLang="en-US" smtClean="0"/>
              <a:t>2025/4/4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1703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14FBF-5FF9-4912-BCF1-93413C8B17D4}" type="datetime1">
              <a:rPr kumimoji="1" lang="ja-JP" altLang="en-US" smtClean="0"/>
              <a:t>2025/4/4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46730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B7FFE1-CEA2-4E3F-953A-AC025678B4DF}" type="datetime1">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68345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8B6011-0AB9-41A4-9480-CF430D861A94}" type="datetime1">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79349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2BAB3-06FF-468A-A94C-32BCD54BD82A}" type="datetime1">
              <a:rPr kumimoji="1" lang="ja-JP" altLang="en-US" smtClean="0"/>
              <a:t>2025/4/4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97756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6.xml"/><Relationship Id="rId7" Type="http://schemas.openxmlformats.org/officeDocument/2006/relationships/slide" Target="slide3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6.xml"/><Relationship Id="rId7" Type="http://schemas.openxmlformats.org/officeDocument/2006/relationships/slide" Target="slide34.xm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hyperlink" Target="https://www.ypec.ed.jp/ypechp/wp-content/uploads/2025/03/kyouinS1.pdf" TargetMode="External"/><Relationship Id="rId7" Type="http://schemas.openxmlformats.org/officeDocument/2006/relationships/slide" Target="slide6.xml"/><Relationship Id="rId12" Type="http://schemas.openxmlformats.org/officeDocument/2006/relationships/hyperlink" Target="https://www.pref.yamanashi.jp/documents/80897/senter-hp.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speedreading.co.jp/yononakaka/" TargetMode="External"/><Relationship Id="rId11" Type="http://schemas.openxmlformats.org/officeDocument/2006/relationships/slide" Target="slide34.xml"/><Relationship Id="rId5" Type="http://schemas.openxmlformats.org/officeDocument/2006/relationships/hyperlink" Target="https://www.ypec.ed.jp/ypechp/wp-content/uploads/2025/03/kyouinS3.pdf" TargetMode="External"/><Relationship Id="rId10" Type="http://schemas.openxmlformats.org/officeDocument/2006/relationships/slide" Target="slide33.xml"/><Relationship Id="rId4" Type="http://schemas.openxmlformats.org/officeDocument/2006/relationships/hyperlink" Target="https://www.ypec.ed.jp/ypechp/wp-content/uploads/2025/03/kyouinS2.pdf" TargetMode="External"/><Relationship Id="rId9" Type="http://schemas.openxmlformats.org/officeDocument/2006/relationships/slide" Target="slide3.xml"/><Relationship Id="rId14" Type="http://schemas.openxmlformats.org/officeDocument/2006/relationships/slide" Target="slide4.xml"/></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15.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18.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1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33.xml"/><Relationship Id="rId7"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2.jpeg"/><Relationship Id="rId10" Type="http://schemas.openxmlformats.org/officeDocument/2006/relationships/slide" Target="slide4.xml"/><Relationship Id="rId4" Type="http://schemas.openxmlformats.org/officeDocument/2006/relationships/slide" Target="slide34.xml"/><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5.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xml"/><Relationship Id="rId9" Type="http://schemas.openxmlformats.org/officeDocument/2006/relationships/slide" Target="slide4.xml"/></Relationships>
</file>

<file path=ppt/slides/_rels/slide2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slide" Target="slide31.xm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slide" Target="slide30.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image" Target="../media/image8.png"/><Relationship Id="rId10" Type="http://schemas.openxmlformats.org/officeDocument/2006/relationships/slide" Target="slide34.xml"/><Relationship Id="rId4" Type="http://schemas.openxmlformats.org/officeDocument/2006/relationships/slide" Target="slide32.xml"/><Relationship Id="rId9" Type="http://schemas.openxmlformats.org/officeDocument/2006/relationships/slide" Target="slide3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5.xml"/><Relationship Id="rId18" Type="http://schemas.openxmlformats.org/officeDocument/2006/relationships/slide" Target="slide2.xml"/><Relationship Id="rId3" Type="http://schemas.openxmlformats.org/officeDocument/2006/relationships/oleObject" Target="../embeddings/oleObject1.bin"/><Relationship Id="rId7" Type="http://schemas.openxmlformats.org/officeDocument/2006/relationships/slide" Target="slide10.xml"/><Relationship Id="rId12" Type="http://schemas.openxmlformats.org/officeDocument/2006/relationships/slide" Target="slide6.xml"/><Relationship Id="rId17" Type="http://schemas.openxmlformats.org/officeDocument/2006/relationships/hyperlink" Target="https://www.pref.yamanashi.jp/documents/80897/senter-hp.pdf" TargetMode="External"/><Relationship Id="rId2" Type="http://schemas.openxmlformats.org/officeDocument/2006/relationships/image" Target="../media/image3.png"/><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slide" Target="slide33.xml"/><Relationship Id="rId10" Type="http://schemas.openxmlformats.org/officeDocument/2006/relationships/image" Target="../media/image8.png"/><Relationship Id="rId19" Type="http://schemas.openxmlformats.org/officeDocument/2006/relationships/slide" Target="slide4.xml"/><Relationship Id="rId4" Type="http://schemas.openxmlformats.org/officeDocument/2006/relationships/image" Target="../media/image4.emf"/><Relationship Id="rId9" Type="http://schemas.openxmlformats.org/officeDocument/2006/relationships/image" Target="../media/image7.png"/><Relationship Id="rId14" Type="http://schemas.openxmlformats.org/officeDocument/2006/relationships/slide" Target="slide3.xml"/></Relationships>
</file>

<file path=ppt/slides/_rels/slide30.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hyperlink" Target="https://www.ypec.ed.jp/ypechp/wp-content/uploads/2025/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2.xml"/><Relationship Id="rId4" Type="http://schemas.openxmlformats.org/officeDocument/2006/relationships/slide" Target="slide6.xml"/><Relationship Id="rId9" Type="http://schemas.openxmlformats.org/officeDocument/2006/relationships/hyperlink" Target="https://www.pref.yamanashi.jp/documents/80897/senter-hp.pdf" TargetMode="External"/></Relationships>
</file>

<file path=ppt/slides/_rels/slide31.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hyperlink" Target="https://www.ypec.ed.jp/ypechp/wp-content/uploads/2025/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2.xml"/><Relationship Id="rId4" Type="http://schemas.openxmlformats.org/officeDocument/2006/relationships/slide" Target="slide6.xml"/><Relationship Id="rId9" Type="http://schemas.openxmlformats.org/officeDocument/2006/relationships/hyperlink" Target="https://www.pref.yamanashi.jp/documents/80897/senter-hp.pdf" TargetMode="External"/></Relationships>
</file>

<file path=ppt/slides/_rels/slide32.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hyperlink" Target="https://www.ypec.ed.jp/ypechp/wp-content/uploads/2025/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2.xml"/><Relationship Id="rId4" Type="http://schemas.openxmlformats.org/officeDocument/2006/relationships/slide" Target="slide6.xml"/><Relationship Id="rId9" Type="http://schemas.openxmlformats.org/officeDocument/2006/relationships/hyperlink" Target="https://www.pref.yamanashi.jp/documents/80897/senter-hp.pdf" TargetMode="External"/></Relationships>
</file>

<file path=ppt/slides/_rels/slide3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hyperlink" Target="https://www.pref.yamanashi.jp/documents/80897/senter-hp.pdf" TargetMode="External"/><Relationship Id="rId3" Type="http://schemas.openxmlformats.org/officeDocument/2006/relationships/diagramLayout" Target="../diagrams/layout1.xml"/><Relationship Id="rId7" Type="http://schemas.openxmlformats.org/officeDocument/2006/relationships/image" Target="../media/image14.png"/><Relationship Id="rId12" Type="http://schemas.openxmlformats.org/officeDocument/2006/relationships/slide" Target="slide34.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slide" Target="slide33.xml"/><Relationship Id="rId5" Type="http://schemas.openxmlformats.org/officeDocument/2006/relationships/diagramColors" Target="../diagrams/colors1.xml"/><Relationship Id="rId15" Type="http://schemas.openxmlformats.org/officeDocument/2006/relationships/slide" Target="slide4.xml"/><Relationship Id="rId10" Type="http://schemas.openxmlformats.org/officeDocument/2006/relationships/slide" Target="slide3.xml"/><Relationship Id="rId4" Type="http://schemas.openxmlformats.org/officeDocument/2006/relationships/diagramQuickStyle" Target="../diagrams/quickStyle1.xml"/><Relationship Id="rId9" Type="http://schemas.openxmlformats.org/officeDocument/2006/relationships/slide" Target="slide5.xml"/><Relationship Id="rId14" Type="http://schemas.openxmlformats.org/officeDocument/2006/relationships/slide" Target="slide2.xml"/></Relationships>
</file>

<file path=ppt/slides/_rels/slide34.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6.xml"/><Relationship Id="rId7" Type="http://schemas.openxmlformats.org/officeDocument/2006/relationships/slide" Target="slide34.xml"/><Relationship Id="rId12"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33.xml"/><Relationship Id="rId11" Type="http://schemas.openxmlformats.org/officeDocument/2006/relationships/hyperlink" Target="https://www.ypec.ed.jp/?page_id=80" TargetMode="Externa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hyperlink" Target="https://www.ypec.ed.jp/ypechp/wp-content/uploads/2025/03/12-itiran-yougo.pdf" TargetMode="External"/><Relationship Id="rId18" Type="http://schemas.openxmlformats.org/officeDocument/2006/relationships/image" Target="../media/image8.png"/><Relationship Id="rId3" Type="http://schemas.openxmlformats.org/officeDocument/2006/relationships/slide" Target="slide3.xml"/><Relationship Id="rId7" Type="http://schemas.openxmlformats.org/officeDocument/2006/relationships/slide" Target="slide2.xml"/><Relationship Id="rId12" Type="http://schemas.openxmlformats.org/officeDocument/2006/relationships/hyperlink" Target="https://www.ypec.ed.jp/ypechp/wp-content/uploads/2025/03/02-keikaku-yougo.pdf" TargetMode="External"/><Relationship Id="rId17" Type="http://schemas.openxmlformats.org/officeDocument/2006/relationships/hyperlink" Target="https://www.ypec.ed.jp/ypechp/wp-content/uploads/2025/03/14-itiran-kocho.pdf" TargetMode="External"/><Relationship Id="rId2" Type="http://schemas.openxmlformats.org/officeDocument/2006/relationships/slide" Target="slide5.xml"/><Relationship Id="rId16" Type="http://schemas.openxmlformats.org/officeDocument/2006/relationships/hyperlink" Target="https://www.ypec.ed.jp/ypechp/wp-content/uploads/2025/03/04-keikaku-kocho.pdf" TargetMode="External"/><Relationship Id="rId1" Type="http://schemas.openxmlformats.org/officeDocument/2006/relationships/slideLayout" Target="../slideLayouts/slideLayout2.xml"/><Relationship Id="rId6" Type="http://schemas.openxmlformats.org/officeDocument/2006/relationships/hyperlink" Target="https://www.pref.yamanashi.jp/documents/80897/senter-hp.pdf" TargetMode="External"/><Relationship Id="rId11" Type="http://schemas.openxmlformats.org/officeDocument/2006/relationships/hyperlink" Target="https://www.ypec.ed.jp/ypechp/wp-content/uploads/2025/03/11-itiran-kyouin.pdf" TargetMode="External"/><Relationship Id="rId5" Type="http://schemas.openxmlformats.org/officeDocument/2006/relationships/slide" Target="slide34.xml"/><Relationship Id="rId15" Type="http://schemas.openxmlformats.org/officeDocument/2006/relationships/hyperlink" Target="https://www.ypec.ed.jp/ypechp/wp-content/uploads/2025/03/13-itiran-eiyo.pdf" TargetMode="External"/><Relationship Id="rId10" Type="http://schemas.openxmlformats.org/officeDocument/2006/relationships/hyperlink" Target="https://www.ypec.ed.jp/ypechp/wp-content/uploads/2025/03/01-keikaku-kyouin.pdf" TargetMode="External"/><Relationship Id="rId4" Type="http://schemas.openxmlformats.org/officeDocument/2006/relationships/slide" Target="slide33.xml"/><Relationship Id="rId9" Type="http://schemas.openxmlformats.org/officeDocument/2006/relationships/slide" Target="slide6.xml"/><Relationship Id="rId14" Type="http://schemas.openxmlformats.org/officeDocument/2006/relationships/hyperlink" Target="https://www.ypec.ed.jp/ypechp/wp-content/uploads/2025/03/03-keikaku-eiyo.pdf"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hyperlink" Target="https://www.pref.yamanashi.jp/documents/80897/senter-hp.pdf" TargetMode="External"/><Relationship Id="rId3" Type="http://schemas.openxmlformats.org/officeDocument/2006/relationships/slide" Target="slide9.xml"/><Relationship Id="rId7" Type="http://schemas.openxmlformats.org/officeDocument/2006/relationships/slide" Target="slide29.xml"/><Relationship Id="rId12" Type="http://schemas.openxmlformats.org/officeDocument/2006/relationships/slide" Target="slide3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33.xml"/><Relationship Id="rId5" Type="http://schemas.openxmlformats.org/officeDocument/2006/relationships/slide" Target="slide8.xml"/><Relationship Id="rId15" Type="http://schemas.openxmlformats.org/officeDocument/2006/relationships/slide" Target="slide4.xml"/><Relationship Id="rId10" Type="http://schemas.openxmlformats.org/officeDocument/2006/relationships/slide" Target="slide3.xml"/><Relationship Id="rId4" Type="http://schemas.openxmlformats.org/officeDocument/2006/relationships/slide" Target="slide10.xml"/><Relationship Id="rId9" Type="http://schemas.openxmlformats.org/officeDocument/2006/relationships/slide" Target="slide5.xml"/><Relationship Id="rId1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3.xml"/><Relationship Id="rId3" Type="http://schemas.openxmlformats.org/officeDocument/2006/relationships/image" Target="../media/image4.emf"/><Relationship Id="rId21" Type="http://schemas.openxmlformats.org/officeDocument/2006/relationships/hyperlink" Target="https://www.pref.yamanashi.jp/documents/80897/senter-hp.pdf" TargetMode="Externa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5.xml"/><Relationship Id="rId2" Type="http://schemas.openxmlformats.org/officeDocument/2006/relationships/oleObject" Target="../embeddings/oleObject1.bin"/><Relationship Id="rId16" Type="http://schemas.openxmlformats.org/officeDocument/2006/relationships/slide" Target="slide6.xml"/><Relationship Id="rId20"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slide" Target="slide18.xml"/><Relationship Id="rId23" Type="http://schemas.openxmlformats.org/officeDocument/2006/relationships/slide" Target="slide4.xml"/><Relationship Id="rId10" Type="http://schemas.openxmlformats.org/officeDocument/2006/relationships/slide" Target="slide13.xml"/><Relationship Id="rId19" Type="http://schemas.openxmlformats.org/officeDocument/2006/relationships/slide" Target="slide33.xml"/><Relationship Id="rId4" Type="http://schemas.openxmlformats.org/officeDocument/2006/relationships/oleObject" Target="../embeddings/oleObject2.bin"/><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6.xml"/><Relationship Id="rId18" Type="http://schemas.openxmlformats.org/officeDocument/2006/relationships/slide" Target="slide3.xml"/><Relationship Id="rId3" Type="http://schemas.openxmlformats.org/officeDocument/2006/relationships/image" Target="../media/image4.emf"/><Relationship Id="rId21" Type="http://schemas.openxmlformats.org/officeDocument/2006/relationships/hyperlink" Target="https://www.pref.yamanashi.jp/documents/80897/senter-hp.pdf" TargetMode="External"/><Relationship Id="rId7" Type="http://schemas.openxmlformats.org/officeDocument/2006/relationships/slide" Target="slide20.xml"/><Relationship Id="rId12" Type="http://schemas.openxmlformats.org/officeDocument/2006/relationships/slide" Target="slide25.xml"/><Relationship Id="rId17" Type="http://schemas.openxmlformats.org/officeDocument/2006/relationships/slide" Target="slide5.xml"/><Relationship Id="rId2" Type="http://schemas.openxmlformats.org/officeDocument/2006/relationships/oleObject" Target="../embeddings/oleObject3.bin"/><Relationship Id="rId16" Type="http://schemas.openxmlformats.org/officeDocument/2006/relationships/slide" Target="slide17.xml"/><Relationship Id="rId20"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24.xml"/><Relationship Id="rId5" Type="http://schemas.openxmlformats.org/officeDocument/2006/relationships/slide" Target="slide6.xml"/><Relationship Id="rId15" Type="http://schemas.openxmlformats.org/officeDocument/2006/relationships/slide" Target="slide18.xml"/><Relationship Id="rId23" Type="http://schemas.openxmlformats.org/officeDocument/2006/relationships/slide" Target="slide4.xml"/><Relationship Id="rId10" Type="http://schemas.openxmlformats.org/officeDocument/2006/relationships/slide" Target="slide23.xml"/><Relationship Id="rId19" Type="http://schemas.openxmlformats.org/officeDocument/2006/relationships/slide" Target="slide33.xml"/><Relationship Id="rId4" Type="http://schemas.openxmlformats.org/officeDocument/2006/relationships/oleObject" Target="../embeddings/oleObject4.bin"/><Relationship Id="rId9" Type="http://schemas.openxmlformats.org/officeDocument/2006/relationships/slide" Target="slide22.xml"/><Relationship Id="rId14" Type="http://schemas.openxmlformats.org/officeDocument/2006/relationships/slide" Target="slide27.xml"/><Relationship Id="rId22"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6.xml"/><Relationship Id="rId7" Type="http://schemas.openxmlformats.org/officeDocument/2006/relationships/slide" Target="slide34.xml"/><Relationship Id="rId2" Type="http://schemas.openxmlformats.org/officeDocument/2006/relationships/image" Target="../media/image11.jfif"/><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6.xml"/><Relationship Id="rId7" Type="http://schemas.openxmlformats.org/officeDocument/2006/relationships/slide" Target="slide34.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正方形/長方形 18"/>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3660" y="618915"/>
            <a:ext cx="8915400" cy="1156017"/>
          </a:xfrm>
        </p:spPr>
        <p:txBody>
          <a:bodyPr>
            <a:normAutofit/>
          </a:bodyPr>
          <a:lstStyle/>
          <a:p>
            <a:r>
              <a:rPr kumimoji="1" lang="ja-JP" altLang="en-US" sz="5600" dirty="0">
                <a:latin typeface="ＭＳ Ｐゴシック" panose="020B0600070205080204" pitchFamily="50" charset="-128"/>
                <a:ea typeface="ＭＳ Ｐゴシック" panose="020B0600070205080204" pitchFamily="50" charset="-128"/>
              </a:rPr>
              <a:t>やまなし</a:t>
            </a:r>
            <a:r>
              <a:rPr kumimoji="1" lang="ja-JP" altLang="en-US" sz="5600" dirty="0">
                <a:solidFill>
                  <a:srgbClr val="FF0000"/>
                </a:solidFill>
                <a:latin typeface="ＭＳ Ｐゴシック" panose="020B0600070205080204" pitchFamily="50" charset="-128"/>
                <a:ea typeface="ＭＳ Ｐゴシック" panose="020B0600070205080204" pitchFamily="50" charset="-128"/>
              </a:rPr>
              <a:t>教員</a:t>
            </a:r>
            <a:r>
              <a:rPr kumimoji="1" lang="ja-JP" altLang="en-US" sz="5600" dirty="0">
                <a:latin typeface="ＭＳ Ｐゴシック" panose="020B0600070205080204" pitchFamily="50" charset="-128"/>
                <a:ea typeface="ＭＳ Ｐゴシック" panose="020B0600070205080204" pitchFamily="50" charset="-128"/>
              </a:rPr>
              <a:t>育成指標</a:t>
            </a:r>
          </a:p>
        </p:txBody>
      </p:sp>
      <p:sp>
        <p:nvSpPr>
          <p:cNvPr id="4" name="タイトル 1"/>
          <p:cNvSpPr txBox="1">
            <a:spLocks/>
          </p:cNvSpPr>
          <p:nvPr/>
        </p:nvSpPr>
        <p:spPr>
          <a:xfrm>
            <a:off x="105288" y="1498412"/>
            <a:ext cx="8915400" cy="15446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7700" b="1" dirty="0">
                <a:latin typeface="ＭＳ ゴシック" panose="020B0609070205080204" pitchFamily="49" charset="-128"/>
                <a:ea typeface="ＭＳ ゴシック" panose="020B0609070205080204" pitchFamily="49" charset="-128"/>
              </a:rPr>
              <a:t>活用ガイド</a:t>
            </a:r>
          </a:p>
        </p:txBody>
      </p:sp>
      <p:sp>
        <p:nvSpPr>
          <p:cNvPr id="9" name="正方形/長方形 8"/>
          <p:cNvSpPr/>
          <p:nvPr/>
        </p:nvSpPr>
        <p:spPr>
          <a:xfrm>
            <a:off x="2255520" y="3257088"/>
            <a:ext cx="4718979" cy="352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a:t>
            </a:fld>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1271" y="3183598"/>
            <a:ext cx="5221224" cy="2816090"/>
          </a:xfrm>
          <a:prstGeom prst="rect">
            <a:avLst/>
          </a:prstGeom>
        </p:spPr>
      </p:pic>
      <p:sp>
        <p:nvSpPr>
          <p:cNvPr id="8" name="タイトル 1"/>
          <p:cNvSpPr txBox="1">
            <a:spLocks/>
          </p:cNvSpPr>
          <p:nvPr/>
        </p:nvSpPr>
        <p:spPr>
          <a:xfrm>
            <a:off x="6457950" y="6073799"/>
            <a:ext cx="2491740" cy="66294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latin typeface="ＭＳ ゴシック" panose="020B0609070205080204" pitchFamily="49" charset="-128"/>
                <a:ea typeface="ＭＳ ゴシック" panose="020B0609070205080204" pitchFamily="49" charset="-128"/>
              </a:rPr>
              <a:t>令和７年３月更新</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山梨県教育委員会</a:t>
            </a:r>
          </a:p>
        </p:txBody>
      </p:sp>
      <p:grpSp>
        <p:nvGrpSpPr>
          <p:cNvPr id="21" name="グループ化 20"/>
          <p:cNvGrpSpPr/>
          <p:nvPr/>
        </p:nvGrpSpPr>
        <p:grpSpPr>
          <a:xfrm>
            <a:off x="150483" y="75115"/>
            <a:ext cx="7683666" cy="402824"/>
            <a:chOff x="150483" y="75115"/>
            <a:chExt cx="7683666" cy="402824"/>
          </a:xfrm>
        </p:grpSpPr>
        <p:grpSp>
          <p:nvGrpSpPr>
            <p:cNvPr id="22" name="グループ化 21"/>
            <p:cNvGrpSpPr/>
            <p:nvPr/>
          </p:nvGrpSpPr>
          <p:grpSpPr>
            <a:xfrm>
              <a:off x="150483" y="75115"/>
              <a:ext cx="6953733" cy="402824"/>
              <a:chOff x="9330690" y="4935897"/>
              <a:chExt cx="6953733" cy="402824"/>
            </a:xfrm>
          </p:grpSpPr>
          <p:sp>
            <p:nvSpPr>
              <p:cNvPr id="24" name="額縁 23">
                <a:hlinkClick r:id="rId3" action="ppaction://hlinksldjump"/>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25" name="額縁 24">
                <a:hlinkClick r:id="" action="ppaction://hlinkshowjump?jump=firstslide"/>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6" name="額縁 25">
                <a:hlinkClick r:id="rId4" action="ppaction://hlinksldjump"/>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7" name="額縁 26">
                <a:hlinkClick r:id="rId5" action="ppaction://hlinksldjump"/>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8" name="額縁 27">
                <a:hlinkClick r:id="rId6" action="ppaction://hlinksldjump"/>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9" name="額縁 28">
                <a:hlinkClick r:id="rId7" action="ppaction://hlinksldjump"/>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0" name="額縁 29">
                <a:hlinkClick r:id="rId8"/>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1" name="額縁 30">
                <a:hlinkClick r:id="rId9" action="ppaction://hlinksldjump"/>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3" name="額縁 22">
              <a:hlinkClick r:id="rId10" action="ppaction://hlinksldjump"/>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35943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328" y="560368"/>
            <a:ext cx="1510489" cy="1680655"/>
          </a:xfrm>
          <a:prstGeom prst="rect">
            <a:avLst/>
          </a:prstGeom>
        </p:spPr>
      </p:pic>
      <p:sp>
        <p:nvSpPr>
          <p:cNvPr id="2" name="タイトル 1"/>
          <p:cNvSpPr>
            <a:spLocks noGrp="1"/>
          </p:cNvSpPr>
          <p:nvPr>
            <p:ph type="ctrTitle"/>
          </p:nvPr>
        </p:nvSpPr>
        <p:spPr>
          <a:xfrm>
            <a:off x="2054621" y="701074"/>
            <a:ext cx="4965192" cy="550402"/>
          </a:xfrm>
        </p:spPr>
        <p:txBody>
          <a:bodyPr>
            <a:noAutofit/>
          </a:bodyPr>
          <a:lstStyle/>
          <a:p>
            <a:r>
              <a:rPr lang="ja-JP" altLang="en-US" sz="3600" b="1" dirty="0">
                <a:latin typeface="+mn-ea"/>
                <a:ea typeface="+mn-ea"/>
              </a:rPr>
              <a:t>教員として</a:t>
            </a:r>
            <a:r>
              <a:rPr lang="ja-JP" altLang="en-US" sz="3600" b="1" dirty="0">
                <a:solidFill>
                  <a:srgbClr val="FF0000"/>
                </a:solidFill>
                <a:latin typeface="+mn-ea"/>
                <a:ea typeface="+mn-ea"/>
              </a:rPr>
              <a:t>必要な素養</a:t>
            </a:r>
          </a:p>
        </p:txBody>
      </p:sp>
      <p:grpSp>
        <p:nvGrpSpPr>
          <p:cNvPr id="3" name="グループ化 2"/>
          <p:cNvGrpSpPr/>
          <p:nvPr/>
        </p:nvGrpSpPr>
        <p:grpSpPr>
          <a:xfrm>
            <a:off x="259215" y="1261427"/>
            <a:ext cx="8659602" cy="5365422"/>
            <a:chOff x="236375" y="1161758"/>
            <a:chExt cx="8659602" cy="5365422"/>
          </a:xfrm>
        </p:grpSpPr>
        <p:sp>
          <p:nvSpPr>
            <p:cNvPr id="17" name="角丸四角形 16"/>
            <p:cNvSpPr/>
            <p:nvPr/>
          </p:nvSpPr>
          <p:spPr>
            <a:xfrm>
              <a:off x="246499" y="1161758"/>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◆豊かな人間性と人権意識</a:t>
              </a:r>
              <a:r>
                <a:rPr lang="ja-JP" altLang="en-US" b="1" dirty="0">
                  <a:solidFill>
                    <a:srgbClr val="FF0000"/>
                  </a:solidFill>
                </a:rPr>
                <a:t>◆</a:t>
              </a:r>
              <a:endParaRPr lang="ja-JP" altLang="ja-JP" dirty="0">
                <a:solidFill>
                  <a:srgbClr val="FF0000"/>
                </a:solidFill>
              </a:endParaRPr>
            </a:p>
            <a:p>
              <a:pPr marL="447675" indent="-447675" algn="just"/>
              <a:r>
                <a:rPr lang="ja-JP" altLang="ja-JP" b="1" dirty="0"/>
                <a:t>　</a:t>
              </a:r>
              <a:r>
                <a:rPr lang="ja-JP" altLang="ja-JP" sz="1600" b="1" dirty="0"/>
                <a:t>➢グローバル社会において、豊かな人間性や社会性、人権意識など、国際社会で必要とされる基本的な資質は、教員としての信頼を得ていく上で重要</a:t>
              </a:r>
              <a:r>
                <a:rPr lang="ja-JP" altLang="en-US" sz="1600" b="1" dirty="0"/>
                <a:t>です。</a:t>
              </a:r>
              <a:endParaRPr kumimoji="1" lang="ja-JP" altLang="en-US" sz="1600" b="1" dirty="0">
                <a:solidFill>
                  <a:schemeClr val="tx1"/>
                </a:solidFill>
              </a:endParaRPr>
            </a:p>
          </p:txBody>
        </p:sp>
        <p:sp>
          <p:nvSpPr>
            <p:cNvPr id="14" name="角丸四角形 13"/>
            <p:cNvSpPr/>
            <p:nvPr/>
          </p:nvSpPr>
          <p:spPr>
            <a:xfrm>
              <a:off x="236375" y="2065799"/>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◆優れたコミュニケーション能力</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➢他の教職員や児童生徒、保護者、地域住民等と、自らの意見も伝えつつ、円滑なコミュニケーションを取りながら、良好な人間関係を</a:t>
              </a:r>
              <a:r>
                <a:rPr lang="ja-JP" altLang="en-US" sz="1600" b="1" dirty="0">
                  <a:solidFill>
                    <a:schemeClr val="bg1"/>
                  </a:solidFill>
                </a:rPr>
                <a:t>作る</a:t>
              </a:r>
              <a:r>
                <a:rPr lang="ja-JP" altLang="ja-JP" sz="1600" b="1" dirty="0">
                  <a:solidFill>
                    <a:schemeClr val="bg1"/>
                  </a:solidFill>
                </a:rPr>
                <a:t>力が</a:t>
              </a:r>
              <a:r>
                <a:rPr lang="ja-JP" altLang="en-US" sz="1600" b="1" dirty="0">
                  <a:solidFill>
                    <a:schemeClr val="bg1"/>
                  </a:solidFill>
                </a:rPr>
                <a:t>必要です。</a:t>
              </a:r>
              <a:endParaRPr kumimoji="1" lang="ja-JP" altLang="en-US" sz="1600" b="1" dirty="0">
                <a:solidFill>
                  <a:schemeClr val="bg1"/>
                </a:solidFill>
              </a:endParaRPr>
            </a:p>
          </p:txBody>
        </p:sp>
        <p:sp>
          <p:nvSpPr>
            <p:cNvPr id="18" name="角丸四角形 17"/>
            <p:cNvSpPr/>
            <p:nvPr/>
          </p:nvSpPr>
          <p:spPr>
            <a:xfrm>
              <a:off x="236375" y="2965367"/>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◆崇高な使命感と責任感</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t>➢教育者としての崇高な使命感や誇り、教職</a:t>
              </a:r>
              <a:r>
                <a:rPr lang="ja-JP" altLang="en-US" sz="1600" b="1" dirty="0"/>
                <a:t>への</a:t>
              </a:r>
              <a:r>
                <a:rPr lang="ja-JP" altLang="ja-JP" sz="1600" b="1" dirty="0"/>
                <a:t>強い情熱、児童生徒への教育的愛情や責任感は、いつの時代にも求められる教員として大切な資質</a:t>
              </a:r>
              <a:r>
                <a:rPr lang="ja-JP" altLang="en-US" sz="1600" b="1" dirty="0"/>
                <a:t>です。</a:t>
              </a:r>
              <a:endParaRPr kumimoji="1" lang="ja-JP" altLang="en-US" sz="1600" b="1" dirty="0">
                <a:solidFill>
                  <a:schemeClr val="tx1"/>
                </a:solidFill>
              </a:endParaRPr>
            </a:p>
          </p:txBody>
        </p:sp>
        <p:sp>
          <p:nvSpPr>
            <p:cNvPr id="19" name="角丸四角形 18"/>
            <p:cNvSpPr/>
            <p:nvPr/>
          </p:nvSpPr>
          <p:spPr>
            <a:xfrm>
              <a:off x="236375" y="3864935"/>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◆高い倫理観と規範意識</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➢専門的な知識</a:t>
              </a:r>
              <a:r>
                <a:rPr lang="ja-JP" altLang="en-US" sz="1600" b="1" dirty="0">
                  <a:solidFill>
                    <a:schemeClr val="bg1"/>
                  </a:solidFill>
                </a:rPr>
                <a:t>とともに</a:t>
              </a:r>
              <a:r>
                <a:rPr lang="ja-JP" altLang="ja-JP" sz="1600" b="1" dirty="0">
                  <a:solidFill>
                    <a:schemeClr val="bg1"/>
                  </a:solidFill>
                </a:rPr>
                <a:t>、倫理観や規範意識を</a:t>
              </a:r>
              <a:r>
                <a:rPr lang="ja-JP" altLang="en-US" sz="1600" b="1" dirty="0">
                  <a:solidFill>
                    <a:schemeClr val="bg1"/>
                  </a:solidFill>
                </a:rPr>
                <a:t>一層</a:t>
              </a:r>
              <a:r>
                <a:rPr lang="ja-JP" altLang="ja-JP" sz="1600" b="1" dirty="0">
                  <a:solidFill>
                    <a:schemeClr val="bg1"/>
                  </a:solidFill>
                </a:rPr>
                <a:t>高め、服務の厳正に努め、保護者や地域</a:t>
              </a:r>
              <a:r>
                <a:rPr lang="ja-JP" altLang="en-US" sz="1600" b="1" dirty="0">
                  <a:solidFill>
                    <a:schemeClr val="bg1"/>
                  </a:solidFill>
                </a:rPr>
                <a:t>住民等</a:t>
              </a:r>
              <a:r>
                <a:rPr lang="ja-JP" altLang="ja-JP" sz="1600" b="1" dirty="0">
                  <a:solidFill>
                    <a:schemeClr val="bg1"/>
                  </a:solidFill>
                </a:rPr>
                <a:t>から信頼</a:t>
              </a:r>
              <a:r>
                <a:rPr lang="ja-JP" altLang="en-US" sz="1600" b="1" dirty="0">
                  <a:solidFill>
                    <a:schemeClr val="bg1"/>
                  </a:solidFill>
                </a:rPr>
                <a:t>・</a:t>
              </a:r>
              <a:r>
                <a:rPr lang="ja-JP" altLang="ja-JP" sz="1600" b="1" dirty="0">
                  <a:solidFill>
                    <a:schemeClr val="bg1"/>
                  </a:solidFill>
                </a:rPr>
                <a:t>尊敬される教員として、真摯に取り組</a:t>
              </a:r>
              <a:r>
                <a:rPr lang="ja-JP" altLang="en-US" sz="1600" b="1" dirty="0">
                  <a:solidFill>
                    <a:schemeClr val="bg1"/>
                  </a:solidFill>
                </a:rPr>
                <a:t>みます。</a:t>
              </a:r>
              <a:endParaRPr kumimoji="1" lang="ja-JP" altLang="en-US" sz="1600" b="1" dirty="0">
                <a:solidFill>
                  <a:schemeClr val="bg1"/>
                </a:solidFill>
              </a:endParaRPr>
            </a:p>
          </p:txBody>
        </p:sp>
        <p:sp>
          <p:nvSpPr>
            <p:cNvPr id="20" name="角丸四角形 19"/>
            <p:cNvSpPr/>
            <p:nvPr/>
          </p:nvSpPr>
          <p:spPr>
            <a:xfrm>
              <a:off x="246499" y="4754989"/>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lIns="72000" rIns="36000" rtlCol="0" anchor="ctr"/>
            <a:lstStyle/>
            <a:p>
              <a:pPr algn="just"/>
              <a:r>
                <a:rPr lang="ja-JP" altLang="ja-JP" b="1" dirty="0">
                  <a:solidFill>
                    <a:srgbClr val="FF0000"/>
                  </a:solidFill>
                </a:rPr>
                <a:t>◆常に学び続ける力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t>➢変化の激しい中、教師は常に最新の知識技能を学び続け</a:t>
              </a:r>
              <a:r>
                <a:rPr lang="ja-JP" altLang="en-US" sz="1600" b="1" dirty="0"/>
                <a:t>る</a:t>
              </a:r>
              <a:r>
                <a:rPr lang="ja-JP" altLang="ja-JP" sz="1600" b="1" dirty="0"/>
                <a:t>ことが</a:t>
              </a:r>
              <a:r>
                <a:rPr lang="ja-JP" altLang="en-US" sz="1600" b="1" dirty="0"/>
                <a:t>求められ、</a:t>
              </a:r>
              <a:r>
                <a:rPr lang="ja-JP" altLang="ja-JP" sz="1600" b="1" dirty="0"/>
                <a:t>主体的に学</a:t>
              </a:r>
              <a:r>
                <a:rPr lang="ja-JP" altLang="en-US" sz="1600" b="1" dirty="0"/>
                <a:t>ぶ</a:t>
              </a:r>
              <a:r>
                <a:rPr lang="ja-JP" altLang="ja-JP" sz="1600" b="1" dirty="0"/>
                <a:t>教師の姿は、児童生徒にとって重要なロールモデルとな</a:t>
              </a:r>
              <a:r>
                <a:rPr lang="ja-JP" altLang="en-US" sz="1600" b="1" dirty="0"/>
                <a:t>ります</a:t>
              </a:r>
              <a:r>
                <a:rPr lang="ja-JP" altLang="ja-JP" sz="1600" b="1" dirty="0"/>
                <a:t>。</a:t>
              </a:r>
              <a:endParaRPr kumimoji="1" lang="ja-JP" altLang="en-US" sz="1600" b="1" dirty="0">
                <a:solidFill>
                  <a:schemeClr val="tx1"/>
                </a:solidFill>
              </a:endParaRPr>
            </a:p>
          </p:txBody>
        </p:sp>
        <p:sp>
          <p:nvSpPr>
            <p:cNvPr id="21" name="角丸四角形 20"/>
            <p:cNvSpPr/>
            <p:nvPr/>
          </p:nvSpPr>
          <p:spPr>
            <a:xfrm>
              <a:off x="236375" y="5645043"/>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◆ふるさと山梨の未来を担う人材を育成する力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solidFill>
                    <a:schemeClr val="bg1"/>
                  </a:solidFill>
                </a:rPr>
                <a:t>➢</a:t>
              </a:r>
              <a:r>
                <a:rPr lang="ja-JP" altLang="en-US" sz="1600" b="1" dirty="0">
                  <a:solidFill>
                    <a:schemeClr val="bg1"/>
                  </a:solidFill>
                </a:rPr>
                <a:t>豊かな</a:t>
              </a:r>
              <a:r>
                <a:rPr lang="ja-JP" altLang="ja-JP" sz="1600" b="1" dirty="0">
                  <a:solidFill>
                    <a:schemeClr val="bg1"/>
                  </a:solidFill>
                </a:rPr>
                <a:t>自然や人とのふれあい</a:t>
              </a:r>
              <a:r>
                <a:rPr lang="ja-JP" altLang="en-US" sz="1600" b="1" dirty="0">
                  <a:solidFill>
                    <a:schemeClr val="bg1"/>
                  </a:solidFill>
                </a:rPr>
                <a:t>等</a:t>
              </a:r>
              <a:r>
                <a:rPr lang="ja-JP" altLang="ja-JP" sz="1600" b="1" dirty="0">
                  <a:solidFill>
                    <a:schemeClr val="bg1"/>
                  </a:solidFill>
                </a:rPr>
                <a:t>、ふるさと山梨のよさを強みととらえ、次代を担い、</a:t>
              </a:r>
              <a:r>
                <a:rPr lang="ja-JP" altLang="en-US" sz="1600" b="1" dirty="0">
                  <a:solidFill>
                    <a:schemeClr val="bg1"/>
                  </a:solidFill>
                </a:rPr>
                <a:t>山梨</a:t>
              </a:r>
              <a:r>
                <a:rPr lang="ja-JP" altLang="ja-JP" sz="1600" b="1" dirty="0">
                  <a:solidFill>
                    <a:schemeClr val="bg1"/>
                  </a:solidFill>
                </a:rPr>
                <a:t>の未来を支え、志高く活躍できる</a:t>
              </a:r>
              <a:r>
                <a:rPr lang="ja-JP" altLang="en-US" sz="1600" b="1" dirty="0">
                  <a:solidFill>
                    <a:schemeClr val="bg1"/>
                  </a:solidFill>
                </a:rPr>
                <a:t>グローバル</a:t>
              </a:r>
              <a:r>
                <a:rPr lang="ja-JP" altLang="ja-JP" sz="1600" b="1" dirty="0">
                  <a:solidFill>
                    <a:schemeClr val="bg1"/>
                  </a:solidFill>
                </a:rPr>
                <a:t>人材</a:t>
              </a:r>
              <a:r>
                <a:rPr lang="ja-JP" altLang="en-US" sz="1600" b="1" dirty="0">
                  <a:solidFill>
                    <a:schemeClr val="bg1"/>
                  </a:solidFill>
                </a:rPr>
                <a:t>を</a:t>
              </a:r>
              <a:r>
                <a:rPr lang="ja-JP" altLang="ja-JP" sz="1600" b="1" dirty="0">
                  <a:solidFill>
                    <a:schemeClr val="bg1"/>
                  </a:solidFill>
                </a:rPr>
                <a:t>育成</a:t>
              </a:r>
              <a:r>
                <a:rPr lang="ja-JP" altLang="en-US" sz="1600" b="1" dirty="0">
                  <a:solidFill>
                    <a:schemeClr val="bg1"/>
                  </a:solidFill>
                </a:rPr>
                <a:t>します。</a:t>
              </a:r>
              <a:endParaRPr kumimoji="1" lang="ja-JP" altLang="en-US" sz="1600" b="1" dirty="0">
                <a:solidFill>
                  <a:schemeClr val="bg1"/>
                </a:solidFill>
              </a:endParaRPr>
            </a:p>
          </p:txBody>
        </p:sp>
      </p:grpSp>
      <p:sp>
        <p:nvSpPr>
          <p:cNvPr id="4" name="スライド番号プレースホルダー 3"/>
          <p:cNvSpPr>
            <a:spLocks noGrp="1"/>
          </p:cNvSpPr>
          <p:nvPr>
            <p:ph type="sldNum" sz="quarter" idx="12"/>
          </p:nvPr>
        </p:nvSpPr>
        <p:spPr>
          <a:xfrm>
            <a:off x="6387298" y="6365373"/>
            <a:ext cx="2057400" cy="365125"/>
          </a:xfrm>
        </p:spPr>
        <p:txBody>
          <a:bodyPr/>
          <a:lstStyle/>
          <a:p>
            <a:fld id="{3985370A-2441-44D6-8B96-35D25EB4DDDF}" type="slidenum">
              <a:rPr kumimoji="1" lang="ja-JP" altLang="en-US" smtClean="0"/>
              <a:t>10</a:t>
            </a:fld>
            <a:endParaRPr kumimoji="1" lang="ja-JP" altLang="en-US"/>
          </a:p>
        </p:txBody>
      </p:sp>
      <p:grpSp>
        <p:nvGrpSpPr>
          <p:cNvPr id="5" name="グループ化 4">
            <a:extLst>
              <a:ext uri="{FF2B5EF4-FFF2-40B4-BE49-F238E27FC236}">
                <a16:creationId xmlns:a16="http://schemas.microsoft.com/office/drawing/2014/main" id="{07ED5F5E-1A2B-2660-DAF3-699FBA9A6C8C}"/>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3EFBE9DE-28D6-39E3-5140-D62CC96E7A94}"/>
                </a:ext>
              </a:extLst>
            </p:cNvPr>
            <p:cNvGrpSpPr/>
            <p:nvPr/>
          </p:nvGrpSpPr>
          <p:grpSpPr>
            <a:xfrm>
              <a:off x="150483" y="75115"/>
              <a:ext cx="6953733" cy="402824"/>
              <a:chOff x="9330690" y="4935897"/>
              <a:chExt cx="6953733" cy="402824"/>
            </a:xfrm>
          </p:grpSpPr>
          <p:sp>
            <p:nvSpPr>
              <p:cNvPr id="8" name="額縁 23">
                <a:hlinkClick r:id="rId3" action="ppaction://hlinksldjump"/>
                <a:extLst>
                  <a:ext uri="{FF2B5EF4-FFF2-40B4-BE49-F238E27FC236}">
                    <a16:creationId xmlns:a16="http://schemas.microsoft.com/office/drawing/2014/main" id="{9C55B4EB-7D52-6958-AD52-572981F2F097}"/>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9" name="額縁 24">
                <a:hlinkClick r:id="" action="ppaction://hlinkshowjump?jump=firstslide"/>
                <a:extLst>
                  <a:ext uri="{FF2B5EF4-FFF2-40B4-BE49-F238E27FC236}">
                    <a16:creationId xmlns:a16="http://schemas.microsoft.com/office/drawing/2014/main" id="{CA922A5A-328D-0C4C-04B3-DED3F21C278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4" action="ppaction://hlinksldjump"/>
                <a:extLst>
                  <a:ext uri="{FF2B5EF4-FFF2-40B4-BE49-F238E27FC236}">
                    <a16:creationId xmlns:a16="http://schemas.microsoft.com/office/drawing/2014/main" id="{74564E2E-8FD4-A0DC-7C8E-BDE8B7C81657}"/>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5" action="ppaction://hlinksldjump"/>
                <a:extLst>
                  <a:ext uri="{FF2B5EF4-FFF2-40B4-BE49-F238E27FC236}">
                    <a16:creationId xmlns:a16="http://schemas.microsoft.com/office/drawing/2014/main" id="{0E28A395-E9E8-C560-35FA-69B6151C125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6" action="ppaction://hlinksldjump"/>
                <a:extLst>
                  <a:ext uri="{FF2B5EF4-FFF2-40B4-BE49-F238E27FC236}">
                    <a16:creationId xmlns:a16="http://schemas.microsoft.com/office/drawing/2014/main" id="{B33EAD7E-5EC8-1980-3253-1D560B8AC5B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7" action="ppaction://hlinksldjump"/>
                <a:extLst>
                  <a:ext uri="{FF2B5EF4-FFF2-40B4-BE49-F238E27FC236}">
                    <a16:creationId xmlns:a16="http://schemas.microsoft.com/office/drawing/2014/main" id="{06A62E21-8FEB-3F57-4EAF-4181514C403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5" name="額縁 29">
                <a:hlinkClick r:id="rId8"/>
                <a:extLst>
                  <a:ext uri="{FF2B5EF4-FFF2-40B4-BE49-F238E27FC236}">
                    <a16:creationId xmlns:a16="http://schemas.microsoft.com/office/drawing/2014/main" id="{4AB03B19-F391-190C-A68D-E942BA20BB8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6" name="額縁 30">
                <a:hlinkClick r:id="rId9" action="ppaction://hlinksldjump"/>
                <a:extLst>
                  <a:ext uri="{FF2B5EF4-FFF2-40B4-BE49-F238E27FC236}">
                    <a16:creationId xmlns:a16="http://schemas.microsoft.com/office/drawing/2014/main" id="{578C3527-2381-0E5A-D5FD-53D8F746C4A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10" action="ppaction://hlinksldjump"/>
              <a:extLst>
                <a:ext uri="{FF2B5EF4-FFF2-40B4-BE49-F238E27FC236}">
                  <a16:creationId xmlns:a16="http://schemas.microsoft.com/office/drawing/2014/main" id="{3D6687D4-E976-54D9-66A9-3EC75E9B928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7748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正方形/長方形 4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7982" y="784957"/>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学習指導（授業実践）</a:t>
            </a:r>
          </a:p>
        </p:txBody>
      </p:sp>
      <p:sp>
        <p:nvSpPr>
          <p:cNvPr id="4" name="正方形/長方形 3"/>
          <p:cNvSpPr/>
          <p:nvPr/>
        </p:nvSpPr>
        <p:spPr>
          <a:xfrm>
            <a:off x="147066" y="3779584"/>
            <a:ext cx="8767591" cy="1579920"/>
          </a:xfrm>
          <a:prstGeom prst="rect">
            <a:avLst/>
          </a:prstGeom>
        </p:spPr>
        <p:txBody>
          <a:bodyPr wrap="square" lIns="180000" rIns="180000">
            <a:spAutoFit/>
          </a:bodyPr>
          <a:lstStyle/>
          <a:p>
            <a:pPr marL="182558" indent="-182558" algn="just">
              <a:lnSpc>
                <a:spcPts val="2500"/>
              </a:lnSpc>
            </a:pPr>
            <a:r>
              <a:rPr lang="ja-JP" altLang="en-US" sz="1900" dirty="0"/>
              <a:t>◆学習指導要領の趣旨を踏まえ、「個別最適な学び」と「協働的な学び」を一体的に充実</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◆「主体的・対話的で深い学び」の実現に向けた授業改善の取組</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◆新しい時代に必要となる資質・能力の育成</a:t>
            </a:r>
          </a:p>
        </p:txBody>
      </p:sp>
      <p:sp>
        <p:nvSpPr>
          <p:cNvPr id="6" name="テキスト ボックス 5"/>
          <p:cNvSpPr txBox="1"/>
          <p:nvPr/>
        </p:nvSpPr>
        <p:spPr>
          <a:xfrm>
            <a:off x="-155448" y="3489883"/>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山梨の未来を担う子供たちを育成するため、学習指導（授業実践）において、「令和の日本型学校教育」を踏まえた授業観・学習観の転換が求められます。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11</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3555663429"/>
              </p:ext>
            </p:extLst>
          </p:nvPr>
        </p:nvGraphicFramePr>
        <p:xfrm>
          <a:off x="147066" y="139875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4249274664"/>
              </p:ext>
            </p:extLst>
          </p:nvPr>
        </p:nvGraphicFramePr>
        <p:xfrm>
          <a:off x="147066" y="1784089"/>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rgbClr val="FF0000"/>
                          </a:solidFill>
                          <a:effectLst/>
                          <a:latin typeface="+mn-ea"/>
                          <a:ea typeface="+mn-ea"/>
                        </a:rPr>
                        <a:t>学習者中心の授業</a:t>
                      </a:r>
                      <a:r>
                        <a:rPr kumimoji="1" lang="ja-JP" altLang="en-US" sz="2000" b="1" dirty="0">
                          <a:solidFill>
                            <a:schemeClr val="tx1"/>
                          </a:solidFill>
                          <a:effectLst/>
                          <a:latin typeface="+mn-ea"/>
                          <a:ea typeface="+mn-ea"/>
                        </a:rPr>
                        <a:t>を実践し、「</a:t>
                      </a:r>
                      <a:r>
                        <a:rPr kumimoji="1" lang="ja-JP" altLang="en-US" sz="2000" b="1" dirty="0">
                          <a:solidFill>
                            <a:srgbClr val="FF0000"/>
                          </a:solidFill>
                          <a:effectLst/>
                          <a:latin typeface="+mn-ea"/>
                          <a:ea typeface="+mn-ea"/>
                        </a:rPr>
                        <a:t>主体的・対話的で深い学び</a:t>
                      </a:r>
                      <a:r>
                        <a:rPr kumimoji="1" lang="ja-JP" altLang="en-US" sz="2000" b="1" dirty="0">
                          <a:solidFill>
                            <a:schemeClr val="tx1"/>
                          </a:solidFill>
                          <a:effectLst/>
                          <a:latin typeface="+mn-ea"/>
                          <a:ea typeface="+mn-ea"/>
                        </a:rPr>
                        <a:t>」の実現に取り組んでいる。　</a:t>
                      </a:r>
                      <a:r>
                        <a:rPr kumimoji="1" lang="ja-JP" altLang="en-US" sz="2000" b="1" dirty="0">
                          <a:solidFill>
                            <a:srgbClr val="FF0000"/>
                          </a:solidFill>
                          <a:effectLst/>
                          <a:latin typeface="+mn-ea"/>
                          <a:ea typeface="+mn-ea"/>
                        </a:rPr>
                        <a:t>（例：よのなか科）</a:t>
                      </a:r>
                      <a:endParaRPr kumimoji="1" lang="ja-JP" altLang="en-US" sz="2000" b="0" dirty="0">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a:t>
                      </a:r>
                      <a:r>
                        <a:rPr kumimoji="1" lang="ja-JP" altLang="en-US" sz="2000" b="1" spc="0" baseline="0" dirty="0">
                          <a:solidFill>
                            <a:srgbClr val="FF0000"/>
                          </a:solidFill>
                          <a:latin typeface="+mn-ea"/>
                          <a:ea typeface="+mn-ea"/>
                        </a:rPr>
                        <a:t>個別最適な学び</a:t>
                      </a:r>
                      <a:r>
                        <a:rPr kumimoji="1" lang="ja-JP" altLang="en-US" sz="2000" b="1" spc="0" baseline="0" dirty="0">
                          <a:latin typeface="+mn-ea"/>
                          <a:ea typeface="+mn-ea"/>
                        </a:rPr>
                        <a:t>」と「</a:t>
                      </a:r>
                      <a:r>
                        <a:rPr kumimoji="1" lang="ja-JP" altLang="en-US" sz="2000" b="1" spc="0" baseline="0" dirty="0">
                          <a:solidFill>
                            <a:srgbClr val="FF0000"/>
                          </a:solidFill>
                          <a:latin typeface="+mn-ea"/>
                          <a:ea typeface="+mn-ea"/>
                        </a:rPr>
                        <a:t>協働的な学び</a:t>
                      </a:r>
                      <a:r>
                        <a:rPr kumimoji="1" lang="ja-JP" altLang="en-US" sz="2000" b="1" spc="0" baseline="0" dirty="0">
                          <a:latin typeface="+mn-ea"/>
                          <a:ea typeface="+mn-ea"/>
                        </a:rPr>
                        <a:t>」の一体的な充実に向けた授業を実践している。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latin typeface="+mn-ea"/>
                          <a:ea typeface="+mn-ea"/>
                        </a:rPr>
                        <a:t>　学びに向かう力の育成</a:t>
                      </a:r>
                      <a:r>
                        <a:rPr kumimoji="1" lang="ja-JP" altLang="en-US" sz="2000" b="1" dirty="0">
                          <a:latin typeface="+mn-ea"/>
                          <a:ea typeface="+mn-ea"/>
                        </a:rPr>
                        <a:t>や人間性を涵養する授業の実践において、指導的役割を果たしている。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9251" y="139195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4821" y="1397953"/>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92239"/>
            <a:ext cx="389021" cy="389021"/>
          </a:xfrm>
          <a:prstGeom prst="rect">
            <a:avLst/>
          </a:prstGeom>
        </p:spPr>
      </p:pic>
      <p:sp>
        <p:nvSpPr>
          <p:cNvPr id="31" name="テキスト ボックス 30">
            <a:hlinkClick r:id="rId3"/>
          </p:cNvPr>
          <p:cNvSpPr txBox="1"/>
          <p:nvPr/>
        </p:nvSpPr>
        <p:spPr>
          <a:xfrm>
            <a:off x="160094" y="1411418"/>
            <a:ext cx="2943606" cy="2002663"/>
          </a:xfrm>
          <a:prstGeom prst="rect">
            <a:avLst/>
          </a:prstGeom>
          <a:noFill/>
        </p:spPr>
        <p:txBody>
          <a:bodyPr wrap="square" rtlCol="0">
            <a:spAutoFit/>
          </a:bodyPr>
          <a:lstStyle/>
          <a:p>
            <a:endParaRPr kumimoji="1" lang="ja-JP" altLang="en-US" dirty="0"/>
          </a:p>
        </p:txBody>
      </p:sp>
      <p:sp>
        <p:nvSpPr>
          <p:cNvPr id="32" name="テキスト ボックス 31">
            <a:hlinkClick r:id="rId4"/>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33" name="テキスト ボックス 32">
            <a:hlinkClick r:id="rId5"/>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sp>
        <p:nvSpPr>
          <p:cNvPr id="23" name="テキスト ボックス 22">
            <a:hlinkClick r:id="rId6"/>
          </p:cNvPr>
          <p:cNvSpPr txBox="1"/>
          <p:nvPr/>
        </p:nvSpPr>
        <p:spPr>
          <a:xfrm>
            <a:off x="308700" y="2684205"/>
            <a:ext cx="2215044" cy="265875"/>
          </a:xfrm>
          <a:prstGeom prst="rect">
            <a:avLst/>
          </a:prstGeom>
          <a:noFill/>
        </p:spPr>
        <p:txBody>
          <a:bodyPr wrap="square" rtlCol="0">
            <a:spAutoFit/>
          </a:bodyPr>
          <a:lstStyle/>
          <a:p>
            <a:endParaRPr kumimoji="1" lang="ja-JP" altLang="en-US" dirty="0"/>
          </a:p>
        </p:txBody>
      </p:sp>
      <p:grpSp>
        <p:nvGrpSpPr>
          <p:cNvPr id="3" name="グループ化 2">
            <a:extLst>
              <a:ext uri="{FF2B5EF4-FFF2-40B4-BE49-F238E27FC236}">
                <a16:creationId xmlns:a16="http://schemas.microsoft.com/office/drawing/2014/main" id="{8B52C240-FDFE-E1ED-D35D-D64905EB2FF1}"/>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A10BBFB6-A168-9F26-AB98-B2757D5EE710}"/>
                </a:ext>
              </a:extLst>
            </p:cNvPr>
            <p:cNvGrpSpPr/>
            <p:nvPr/>
          </p:nvGrpSpPr>
          <p:grpSpPr>
            <a:xfrm>
              <a:off x="150483" y="75115"/>
              <a:ext cx="6953733" cy="402824"/>
              <a:chOff x="9330690" y="4935897"/>
              <a:chExt cx="6953733" cy="402824"/>
            </a:xfrm>
          </p:grpSpPr>
          <p:sp>
            <p:nvSpPr>
              <p:cNvPr id="9" name="額縁 23">
                <a:hlinkClick r:id="rId7" action="ppaction://hlinksldjump"/>
                <a:extLst>
                  <a:ext uri="{FF2B5EF4-FFF2-40B4-BE49-F238E27FC236}">
                    <a16:creationId xmlns:a16="http://schemas.microsoft.com/office/drawing/2014/main" id="{B48140E9-D08C-C3F0-F510-3C9A3296CB73}"/>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1" name="額縁 24">
                <a:hlinkClick r:id="" action="ppaction://hlinkshowjump?jump=firstslide"/>
                <a:extLst>
                  <a:ext uri="{FF2B5EF4-FFF2-40B4-BE49-F238E27FC236}">
                    <a16:creationId xmlns:a16="http://schemas.microsoft.com/office/drawing/2014/main" id="{6C628BB2-21E5-4417-F884-57F82970043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8" action="ppaction://hlinksldjump"/>
                <a:extLst>
                  <a:ext uri="{FF2B5EF4-FFF2-40B4-BE49-F238E27FC236}">
                    <a16:creationId xmlns:a16="http://schemas.microsoft.com/office/drawing/2014/main" id="{28718726-A05C-94B5-8118-95900372A8D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9" action="ppaction://hlinksldjump"/>
                <a:extLst>
                  <a:ext uri="{FF2B5EF4-FFF2-40B4-BE49-F238E27FC236}">
                    <a16:creationId xmlns:a16="http://schemas.microsoft.com/office/drawing/2014/main" id="{3550C57B-0AD1-36CD-099F-E04A4FEB356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10" action="ppaction://hlinksldjump"/>
                <a:extLst>
                  <a:ext uri="{FF2B5EF4-FFF2-40B4-BE49-F238E27FC236}">
                    <a16:creationId xmlns:a16="http://schemas.microsoft.com/office/drawing/2014/main" id="{CA4DCB43-1D90-7B7E-FE3D-BD6E8A6F4A1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11" action="ppaction://hlinksldjump"/>
                <a:extLst>
                  <a:ext uri="{FF2B5EF4-FFF2-40B4-BE49-F238E27FC236}">
                    <a16:creationId xmlns:a16="http://schemas.microsoft.com/office/drawing/2014/main" id="{E2C18DF9-6A5C-B931-AC4F-500B0C924CF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12"/>
                <a:extLst>
                  <a:ext uri="{FF2B5EF4-FFF2-40B4-BE49-F238E27FC236}">
                    <a16:creationId xmlns:a16="http://schemas.microsoft.com/office/drawing/2014/main" id="{F51C9872-4B90-5754-83AB-5ADA87E4C8E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4" name="額縁 30">
                <a:hlinkClick r:id="rId13" action="ppaction://hlinksldjump"/>
                <a:extLst>
                  <a:ext uri="{FF2B5EF4-FFF2-40B4-BE49-F238E27FC236}">
                    <a16:creationId xmlns:a16="http://schemas.microsoft.com/office/drawing/2014/main" id="{2E9FC41F-98DB-81CA-E36E-53B346E2EAA2}"/>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14" action="ppaction://hlinksldjump"/>
              <a:extLst>
                <a:ext uri="{FF2B5EF4-FFF2-40B4-BE49-F238E27FC236}">
                  <a16:creationId xmlns:a16="http://schemas.microsoft.com/office/drawing/2014/main" id="{7CFC202E-E000-CAF0-7B88-E309A20877F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5635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47557" y="806704"/>
            <a:ext cx="8785191" cy="550403"/>
          </a:xfrm>
        </p:spPr>
        <p:txBody>
          <a:bodyPr>
            <a:noAutofit/>
          </a:bodyPr>
          <a:lstStyle/>
          <a:p>
            <a:r>
              <a:rPr lang="ja-JP" altLang="en-US" sz="1600" b="1" dirty="0">
                <a:latin typeface="+mn-ea"/>
                <a:ea typeface="+mn-ea"/>
              </a:rPr>
              <a:t>教員として必要な専門性　</a:t>
            </a:r>
            <a:r>
              <a:rPr lang="ja-JP" altLang="en-US" sz="3200" b="1" dirty="0">
                <a:latin typeface="+mn-ea"/>
                <a:ea typeface="+mn-ea"/>
              </a:rPr>
              <a:t>学習指導（学習評価・授業改善）</a:t>
            </a:r>
            <a:endParaRPr lang="ja-JP" altLang="en-US" sz="2400" b="1" dirty="0">
              <a:latin typeface="+mn-ea"/>
              <a:ea typeface="+mn-ea"/>
            </a:endParaRPr>
          </a:p>
        </p:txBody>
      </p:sp>
      <p:sp>
        <p:nvSpPr>
          <p:cNvPr id="4" name="正方形/長方形 3"/>
          <p:cNvSpPr/>
          <p:nvPr/>
        </p:nvSpPr>
        <p:spPr>
          <a:xfrm>
            <a:off x="85344" y="3890018"/>
            <a:ext cx="9050668" cy="1336263"/>
          </a:xfrm>
          <a:prstGeom prst="rect">
            <a:avLst/>
          </a:prstGeom>
        </p:spPr>
        <p:txBody>
          <a:bodyPr wrap="square" lIns="180000" rIns="180000">
            <a:spAutoFit/>
          </a:bodyPr>
          <a:lstStyle/>
          <a:p>
            <a:pPr marL="182558" indent="-182558" algn="just">
              <a:lnSpc>
                <a:spcPts val="2500"/>
              </a:lnSpc>
            </a:pPr>
            <a:r>
              <a:rPr lang="ja-JP" altLang="en-US" sz="1900" dirty="0"/>
              <a:t>◆児童生徒の学習状況を的確に捉え、教師が指導の改善を図る。</a:t>
            </a:r>
            <a:endParaRPr lang="en-US" altLang="ja-JP" sz="1900" dirty="0"/>
          </a:p>
          <a:p>
            <a:pPr marL="182558" indent="-182558" algn="just">
              <a:lnSpc>
                <a:spcPts val="1100"/>
              </a:lnSpc>
            </a:pPr>
            <a:endParaRPr lang="en-US" altLang="ja-JP" sz="2200" dirty="0"/>
          </a:p>
          <a:p>
            <a:pPr marL="182558" indent="-182558" algn="just">
              <a:lnSpc>
                <a:spcPts val="2500"/>
              </a:lnSpc>
            </a:pPr>
            <a:r>
              <a:rPr lang="ja-JP" altLang="en-US" sz="1900" dirty="0"/>
              <a:t>◆児童生徒が自らの学びを振り返り、次の学びに向かうことができる。</a:t>
            </a:r>
            <a:endParaRPr lang="en-US" altLang="ja-JP" sz="1900" dirty="0"/>
          </a:p>
          <a:p>
            <a:pPr marL="182558" indent="-182558" algn="just">
              <a:lnSpc>
                <a:spcPts val="1100"/>
              </a:lnSpc>
            </a:pPr>
            <a:endParaRPr lang="en-US" altLang="ja-JP" sz="2200" dirty="0"/>
          </a:p>
          <a:p>
            <a:pPr marL="182558" indent="-182558" algn="just">
              <a:lnSpc>
                <a:spcPts val="2500"/>
              </a:lnSpc>
            </a:pPr>
            <a:r>
              <a:rPr lang="ja-JP" altLang="en-US" sz="1900" dirty="0"/>
              <a:t>◆児童生徒一人一人の学習の成立を促すための評価という視点を一層重視</a:t>
            </a:r>
            <a:endParaRPr lang="en-US" altLang="ja-JP" sz="1900" dirty="0"/>
          </a:p>
        </p:txBody>
      </p:sp>
      <p:sp>
        <p:nvSpPr>
          <p:cNvPr id="6" name="テキスト ボックス 5"/>
          <p:cNvSpPr txBox="1"/>
          <p:nvPr/>
        </p:nvSpPr>
        <p:spPr>
          <a:xfrm>
            <a:off x="-155448" y="352068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学習評価が児童生徒の学習改善、教師の指導改善につながるものとしていくこと、必要性・妥当性が認められないものは見直していくことが求められます。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12</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77031448"/>
              </p:ext>
            </p:extLst>
          </p:nvPr>
        </p:nvGraphicFramePr>
        <p:xfrm>
          <a:off x="147066" y="143042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1866027586"/>
              </p:ext>
            </p:extLst>
          </p:nvPr>
        </p:nvGraphicFramePr>
        <p:xfrm>
          <a:off x="147066" y="181764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latin typeface="+mn-ea"/>
                          <a:ea typeface="+mn-ea"/>
                        </a:rPr>
                        <a:t>　指導と評価の一体化</a:t>
                      </a:r>
                      <a:r>
                        <a:rPr kumimoji="1" lang="ja-JP" altLang="en-US" sz="2000" b="1" dirty="0">
                          <a:solidFill>
                            <a:schemeClr val="tx1"/>
                          </a:solidFill>
                          <a:effectLst/>
                          <a:latin typeface="+mn-ea"/>
                          <a:ea typeface="+mn-ea"/>
                        </a:rPr>
                        <a:t>に取り組むとともに、児童生徒の興味・関心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を引き出す教材研究や授業改善を行っている。</a:t>
                      </a: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適切な評価を行うとともに、</a:t>
                      </a:r>
                      <a:r>
                        <a:rPr kumimoji="1" lang="ja-JP" altLang="en-US" sz="2000" b="1" spc="0" baseline="0" dirty="0">
                          <a:solidFill>
                            <a:srgbClr val="FF0000"/>
                          </a:solidFill>
                          <a:latin typeface="+mn-ea"/>
                          <a:ea typeface="+mn-ea"/>
                        </a:rPr>
                        <a:t>学習者中心の授業</a:t>
                      </a:r>
                      <a:r>
                        <a:rPr kumimoji="1" lang="ja-JP" altLang="en-US" sz="2000" b="1" spc="0" baseline="0" dirty="0">
                          <a:latin typeface="+mn-ea"/>
                          <a:ea typeface="+mn-ea"/>
                        </a:rPr>
                        <a:t>に向けた改善に取り組んでいる。</a:t>
                      </a:r>
                      <a:endParaRPr kumimoji="1" lang="en-US" altLang="ja-JP" sz="2000" b="1" spc="0" baseline="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適切な評価を基にした授業改善において、指導的役割を果たしている。</a:t>
                      </a:r>
                      <a:endParaRPr kumimoji="1" lang="en-US" altLang="ja-JP" sz="20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3042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2781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27818"/>
            <a:ext cx="389021" cy="389021"/>
          </a:xfrm>
          <a:prstGeom prst="rect">
            <a:avLst/>
          </a:prstGeom>
        </p:spPr>
      </p:pic>
      <p:sp>
        <p:nvSpPr>
          <p:cNvPr id="3" name="テキスト ボックス 2">
            <a:hlinkClick r:id="rId3"/>
            <a:extLst>
              <a:ext uri="{FF2B5EF4-FFF2-40B4-BE49-F238E27FC236}">
                <a16:creationId xmlns:a16="http://schemas.microsoft.com/office/drawing/2014/main" id="{E2CA09B7-7EC0-D65F-F1CD-2E1914D8170C}"/>
              </a:ext>
            </a:extLst>
          </p:cNvPr>
          <p:cNvSpPr txBox="1"/>
          <p:nvPr/>
        </p:nvSpPr>
        <p:spPr>
          <a:xfrm>
            <a:off x="160094" y="1411418"/>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4B4D6B36-CD5B-C9AA-4E11-6AC33663FF02}"/>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BE5D88CD-5450-78E7-2431-1A9714271AD2}"/>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BAB2D28E-DA33-7E1F-5397-C6C33A449509}"/>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068A17A3-A4DC-3997-6DA0-010D3FAC8EA4}"/>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6923DFC6-3D86-E8DC-C6BF-3BFC2B1C8132}"/>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5CB2984D-CA8A-53F6-56C8-F7A03C5D99C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00B6ACB1-3BDC-1801-3EF3-D42C851EAD3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0274C0DB-5EFA-005E-2D2B-6541E22A9EE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4D0677F2-824A-FC2E-4D00-0C20C6CB460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DDA35F13-8A8D-AF26-153F-7A0C8A28A5B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CCF16447-730C-AD3A-4629-A24B8ECE157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5123DE87-AED0-FCC4-EA6E-581574EFD74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821E2CB6-71E7-EED5-86E8-14227CAADFB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4432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51192" y="832820"/>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生徒指導（学級経営）</a:t>
            </a:r>
          </a:p>
        </p:txBody>
      </p:sp>
      <p:sp>
        <p:nvSpPr>
          <p:cNvPr id="4" name="正方形/長方形 3"/>
          <p:cNvSpPr/>
          <p:nvPr/>
        </p:nvSpPr>
        <p:spPr>
          <a:xfrm>
            <a:off x="147066" y="3827933"/>
            <a:ext cx="8913864" cy="1610697"/>
          </a:xfrm>
          <a:prstGeom prst="rect">
            <a:avLst/>
          </a:prstGeom>
        </p:spPr>
        <p:txBody>
          <a:bodyPr wrap="square" lIns="180000" rIns="180000">
            <a:spAutoFit/>
          </a:bodyPr>
          <a:lstStyle/>
          <a:p>
            <a:pPr marL="182558" indent="-182558" algn="just"/>
            <a:r>
              <a:rPr lang="ja-JP" altLang="en-US" dirty="0"/>
              <a:t>◆学校教育指導重点において、「確かな学力の育成」「豊かな心の育成」「健やかな体の育成」を貫くものとして「学級経営、ホームルームの充実が位置付けられている。</a:t>
            </a:r>
            <a:endParaRPr lang="en-US" altLang="ja-JP" dirty="0"/>
          </a:p>
          <a:p>
            <a:pPr marL="182558" indent="-182558" algn="just">
              <a:lnSpc>
                <a:spcPts val="800"/>
              </a:lnSpc>
            </a:pPr>
            <a:endParaRPr lang="en-US" altLang="ja-JP" sz="2100" dirty="0"/>
          </a:p>
          <a:p>
            <a:pPr marL="182558" indent="-182558" algn="just"/>
            <a:r>
              <a:rPr lang="ja-JP" altLang="en-US" dirty="0"/>
              <a:t>◆集団としての意見をまとめたり、個人として問題解決に向けた目標や方法・内容等を決定したりする活動が求められている。</a:t>
            </a:r>
            <a:endParaRPr lang="en-US" altLang="ja-JP" dirty="0"/>
          </a:p>
        </p:txBody>
      </p:sp>
      <p:sp>
        <p:nvSpPr>
          <p:cNvPr id="6" name="テキスト ボックス 5"/>
          <p:cNvSpPr txBox="1"/>
          <p:nvPr/>
        </p:nvSpPr>
        <p:spPr>
          <a:xfrm>
            <a:off x="-155448" y="3521925"/>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9979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900897"/>
            <a:ext cx="8947404" cy="8404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児童生徒一人ひとりのよさや可能性を十分発揮できる学級や学年集団づくりが求められています。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13</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144853302"/>
              </p:ext>
            </p:extLst>
          </p:nvPr>
        </p:nvGraphicFramePr>
        <p:xfrm>
          <a:off x="147066" y="1444765"/>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3431149695"/>
              </p:ext>
            </p:extLst>
          </p:nvPr>
        </p:nvGraphicFramePr>
        <p:xfrm>
          <a:off x="147066" y="1833623"/>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rgbClr val="FF0000"/>
                          </a:solidFill>
                          <a:effectLst/>
                        </a:rPr>
                        <a:t>　</a:t>
                      </a:r>
                      <a:r>
                        <a:rPr kumimoji="1" lang="ja-JP" altLang="en-US" sz="2000" b="1" dirty="0">
                          <a:solidFill>
                            <a:srgbClr val="FF0000"/>
                          </a:solidFill>
                          <a:effectLst/>
                        </a:rPr>
                        <a:t>児童生徒一人一人の特性を理解</a:t>
                      </a:r>
                      <a:r>
                        <a:rPr kumimoji="1" lang="ja-JP" altLang="en-US" sz="2000" b="1" dirty="0">
                          <a:effectLst/>
                        </a:rPr>
                        <a:t>し、よりよい人間関係を築く土台となる集団づくりを行っている。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000" b="1" dirty="0"/>
                        <a:t>集団の課題に対し、同僚と協働し解決を図り、</a:t>
                      </a:r>
                      <a:r>
                        <a:rPr kumimoji="1" lang="ja-JP" altLang="en-US" sz="2000" b="1" dirty="0">
                          <a:solidFill>
                            <a:srgbClr val="FF0000"/>
                          </a:solidFill>
                        </a:rPr>
                        <a:t>児童生徒の可能性を引き出す集団づくり</a:t>
                      </a:r>
                      <a:r>
                        <a:rPr kumimoji="1" lang="ja-JP" altLang="en-US" sz="2000" b="1" dirty="0"/>
                        <a:t>を行っている。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000" b="1" dirty="0"/>
                        <a:t>自校の「育てたい児童生徒像」を意識した集団づくりにおいて、指導的役割を果たしている。</a:t>
                      </a:r>
                      <a:endParaRPr kumimoji="1" lang="en-US" altLang="ja-JP" sz="2000" b="1"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44764"/>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4215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42159"/>
            <a:ext cx="389021" cy="389021"/>
          </a:xfrm>
          <a:prstGeom prst="rect">
            <a:avLst/>
          </a:prstGeom>
        </p:spPr>
      </p:pic>
      <p:sp>
        <p:nvSpPr>
          <p:cNvPr id="3" name="テキスト ボックス 2">
            <a:hlinkClick r:id="rId3"/>
            <a:extLst>
              <a:ext uri="{FF2B5EF4-FFF2-40B4-BE49-F238E27FC236}">
                <a16:creationId xmlns:a16="http://schemas.microsoft.com/office/drawing/2014/main" id="{362A2E66-B9CF-5506-D499-085F7EA04D3D}"/>
              </a:ext>
            </a:extLst>
          </p:cNvPr>
          <p:cNvSpPr txBox="1"/>
          <p:nvPr/>
        </p:nvSpPr>
        <p:spPr>
          <a:xfrm>
            <a:off x="165584" y="1455148"/>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0DF276B0-66E6-85E0-8B3A-BF63365BE42C}"/>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5A400040-ECDC-4E4E-C86C-B9B424883141}"/>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8E4BC445-DDC8-384E-193D-51A04270A15F}"/>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144D951C-AB7C-90CD-5E65-E7CCAFFEBC7E}"/>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6FA61D42-9D78-24A6-5676-D2A68CAEFDE2}"/>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50DF25E8-DE21-619E-DEBF-4C45E6D20D8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023426AE-8756-88C9-079F-8EBF1C40A27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50786F52-BF9E-02E2-DB98-8F84ECACF52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EA7A34A1-B24C-4114-1419-50A9EA6F8CC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2758DB7C-A41A-7DDC-B40C-12D1D21F17B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37683CCC-9DF2-7444-383E-62D6C7C68BE8}"/>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D2157B52-E7F5-739D-758F-4883E72BC22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4BBE97AC-3367-FB07-6A20-929299A08A5E}"/>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08097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正方形/長方形 2"/>
          <p:cNvSpPr/>
          <p:nvPr/>
        </p:nvSpPr>
        <p:spPr>
          <a:xfrm>
            <a:off x="97155" y="5740823"/>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教育におけるデジタル化の進展に伴い、ＩＣＴや教育データ等の活用による「学習者主体の授業」の実現とともに、働き方改革のＩＣＴ化も含め、ＩＣＴ活用指導力は、全ての教員に求められます。</a:t>
            </a:r>
            <a:endParaRPr kumimoji="1" lang="ja-JP" altLang="en-US" sz="2200" b="1" dirty="0"/>
          </a:p>
        </p:txBody>
      </p:sp>
      <p:sp>
        <p:nvSpPr>
          <p:cNvPr id="2" name="タイトル 1"/>
          <p:cNvSpPr>
            <a:spLocks noGrp="1"/>
          </p:cNvSpPr>
          <p:nvPr>
            <p:ph type="ctrTitle"/>
          </p:nvPr>
        </p:nvSpPr>
        <p:spPr>
          <a:xfrm>
            <a:off x="779907" y="559848"/>
            <a:ext cx="7581900" cy="849200"/>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rPr>
            </a:br>
            <a:r>
              <a:rPr lang="ja-JP" altLang="en-US" sz="3600" b="1" dirty="0">
                <a:latin typeface="+mn-ea"/>
                <a:ea typeface="+mn-ea"/>
              </a:rPr>
              <a:t>ＩＣＴや情報･教育データの利活用</a:t>
            </a:r>
          </a:p>
        </p:txBody>
      </p:sp>
      <p:sp>
        <p:nvSpPr>
          <p:cNvPr id="4" name="正方形/長方形 3"/>
          <p:cNvSpPr/>
          <p:nvPr/>
        </p:nvSpPr>
        <p:spPr>
          <a:xfrm>
            <a:off x="97155" y="3775675"/>
            <a:ext cx="9141714" cy="1644040"/>
          </a:xfrm>
          <a:prstGeom prst="rect">
            <a:avLst/>
          </a:prstGeom>
        </p:spPr>
        <p:txBody>
          <a:bodyPr wrap="square" lIns="180000" rIns="180000">
            <a:spAutoFit/>
          </a:bodyPr>
          <a:lstStyle/>
          <a:p>
            <a:pPr marL="182563" indent="-182563" algn="just">
              <a:lnSpc>
                <a:spcPts val="2000"/>
              </a:lnSpc>
            </a:pPr>
            <a:r>
              <a:rPr lang="ja-JP" altLang="en-US" dirty="0"/>
              <a:t>◆</a:t>
            </a:r>
            <a:r>
              <a:rPr lang="en-US" altLang="ja-JP" dirty="0">
                <a:latin typeface="+mn-ea"/>
              </a:rPr>
              <a:t>GIGA</a:t>
            </a:r>
            <a:r>
              <a:rPr lang="ja-JP" altLang="en-US" dirty="0">
                <a:latin typeface="+mn-ea"/>
              </a:rPr>
              <a:t>スクール構想</a:t>
            </a:r>
            <a:r>
              <a:rPr lang="ja-JP" altLang="en-US" dirty="0"/>
              <a:t>による</a:t>
            </a:r>
            <a:r>
              <a:rPr lang="ja-JP" altLang="en-US" dirty="0">
                <a:latin typeface="+mn-ea"/>
              </a:rPr>
              <a:t>一人一台端末の活用や、情報・教育データおよび生成</a:t>
            </a:r>
            <a:r>
              <a:rPr lang="en-US" altLang="ja-JP" dirty="0">
                <a:latin typeface="+mn-ea"/>
              </a:rPr>
              <a:t>AI</a:t>
            </a:r>
            <a:r>
              <a:rPr lang="ja-JP" altLang="en-US" dirty="0">
                <a:latin typeface="+mn-ea"/>
              </a:rPr>
              <a:t>の学校現場での利活用など、教育</a:t>
            </a:r>
            <a:r>
              <a:rPr lang="en-US" altLang="ja-JP" dirty="0">
                <a:latin typeface="+mn-ea"/>
              </a:rPr>
              <a:t>DX</a:t>
            </a:r>
            <a:r>
              <a:rPr lang="ja-JP" altLang="en-US" dirty="0">
                <a:latin typeface="+mn-ea"/>
              </a:rPr>
              <a:t>が加速</a:t>
            </a:r>
            <a:endParaRPr lang="en-US" altLang="ja-JP" dirty="0">
              <a:latin typeface="+mn-ea"/>
            </a:endParaRPr>
          </a:p>
          <a:p>
            <a:pPr marL="182563" indent="-182563" algn="just">
              <a:lnSpc>
                <a:spcPts val="800"/>
              </a:lnSpc>
            </a:pPr>
            <a:endParaRPr lang="en-US" altLang="ja-JP" sz="2200" dirty="0"/>
          </a:p>
          <a:p>
            <a:pPr marL="182563" indent="-182563" algn="just">
              <a:lnSpc>
                <a:spcPts val="2000"/>
              </a:lnSpc>
            </a:pPr>
            <a:r>
              <a:rPr lang="ja-JP" altLang="en-US" dirty="0"/>
              <a:t>◆令和の日本型学校教育を支える基盤として、ＩＣＴは必要不可欠であり、教員のデータリテラシーの向上やＩＣＴ活用指導力は必須</a:t>
            </a:r>
            <a:endParaRPr lang="en-US" altLang="ja-JP" dirty="0"/>
          </a:p>
          <a:p>
            <a:pPr marL="182563" indent="-182563" algn="just">
              <a:lnSpc>
                <a:spcPts val="800"/>
              </a:lnSpc>
            </a:pPr>
            <a:endParaRPr lang="en-US" altLang="ja-JP" sz="2000" dirty="0"/>
          </a:p>
          <a:p>
            <a:pPr marL="182563" indent="-182563" algn="just">
              <a:lnSpc>
                <a:spcPts val="2300"/>
              </a:lnSpc>
            </a:pPr>
            <a:r>
              <a:rPr lang="ja-JP" altLang="en-US" dirty="0"/>
              <a:t>◆ＩＣＴ活用に</a:t>
            </a:r>
            <a:r>
              <a:rPr lang="ja-JP" altLang="en-US" dirty="0">
                <a:latin typeface="+mn-ea"/>
              </a:rPr>
              <a:t>よる校務の効率化で、教員の業務負担を軽減</a:t>
            </a:r>
          </a:p>
        </p:txBody>
      </p:sp>
      <p:sp>
        <p:nvSpPr>
          <p:cNvPr id="17" name="テキスト ボックス 16"/>
          <p:cNvSpPr txBox="1"/>
          <p:nvPr/>
        </p:nvSpPr>
        <p:spPr>
          <a:xfrm>
            <a:off x="-150876" y="5371491"/>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8" name="テキスト ボックス 17"/>
          <p:cNvSpPr txBox="1"/>
          <p:nvPr/>
        </p:nvSpPr>
        <p:spPr>
          <a:xfrm>
            <a:off x="-155448" y="3454567"/>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5" name="スライド番号プレースホルダー 4"/>
          <p:cNvSpPr>
            <a:spLocks noGrp="1"/>
          </p:cNvSpPr>
          <p:nvPr>
            <p:ph type="sldNum" sz="quarter" idx="12"/>
          </p:nvPr>
        </p:nvSpPr>
        <p:spPr/>
        <p:txBody>
          <a:bodyPr/>
          <a:lstStyle/>
          <a:p>
            <a:fld id="{3985370A-2441-44D6-8B96-35D25EB4DDDF}" type="slidenum">
              <a:rPr kumimoji="1" lang="ja-JP" altLang="en-US" smtClean="0"/>
              <a:t>14</a:t>
            </a:fld>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1578618130"/>
              </p:ext>
            </p:extLst>
          </p:nvPr>
        </p:nvGraphicFramePr>
        <p:xfrm>
          <a:off x="147066" y="140419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829464624"/>
              </p:ext>
            </p:extLst>
          </p:nvPr>
        </p:nvGraphicFramePr>
        <p:xfrm>
          <a:off x="147066" y="179608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t>授業や校務等にＩＣＴを活用し、児童生徒の情報モラルを含めた</a:t>
                      </a:r>
                      <a:r>
                        <a:rPr kumimoji="1" lang="ja-JP" altLang="en-US" sz="2000" b="1" spc="-100" baseline="0" dirty="0">
                          <a:solidFill>
                            <a:srgbClr val="FF0000"/>
                          </a:solidFill>
                        </a:rPr>
                        <a:t>情報活用能力を育成</a:t>
                      </a:r>
                      <a:r>
                        <a:rPr kumimoji="1" lang="ja-JP" altLang="en-US" sz="2000" b="1" spc="-100" baseline="0" dirty="0"/>
                        <a:t>する実践を行っている。</a:t>
                      </a: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ＩＣＴや情報･教育データを適切に利活用し、</a:t>
                      </a:r>
                      <a:r>
                        <a:rPr kumimoji="1" lang="ja-JP" altLang="en-US" sz="2000" b="1" spc="-100" baseline="0" dirty="0">
                          <a:solidFill>
                            <a:srgbClr val="FF0000"/>
                          </a:solidFill>
                        </a:rPr>
                        <a:t>校務の効率化</a:t>
                      </a:r>
                      <a:r>
                        <a:rPr kumimoji="1" lang="ja-JP" altLang="en-US" sz="2000" b="1" spc="-100" baseline="0" dirty="0"/>
                        <a:t>及び児童生徒の学習等の改善を図っている。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ＩＣＴや情報･教育データの利活用により、自校の課題を明確にし、改善に向けて指導的役割を果たしている。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858" y="140172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54" y="1410284"/>
            <a:ext cx="389021" cy="389021"/>
          </a:xfrm>
          <a:prstGeom prst="rect">
            <a:avLst/>
          </a:prstGeom>
        </p:spPr>
      </p:pic>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214" y="1401721"/>
            <a:ext cx="389021" cy="389021"/>
          </a:xfrm>
          <a:prstGeom prst="rect">
            <a:avLst/>
          </a:prstGeom>
        </p:spPr>
      </p:pic>
      <p:sp>
        <p:nvSpPr>
          <p:cNvPr id="6" name="テキスト ボックス 5">
            <a:hlinkClick r:id="rId3"/>
            <a:extLst>
              <a:ext uri="{FF2B5EF4-FFF2-40B4-BE49-F238E27FC236}">
                <a16:creationId xmlns:a16="http://schemas.microsoft.com/office/drawing/2014/main" id="{8916F1D8-9C0C-4A7A-1766-5048BA47B5C0}"/>
              </a:ext>
            </a:extLst>
          </p:cNvPr>
          <p:cNvSpPr txBox="1"/>
          <p:nvPr/>
        </p:nvSpPr>
        <p:spPr>
          <a:xfrm>
            <a:off x="160094" y="1411418"/>
            <a:ext cx="2943606" cy="2002663"/>
          </a:xfrm>
          <a:prstGeom prst="rect">
            <a:avLst/>
          </a:prstGeom>
          <a:noFill/>
        </p:spPr>
        <p:txBody>
          <a:bodyPr wrap="square" rtlCol="0">
            <a:spAutoFit/>
          </a:bodyPr>
          <a:lstStyle/>
          <a:p>
            <a:endParaRPr kumimoji="1" lang="ja-JP" altLang="en-US" dirty="0"/>
          </a:p>
        </p:txBody>
      </p:sp>
      <p:sp>
        <p:nvSpPr>
          <p:cNvPr id="7" name="テキスト ボックス 6">
            <a:hlinkClick r:id="rId4"/>
            <a:extLst>
              <a:ext uri="{FF2B5EF4-FFF2-40B4-BE49-F238E27FC236}">
                <a16:creationId xmlns:a16="http://schemas.microsoft.com/office/drawing/2014/main" id="{73C8E8DF-4647-3CE2-A0FE-F0572E68300D}"/>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8" name="テキスト ボックス 7">
            <a:hlinkClick r:id="rId5"/>
            <a:extLst>
              <a:ext uri="{FF2B5EF4-FFF2-40B4-BE49-F238E27FC236}">
                <a16:creationId xmlns:a16="http://schemas.microsoft.com/office/drawing/2014/main" id="{3DD6B63F-4F96-9BB5-A57F-D55470605F58}"/>
              </a:ext>
            </a:extLst>
          </p:cNvPr>
          <p:cNvSpPr txBox="1"/>
          <p:nvPr/>
        </p:nvSpPr>
        <p:spPr>
          <a:xfrm>
            <a:off x="6102502" y="1426337"/>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0452BD97-67CB-A205-EDF4-AA405ADB9A4A}"/>
              </a:ext>
            </a:extLst>
          </p:cNvPr>
          <p:cNvGrpSpPr/>
          <p:nvPr/>
        </p:nvGrpSpPr>
        <p:grpSpPr>
          <a:xfrm>
            <a:off x="150483" y="75115"/>
            <a:ext cx="7683666" cy="402824"/>
            <a:chOff x="150483" y="75115"/>
            <a:chExt cx="7683666" cy="402824"/>
          </a:xfrm>
        </p:grpSpPr>
        <p:grpSp>
          <p:nvGrpSpPr>
            <p:cNvPr id="10" name="グループ化 9">
              <a:extLst>
                <a:ext uri="{FF2B5EF4-FFF2-40B4-BE49-F238E27FC236}">
                  <a16:creationId xmlns:a16="http://schemas.microsoft.com/office/drawing/2014/main" id="{E6849655-851D-8D41-F81C-FDF1D3C541C4}"/>
                </a:ext>
              </a:extLst>
            </p:cNvPr>
            <p:cNvGrpSpPr/>
            <p:nvPr/>
          </p:nvGrpSpPr>
          <p:grpSpPr>
            <a:xfrm>
              <a:off x="150483" y="75115"/>
              <a:ext cx="6953733" cy="402824"/>
              <a:chOff x="9330690" y="4935897"/>
              <a:chExt cx="6953733" cy="402824"/>
            </a:xfrm>
          </p:grpSpPr>
          <p:sp>
            <p:nvSpPr>
              <p:cNvPr id="12" name="額縁 23">
                <a:hlinkClick r:id="rId6" action="ppaction://hlinksldjump"/>
                <a:extLst>
                  <a:ext uri="{FF2B5EF4-FFF2-40B4-BE49-F238E27FC236}">
                    <a16:creationId xmlns:a16="http://schemas.microsoft.com/office/drawing/2014/main" id="{B71FAA30-13F3-FEC1-1B05-BEB27DD196A7}"/>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3" name="額縁 24">
                <a:hlinkClick r:id="" action="ppaction://hlinkshowjump?jump=firstslide"/>
                <a:extLst>
                  <a:ext uri="{FF2B5EF4-FFF2-40B4-BE49-F238E27FC236}">
                    <a16:creationId xmlns:a16="http://schemas.microsoft.com/office/drawing/2014/main" id="{9076B369-ED85-4BD2-989B-D1086F9B109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4" name="額縁 25">
                <a:hlinkClick r:id="rId7" action="ppaction://hlinksldjump"/>
                <a:extLst>
                  <a:ext uri="{FF2B5EF4-FFF2-40B4-BE49-F238E27FC236}">
                    <a16:creationId xmlns:a16="http://schemas.microsoft.com/office/drawing/2014/main" id="{7013D9A4-0815-4F33-9F19-FF83DAAFC584}"/>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5" name="額縁 26">
                <a:hlinkClick r:id="rId8" action="ppaction://hlinksldjump"/>
                <a:extLst>
                  <a:ext uri="{FF2B5EF4-FFF2-40B4-BE49-F238E27FC236}">
                    <a16:creationId xmlns:a16="http://schemas.microsoft.com/office/drawing/2014/main" id="{39C44FF7-62D9-ED5F-4B53-4B85C618CC3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6" name="額縁 27">
                <a:hlinkClick r:id="rId9" action="ppaction://hlinksldjump"/>
                <a:extLst>
                  <a:ext uri="{FF2B5EF4-FFF2-40B4-BE49-F238E27FC236}">
                    <a16:creationId xmlns:a16="http://schemas.microsoft.com/office/drawing/2014/main" id="{FEF7A43D-4382-585F-425C-D324C52B042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1" name="額縁 28">
                <a:hlinkClick r:id="rId10" action="ppaction://hlinksldjump"/>
                <a:extLst>
                  <a:ext uri="{FF2B5EF4-FFF2-40B4-BE49-F238E27FC236}">
                    <a16:creationId xmlns:a16="http://schemas.microsoft.com/office/drawing/2014/main" id="{42E01E74-A45B-CE92-62CF-D2E470F5F59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11"/>
                <a:extLst>
                  <a:ext uri="{FF2B5EF4-FFF2-40B4-BE49-F238E27FC236}">
                    <a16:creationId xmlns:a16="http://schemas.microsoft.com/office/drawing/2014/main" id="{30AF42EC-4790-4B58-AF09-83A69E29384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3" name="額縁 30">
                <a:hlinkClick r:id="rId12" action="ppaction://hlinksldjump"/>
                <a:extLst>
                  <a:ext uri="{FF2B5EF4-FFF2-40B4-BE49-F238E27FC236}">
                    <a16:creationId xmlns:a16="http://schemas.microsoft.com/office/drawing/2014/main" id="{0639AEE2-9816-866C-0CD4-40EC835F36B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13" action="ppaction://hlinksldjump"/>
              <a:extLst>
                <a:ext uri="{FF2B5EF4-FFF2-40B4-BE49-F238E27FC236}">
                  <a16:creationId xmlns:a16="http://schemas.microsoft.com/office/drawing/2014/main" id="{AD5B6D4E-A967-EC3A-0FCC-B523EE1C846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4128250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60439" y="888561"/>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生徒指導（児童生徒理解）</a:t>
            </a:r>
          </a:p>
        </p:txBody>
      </p:sp>
      <p:sp>
        <p:nvSpPr>
          <p:cNvPr id="4" name="正方形/長方形 3"/>
          <p:cNvSpPr/>
          <p:nvPr/>
        </p:nvSpPr>
        <p:spPr>
          <a:xfrm>
            <a:off x="46333" y="4034383"/>
            <a:ext cx="9052560" cy="1384995"/>
          </a:xfrm>
          <a:prstGeom prst="rect">
            <a:avLst/>
          </a:prstGeom>
        </p:spPr>
        <p:txBody>
          <a:bodyPr wrap="square" lIns="180000" rIns="180000">
            <a:spAutoFit/>
          </a:bodyPr>
          <a:lstStyle/>
          <a:p>
            <a:pPr marL="182558" indent="-182558" algn="just">
              <a:lnSpc>
                <a:spcPts val="2000"/>
              </a:lnSpc>
            </a:pPr>
            <a:r>
              <a:rPr lang="ja-JP" altLang="en-US" sz="1900" dirty="0"/>
              <a:t>◆生徒指導により、</a:t>
            </a:r>
            <a:r>
              <a:rPr lang="ja-JP" altLang="ja-JP" sz="1900" dirty="0"/>
              <a:t>児童生徒が</a:t>
            </a:r>
            <a:r>
              <a:rPr lang="ja-JP" altLang="en-US" sz="1900" dirty="0"/>
              <a:t>、自らの</a:t>
            </a:r>
            <a:r>
              <a:rPr lang="ja-JP" altLang="ja-JP" sz="1900" dirty="0"/>
              <a:t>よさや可能性に気付き、引き出し、伸ばす</a:t>
            </a:r>
            <a:r>
              <a:rPr lang="ja-JP" altLang="en-US" sz="1900" dirty="0"/>
              <a:t>姿勢を身に付けることが大切</a:t>
            </a:r>
            <a:endParaRPr lang="en-US" altLang="ja-JP" sz="1900" dirty="0"/>
          </a:p>
          <a:p>
            <a:pPr marL="182558" indent="-182558" algn="just">
              <a:lnSpc>
                <a:spcPts val="900"/>
              </a:lnSpc>
            </a:pPr>
            <a:endParaRPr lang="en-US" altLang="ja-JP" sz="2300" dirty="0"/>
          </a:p>
          <a:p>
            <a:pPr marL="182558" indent="-182558" algn="just"/>
            <a:r>
              <a:rPr lang="ja-JP" altLang="en-US" sz="1900" dirty="0"/>
              <a:t>◆現在、いじめ等の問題行動への対応や不登校への支援が増加</a:t>
            </a:r>
            <a:endParaRPr lang="en-US" altLang="ja-JP" sz="1900" dirty="0"/>
          </a:p>
          <a:p>
            <a:pPr marL="182558" indent="-182558" algn="just">
              <a:lnSpc>
                <a:spcPts val="900"/>
              </a:lnSpc>
            </a:pPr>
            <a:endParaRPr lang="en-US" altLang="ja-JP" sz="2300" dirty="0"/>
          </a:p>
          <a:p>
            <a:pPr marL="182558" indent="-182558" algn="just">
              <a:lnSpc>
                <a:spcPts val="2000"/>
              </a:lnSpc>
            </a:pPr>
            <a:r>
              <a:rPr lang="ja-JP" altLang="en-US" sz="1900" dirty="0"/>
              <a:t>◆他の教職員や関係機関等との連携、個に応じた指導や集団指導による課題解決</a:t>
            </a:r>
          </a:p>
        </p:txBody>
      </p:sp>
      <p:sp>
        <p:nvSpPr>
          <p:cNvPr id="6" name="テキスト ボックス 5"/>
          <p:cNvSpPr txBox="1"/>
          <p:nvPr/>
        </p:nvSpPr>
        <p:spPr>
          <a:xfrm>
            <a:off x="-155448" y="3671817"/>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9806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67399"/>
            <a:ext cx="8947404" cy="8739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子供の心身の発達の過程や特徴を理解し、児童生徒に寄り添い、個々の悩みや思いを共感的に受け止めることが求められます</a:t>
            </a:r>
            <a:r>
              <a:rPr lang="ja-JP" altLang="en-US" sz="2200" b="1" dirty="0"/>
              <a:t>。</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15</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81360253"/>
              </p:ext>
            </p:extLst>
          </p:nvPr>
        </p:nvGraphicFramePr>
        <p:xfrm>
          <a:off x="147066" y="152122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3527431645"/>
              </p:ext>
            </p:extLst>
          </p:nvPr>
        </p:nvGraphicFramePr>
        <p:xfrm>
          <a:off x="147066" y="192430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日々の声かけや面談により</a:t>
                      </a:r>
                      <a:r>
                        <a:rPr kumimoji="1" lang="en-US" altLang="ja-JP" sz="2000" b="1" dirty="0">
                          <a:solidFill>
                            <a:schemeClr val="tx1"/>
                          </a:solidFill>
                          <a:effectLst/>
                          <a:latin typeface="+mn-ea"/>
                          <a:ea typeface="+mn-ea"/>
                        </a:rPr>
                        <a:t>､</a:t>
                      </a:r>
                      <a:r>
                        <a:rPr kumimoji="1" lang="ja-JP" altLang="en-US" sz="2000" b="1" dirty="0">
                          <a:solidFill>
                            <a:srgbClr val="FF0000"/>
                          </a:solidFill>
                          <a:effectLst/>
                          <a:latin typeface="+mn-ea"/>
                          <a:ea typeface="+mn-ea"/>
                        </a:rPr>
                        <a:t>児童生徒の気持ちに寄り添い</a:t>
                      </a:r>
                      <a:r>
                        <a:rPr kumimoji="1" lang="en-US" altLang="ja-JP" sz="2000" b="1" dirty="0">
                          <a:solidFill>
                            <a:srgbClr val="FF0000"/>
                          </a:solidFill>
                          <a:effectLst/>
                          <a:latin typeface="+mn-ea"/>
                          <a:ea typeface="+mn-ea"/>
                        </a:rPr>
                        <a:t>､</a:t>
                      </a:r>
                      <a:r>
                        <a:rPr kumimoji="1" lang="ja-JP" altLang="en-US" sz="2000" b="1" dirty="0">
                          <a:solidFill>
                            <a:schemeClr val="tx1"/>
                          </a:solidFill>
                          <a:effectLst/>
                          <a:latin typeface="+mn-ea"/>
                          <a:ea typeface="+mn-ea"/>
                        </a:rPr>
                        <a:t>信頼関係を構築している。</a:t>
                      </a:r>
                      <a:endParaRPr kumimoji="1" lang="ja-JP" altLang="en-US" sz="2000" b="0" dirty="0">
                        <a:effectLst/>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同僚と協働し、</a:t>
                      </a:r>
                      <a:r>
                        <a:rPr kumimoji="1" lang="ja-JP" altLang="en-US" sz="2000" b="1" spc="0" baseline="0" dirty="0">
                          <a:solidFill>
                            <a:srgbClr val="FF0000"/>
                          </a:solidFill>
                          <a:effectLst/>
                          <a:latin typeface="+mn-ea"/>
                          <a:ea typeface="+mn-ea"/>
                        </a:rPr>
                        <a:t>観察や情報収集を通じて児童生徒の理解を深め、</a:t>
                      </a:r>
                      <a:r>
                        <a:rPr kumimoji="1" lang="ja-JP" altLang="en-US" sz="2000" b="1" spc="0" baseline="0" dirty="0">
                          <a:latin typeface="+mn-ea"/>
                          <a:ea typeface="+mn-ea"/>
                        </a:rPr>
                        <a:t>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児童生徒の課題を多面的に把握し、課題解決に向けて組織的な取組を推進している。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521222"/>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518617"/>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518617"/>
            <a:ext cx="389021" cy="389021"/>
          </a:xfrm>
          <a:prstGeom prst="rect">
            <a:avLst/>
          </a:prstGeom>
        </p:spPr>
      </p:pic>
      <p:sp>
        <p:nvSpPr>
          <p:cNvPr id="3" name="テキスト ボックス 2">
            <a:hlinkClick r:id="rId3"/>
            <a:extLst>
              <a:ext uri="{FF2B5EF4-FFF2-40B4-BE49-F238E27FC236}">
                <a16:creationId xmlns:a16="http://schemas.microsoft.com/office/drawing/2014/main" id="{BB63E6B5-21FC-ACB9-64CC-1A3A7BE14CE9}"/>
              </a:ext>
            </a:extLst>
          </p:cNvPr>
          <p:cNvSpPr txBox="1"/>
          <p:nvPr/>
        </p:nvSpPr>
        <p:spPr>
          <a:xfrm>
            <a:off x="159780" y="1517653"/>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59842860-6997-C9A9-65D9-156A80072D1A}"/>
              </a:ext>
            </a:extLst>
          </p:cNvPr>
          <p:cNvSpPr txBox="1"/>
          <p:nvPr/>
        </p:nvSpPr>
        <p:spPr>
          <a:xfrm>
            <a:off x="3116100" y="1537079"/>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59B0581A-704C-E658-4F13-CE1C03C39D59}"/>
              </a:ext>
            </a:extLst>
          </p:cNvPr>
          <p:cNvSpPr txBox="1"/>
          <p:nvPr/>
        </p:nvSpPr>
        <p:spPr>
          <a:xfrm>
            <a:off x="6072420" y="1517653"/>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E966C023-068D-7ADC-764C-447CBE20780E}"/>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C42F91F6-CEB1-33A7-1511-485E93DDFB98}"/>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A8BAB613-F517-92FA-B595-F5ED34340A5F}"/>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920EAA2F-5421-440F-5D58-4B85D69A127F}"/>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887D1898-A5F2-9AF6-C8E8-90B8C3CDF14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01EDEBCB-97E5-46C6-1560-CFAC30737ED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85840750-93F1-B67F-CBFA-D23B9812BBB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EB1B6B4E-A3AD-0C17-FFB1-844A48D07AE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9E20E53A-AB7A-99A0-BE94-1B6595023A1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95E9EFEA-10CE-2157-816D-31354392CA1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59896D38-602D-B66B-238C-4FFEF5C133B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051090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2648" y="863769"/>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生徒指導（特別支援教育）</a:t>
            </a:r>
          </a:p>
        </p:txBody>
      </p:sp>
      <p:sp>
        <p:nvSpPr>
          <p:cNvPr id="4" name="正方形/長方形 3"/>
          <p:cNvSpPr/>
          <p:nvPr/>
        </p:nvSpPr>
        <p:spPr>
          <a:xfrm>
            <a:off x="85344" y="3865532"/>
            <a:ext cx="9058655" cy="1492716"/>
          </a:xfrm>
          <a:prstGeom prst="rect">
            <a:avLst/>
          </a:prstGeom>
        </p:spPr>
        <p:txBody>
          <a:bodyPr wrap="square" lIns="180000" rIns="180000">
            <a:spAutoFit/>
          </a:bodyPr>
          <a:lstStyle/>
          <a:p>
            <a:pPr marL="182558" indent="-182558" algn="just"/>
            <a:r>
              <a:rPr lang="ja-JP" altLang="en-US" sz="1900" dirty="0"/>
              <a:t>◆通級による指導、特別支援学級、特別支援学校の在籍者数の増加に伴う、特別支援教育の専門性向上による適切な支援の重要性の高まり</a:t>
            </a:r>
            <a:endParaRPr lang="en-US" altLang="ja-JP" sz="1900" dirty="0"/>
          </a:p>
          <a:p>
            <a:pPr marL="182558" indent="-182558" algn="just">
              <a:lnSpc>
                <a:spcPts val="900"/>
              </a:lnSpc>
            </a:pPr>
            <a:endParaRPr lang="en-US" altLang="ja-JP" sz="2300" dirty="0"/>
          </a:p>
          <a:p>
            <a:pPr marL="182558" indent="-182558" algn="just"/>
            <a:r>
              <a:rPr lang="ja-JP" altLang="en-US" sz="1900" dirty="0"/>
              <a:t>◆発達障害等の特性等を踏まえた学級経営・授業づくりの研鑽を図る必要性</a:t>
            </a:r>
            <a:endParaRPr lang="en-US" altLang="ja-JP" sz="1900" dirty="0"/>
          </a:p>
          <a:p>
            <a:pPr marL="182558" indent="-182558" algn="just">
              <a:lnSpc>
                <a:spcPts val="900"/>
              </a:lnSpc>
            </a:pPr>
            <a:endParaRPr lang="en-US" altLang="ja-JP" sz="2300" dirty="0"/>
          </a:p>
          <a:p>
            <a:pPr marL="182558" indent="-182558" algn="just"/>
            <a:r>
              <a:rPr lang="ja-JP" altLang="en-US" sz="1900" dirty="0"/>
              <a:t>◆関係機関との連携強化により、切れ目のない支援の充実を図ることが重要</a:t>
            </a:r>
          </a:p>
        </p:txBody>
      </p:sp>
      <p:sp>
        <p:nvSpPr>
          <p:cNvPr id="6" name="テキスト ボックス 5"/>
          <p:cNvSpPr txBox="1"/>
          <p:nvPr/>
        </p:nvSpPr>
        <p:spPr>
          <a:xfrm>
            <a:off x="-155448" y="3561170"/>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7385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52861"/>
            <a:ext cx="8947404" cy="88852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特別な支援を受ける子供の数が増加する中で、</a:t>
            </a:r>
            <a:r>
              <a:rPr lang="ja-JP" altLang="en-US" sz="2200" b="1" dirty="0">
                <a:solidFill>
                  <a:srgbClr val="FF0000"/>
                </a:solidFill>
              </a:rPr>
              <a:t>特別支援教育をさらに進展</a:t>
            </a:r>
            <a:r>
              <a:rPr lang="ja-JP" altLang="en-US" sz="2200" b="1" dirty="0">
                <a:solidFill>
                  <a:schemeClr val="tx1"/>
                </a:solidFill>
              </a:rPr>
              <a:t>させていくことが求められます。</a:t>
            </a:r>
            <a:endParaRPr kumimoji="1" lang="ja-JP" altLang="en-US" sz="2200" b="1" dirty="0">
              <a:solidFill>
                <a:schemeClr val="tx1"/>
              </a:solidFill>
            </a:endParaRP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16</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341929885"/>
              </p:ext>
            </p:extLst>
          </p:nvPr>
        </p:nvGraphicFramePr>
        <p:xfrm>
          <a:off x="147066" y="1442672"/>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916528028"/>
              </p:ext>
            </p:extLst>
          </p:nvPr>
        </p:nvGraphicFramePr>
        <p:xfrm>
          <a:off x="147066" y="1838453"/>
          <a:ext cx="8823960" cy="1615440"/>
        </p:xfrm>
        <a:graphic>
          <a:graphicData uri="http://schemas.openxmlformats.org/drawingml/2006/table">
            <a:tbl>
              <a:tblPr firstRow="1" bandRow="1">
                <a:tableStyleId>{5940675A-B579-460E-94D1-54222C63F5DA}</a:tableStyleId>
              </a:tblPr>
              <a:tblGrid>
                <a:gridCol w="2947360">
                  <a:extLst>
                    <a:ext uri="{9D8B030D-6E8A-4147-A177-3AD203B41FA5}">
                      <a16:colId xmlns:a16="http://schemas.microsoft.com/office/drawing/2014/main" val="3105154385"/>
                    </a:ext>
                  </a:extLst>
                </a:gridCol>
                <a:gridCol w="293528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児童生徒の実態を把握し、</a:t>
                      </a:r>
                      <a:r>
                        <a:rPr kumimoji="1" lang="ja-JP" altLang="en-US" sz="2000" b="1" dirty="0">
                          <a:solidFill>
                            <a:srgbClr val="FF0000"/>
                          </a:solidFill>
                          <a:effectLst/>
                          <a:latin typeface="+mn-ea"/>
                          <a:ea typeface="+mn-ea"/>
                        </a:rPr>
                        <a:t>合理的配慮</a:t>
                      </a:r>
                      <a:r>
                        <a:rPr kumimoji="1" lang="ja-JP" altLang="en-US" sz="2000" b="1" dirty="0">
                          <a:solidFill>
                            <a:schemeClr val="tx1"/>
                          </a:solidFill>
                          <a:effectLst/>
                          <a:latin typeface="+mn-ea"/>
                          <a:ea typeface="+mn-ea"/>
                        </a:rPr>
                        <a:t>や教育的ニーズに応じた適切な指導を実践している。</a:t>
                      </a:r>
                      <a:endParaRPr kumimoji="1" lang="ja-JP" altLang="en-US" sz="2000" b="1" dirty="0">
                        <a:solidFill>
                          <a:schemeClr val="tx1"/>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特別支援教育の専門性高め、同僚と協働し効果的な指導を行っている。</a:t>
                      </a:r>
                      <a:endParaRPr kumimoji="1" lang="en-US" altLang="ja-JP" sz="2000" b="1"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1" dirty="0">
                        <a:effectLst>
                          <a:outerShdw blurRad="38100" dist="38100" dir="2700000" algn="tl">
                            <a:srgbClr val="000000">
                              <a:alpha val="43137"/>
                            </a:srgbClr>
                          </a:outerShdw>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rPr>
                        <a:t>　医療や福祉等の関係機関との連携・協働</a:t>
                      </a:r>
                      <a:r>
                        <a:rPr kumimoji="1" lang="ja-JP" altLang="en-US" sz="2000" b="1" dirty="0">
                          <a:solidFill>
                            <a:schemeClr val="tx1"/>
                          </a:solidFill>
                          <a:effectLst/>
                        </a:rPr>
                        <a:t>を推進し、組織的な校内支援体制の充実を図っている。</a:t>
                      </a:r>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42671"/>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40066"/>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40066"/>
            <a:ext cx="389021" cy="389021"/>
          </a:xfrm>
          <a:prstGeom prst="rect">
            <a:avLst/>
          </a:prstGeom>
        </p:spPr>
      </p:pic>
      <p:sp>
        <p:nvSpPr>
          <p:cNvPr id="3" name="テキスト ボックス 2">
            <a:hlinkClick r:id="rId3"/>
            <a:extLst>
              <a:ext uri="{FF2B5EF4-FFF2-40B4-BE49-F238E27FC236}">
                <a16:creationId xmlns:a16="http://schemas.microsoft.com/office/drawing/2014/main" id="{E5B2970A-C0D0-A4BC-DA39-01E179D11115}"/>
              </a:ext>
            </a:extLst>
          </p:cNvPr>
          <p:cNvSpPr txBox="1"/>
          <p:nvPr/>
        </p:nvSpPr>
        <p:spPr>
          <a:xfrm>
            <a:off x="147066" y="1440066"/>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A850F23D-AFFA-E6C6-DC71-45F83C0238F6}"/>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A3BB4F28-1509-0A4B-7D10-8E2D52EF5B93}"/>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7B90D1B5-7C78-9642-5649-ADD5528FBE63}"/>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D88EA3A2-5893-8B21-197D-D5C1A4ABB891}"/>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972580E9-4FDB-4669-4052-8E144C5EDC7E}"/>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0C45DC66-FAB9-0A44-A089-DC03DB2451F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40672E64-1B6A-9F63-A0FC-4D9A1968A57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820F9E9A-882A-FDE2-C1F6-1F4CCB9C588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27B4ADBE-C3D8-963A-B394-96008295382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DD0CF721-2F69-D07C-0B7B-15FD2E7725F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28CF7951-9B88-ABE7-B68E-B670CAF3E95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701D6976-FEBF-BB32-920E-A208C848B3B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B4DAD54C-5C43-5079-3BD7-3115AAD3644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449178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43853" y="710249"/>
            <a:ext cx="8358378" cy="550403"/>
          </a:xfrm>
        </p:spPr>
        <p:txBody>
          <a:bodyPr>
            <a:noAutofit/>
          </a:bodyPr>
          <a:lstStyle/>
          <a:p>
            <a:r>
              <a:rPr lang="ja-JP" altLang="en-US" sz="1600" b="1" dirty="0">
                <a:latin typeface="+mn-ea"/>
                <a:ea typeface="+mn-ea"/>
              </a:rPr>
              <a:t>教員として必要な専門性　</a:t>
            </a:r>
            <a:r>
              <a:rPr lang="ja-JP" altLang="en-US" sz="3200" b="1" dirty="0">
                <a:latin typeface="+mn-ea"/>
                <a:ea typeface="+mn-ea"/>
              </a:rPr>
              <a:t>生徒指導（いじめ等への対応）</a:t>
            </a:r>
          </a:p>
        </p:txBody>
      </p:sp>
      <p:sp>
        <p:nvSpPr>
          <p:cNvPr id="4" name="正方形/長方形 3"/>
          <p:cNvSpPr/>
          <p:nvPr/>
        </p:nvSpPr>
        <p:spPr>
          <a:xfrm>
            <a:off x="147066" y="3649889"/>
            <a:ext cx="8938260" cy="1592744"/>
          </a:xfrm>
          <a:prstGeom prst="rect">
            <a:avLst/>
          </a:prstGeom>
        </p:spPr>
        <p:txBody>
          <a:bodyPr wrap="square" lIns="180000" rIns="180000">
            <a:spAutoFit/>
          </a:bodyPr>
          <a:lstStyle/>
          <a:p>
            <a:pPr marL="182558" indent="-182558" algn="just"/>
            <a:r>
              <a:rPr lang="ja-JP" altLang="en-US" dirty="0"/>
              <a:t>◆いじめ重大事態の増加傾向</a:t>
            </a:r>
            <a:endParaRPr lang="en-US" altLang="ja-JP" dirty="0"/>
          </a:p>
          <a:p>
            <a:pPr marL="182558" indent="-182558" algn="just">
              <a:lnSpc>
                <a:spcPts val="300"/>
              </a:lnSpc>
            </a:pPr>
            <a:endParaRPr lang="en-US" altLang="ja-JP" sz="1900" dirty="0"/>
          </a:p>
          <a:p>
            <a:pPr marL="182558" indent="-182558" algn="just"/>
            <a:r>
              <a:rPr lang="ja-JP" altLang="en-US" dirty="0"/>
              <a:t>◆いじめはどこの学校でも起こり得るため、積極的な認知→事実確認→方針決定→保護者説明等、解決への取組を組織的に進めることが重要</a:t>
            </a:r>
            <a:endParaRPr lang="en-US" altLang="ja-JP" dirty="0"/>
          </a:p>
          <a:p>
            <a:pPr marL="182558" indent="-182558" algn="just">
              <a:lnSpc>
                <a:spcPts val="300"/>
              </a:lnSpc>
            </a:pPr>
            <a:endParaRPr lang="en-US" altLang="ja-JP" sz="1900" dirty="0"/>
          </a:p>
          <a:p>
            <a:pPr marL="182558" indent="-182558" algn="just"/>
            <a:r>
              <a:rPr lang="ja-JP" altLang="en-US" dirty="0"/>
              <a:t>◆犯罪行為として取り扱われるべきものは、直ちに警察に相談・通報</a:t>
            </a:r>
            <a:endParaRPr lang="en-US" altLang="ja-JP" dirty="0"/>
          </a:p>
          <a:p>
            <a:pPr marL="182558" indent="-182558" algn="just">
              <a:lnSpc>
                <a:spcPts val="300"/>
              </a:lnSpc>
            </a:pPr>
            <a:endParaRPr lang="en-US" altLang="ja-JP" sz="1900" dirty="0"/>
          </a:p>
          <a:p>
            <a:pPr marL="182558" indent="-182558" algn="just"/>
            <a:r>
              <a:rPr lang="ja-JP" altLang="en-US" dirty="0"/>
              <a:t>◆学校いじめ防止基本方針については、必要に応じて見直す。</a:t>
            </a:r>
          </a:p>
        </p:txBody>
      </p:sp>
      <p:sp>
        <p:nvSpPr>
          <p:cNvPr id="6" name="テキスト ボックス 5"/>
          <p:cNvSpPr txBox="1"/>
          <p:nvPr/>
        </p:nvSpPr>
        <p:spPr>
          <a:xfrm>
            <a:off x="-155448" y="333361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21025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17751"/>
            <a:ext cx="8947404" cy="10916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多様性など人権意識を育てる教育を推進し、多面的な観察により児童生徒の変化を見逃さず、いじめの未然防止・早期発見に努めるとともに、学校いじめ対策組織による丁寧な対応が求められます。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17</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1216545001"/>
              </p:ext>
            </p:extLst>
          </p:nvPr>
        </p:nvGraphicFramePr>
        <p:xfrm>
          <a:off x="147066" y="1243238"/>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4247844034"/>
              </p:ext>
            </p:extLst>
          </p:nvPr>
        </p:nvGraphicFramePr>
        <p:xfrm>
          <a:off x="147066" y="164128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rgbClr val="FF0000"/>
                          </a:solidFill>
                          <a:effectLst/>
                        </a:rPr>
                        <a:t>　</a:t>
                      </a:r>
                      <a:r>
                        <a:rPr kumimoji="1" lang="ja-JP" altLang="en-US" sz="2000" b="1" dirty="0">
                          <a:solidFill>
                            <a:srgbClr val="FF0000"/>
                          </a:solidFill>
                          <a:effectLst/>
                        </a:rPr>
                        <a:t>いじめ等問題行動の未然防止・早期発見</a:t>
                      </a:r>
                      <a:r>
                        <a:rPr kumimoji="1" lang="ja-JP" altLang="en-US" sz="2000" b="1" dirty="0">
                          <a:effectLst/>
                        </a:rPr>
                        <a:t>に努め、管理職や関係職員に報告・相談し、早期に対応している。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000" b="1" dirty="0"/>
                        <a:t>いじめ等問題行動の未然防止や解決に向けた対処法を身に付け、協働して対応している。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いじめ等問題行動の未然防止や解決に向け、</a:t>
                      </a:r>
                      <a:r>
                        <a:rPr kumimoji="1" lang="ja-JP" altLang="en-US" sz="2000" b="1" dirty="0">
                          <a:solidFill>
                            <a:srgbClr val="FF0000"/>
                          </a:solidFill>
                        </a:rPr>
                        <a:t>関係機関と連携しながら、組織的に対応</a:t>
                      </a:r>
                      <a:r>
                        <a:rPr kumimoji="1" lang="ja-JP" altLang="en-US" sz="2000" b="1" dirty="0"/>
                        <a:t>している。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243237"/>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40632"/>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40632"/>
            <a:ext cx="389021" cy="389021"/>
          </a:xfrm>
          <a:prstGeom prst="rect">
            <a:avLst/>
          </a:prstGeom>
        </p:spPr>
      </p:pic>
      <p:sp>
        <p:nvSpPr>
          <p:cNvPr id="3" name="テキスト ボックス 2">
            <a:hlinkClick r:id="rId3"/>
            <a:extLst>
              <a:ext uri="{FF2B5EF4-FFF2-40B4-BE49-F238E27FC236}">
                <a16:creationId xmlns:a16="http://schemas.microsoft.com/office/drawing/2014/main" id="{CCC8C2D9-43F3-6FF8-EA17-247BF19642F9}"/>
              </a:ext>
            </a:extLst>
          </p:cNvPr>
          <p:cNvSpPr txBox="1"/>
          <p:nvPr/>
        </p:nvSpPr>
        <p:spPr>
          <a:xfrm>
            <a:off x="149053" y="1254062"/>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D4CDC9A0-67D4-ABBA-9201-D23AD53DD797}"/>
              </a:ext>
            </a:extLst>
          </p:cNvPr>
          <p:cNvSpPr txBox="1"/>
          <p:nvPr/>
        </p:nvSpPr>
        <p:spPr>
          <a:xfrm>
            <a:off x="3149536" y="1254061"/>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00588603-E73E-D3F5-4B16-93C571951299}"/>
              </a:ext>
            </a:extLst>
          </p:cNvPr>
          <p:cNvSpPr txBox="1"/>
          <p:nvPr/>
        </p:nvSpPr>
        <p:spPr>
          <a:xfrm>
            <a:off x="6051343" y="1260652"/>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B4C0450B-6BE0-E2AE-54E1-01EDA7F61969}"/>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2962F148-9EC2-ADAB-BE94-E984FF91A0B3}"/>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013B2A9F-3703-4EBA-349A-359A819C5B0D}"/>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C6CA89B8-662F-FDDE-32C3-3AF46D262CE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F6A5575F-C729-0897-7E6B-DA3134A1193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A3C657E1-2F76-1696-B49E-6957648FD32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E9236D60-1EF9-0574-9743-D57A7A6C30C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35F07BF1-D0DF-DA1E-7E90-29BF0FCCD2C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B05D4060-8B70-6C01-E697-DCB1894A182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6F06E300-9479-4C75-1CEB-D22199914661}"/>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61EE3E7C-CA4D-6323-B7BC-244E27A8998D}"/>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23779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75057" y="961220"/>
            <a:ext cx="9085326" cy="531883"/>
          </a:xfrm>
        </p:spPr>
        <p:txBody>
          <a:bodyPr>
            <a:noAutofit/>
          </a:bodyPr>
          <a:lstStyle/>
          <a:p>
            <a:pPr algn="l">
              <a:lnSpc>
                <a:spcPct val="100000"/>
              </a:lnSpc>
            </a:pPr>
            <a:r>
              <a:rPr lang="ja-JP" altLang="en-US" sz="1600" b="1" dirty="0">
                <a:latin typeface="+mn-ea"/>
                <a:ea typeface="+mn-ea"/>
              </a:rPr>
              <a:t>　　　教員として必要な専門性　</a:t>
            </a:r>
            <a:br>
              <a:rPr lang="en-US" altLang="ja-JP" sz="1600" b="1" dirty="0">
                <a:latin typeface="+mn-ea"/>
                <a:ea typeface="+mn-ea"/>
              </a:rPr>
            </a:br>
            <a:r>
              <a:rPr lang="ja-JP" altLang="en-US" sz="1600" b="1" dirty="0">
                <a:latin typeface="+mn-ea"/>
                <a:ea typeface="+mn-ea"/>
              </a:rPr>
              <a:t>　</a:t>
            </a:r>
            <a:r>
              <a:rPr lang="ja-JP" altLang="en-US" sz="3000" b="1" dirty="0">
                <a:latin typeface="+mn-ea"/>
                <a:ea typeface="+mn-ea"/>
              </a:rPr>
              <a:t>特別な配慮や支援を必要とする児童生徒への対応</a:t>
            </a:r>
          </a:p>
        </p:txBody>
      </p:sp>
      <p:sp>
        <p:nvSpPr>
          <p:cNvPr id="4" name="正方形/長方形 3"/>
          <p:cNvSpPr/>
          <p:nvPr/>
        </p:nvSpPr>
        <p:spPr>
          <a:xfrm>
            <a:off x="85344" y="3858418"/>
            <a:ext cx="8999982" cy="1379865"/>
          </a:xfrm>
          <a:prstGeom prst="rect">
            <a:avLst/>
          </a:prstGeom>
        </p:spPr>
        <p:txBody>
          <a:bodyPr wrap="square" lIns="180000" rIns="180000">
            <a:spAutoFit/>
          </a:bodyPr>
          <a:lstStyle/>
          <a:p>
            <a:pPr marL="182558" indent="-182558" algn="just"/>
            <a:r>
              <a:rPr lang="ja-JP" altLang="en-US" dirty="0"/>
              <a:t>◆不登校児童生徒数は年々増加傾向（小学校低学年、中学校１年生の増加）</a:t>
            </a:r>
            <a:endParaRPr lang="en-US" altLang="ja-JP" dirty="0"/>
          </a:p>
          <a:p>
            <a:pPr marL="182558" indent="-182558" algn="just">
              <a:lnSpc>
                <a:spcPts val="700"/>
              </a:lnSpc>
            </a:pPr>
            <a:endParaRPr lang="en-US" altLang="ja-JP" sz="2000" dirty="0"/>
          </a:p>
          <a:p>
            <a:pPr marL="182558" indent="-182558" algn="just"/>
            <a:r>
              <a:rPr lang="ja-JP" altLang="en-US" dirty="0"/>
              <a:t>◆児童生徒の家庭環境の多様化･複雑化、発達障害等の個々の特性への理解</a:t>
            </a:r>
            <a:endParaRPr lang="en-US" altLang="ja-JP" dirty="0"/>
          </a:p>
          <a:p>
            <a:pPr marL="182558" indent="-182558" algn="just">
              <a:lnSpc>
                <a:spcPts val="700"/>
              </a:lnSpc>
            </a:pPr>
            <a:endParaRPr lang="en-US" altLang="ja-JP" dirty="0"/>
          </a:p>
          <a:p>
            <a:pPr marL="182558" indent="-182558" algn="just"/>
            <a:r>
              <a:rPr lang="ja-JP" altLang="en-US" dirty="0"/>
              <a:t>◆不登校</a:t>
            </a:r>
            <a:r>
              <a:rPr lang="en-US" altLang="ja-JP" dirty="0"/>
              <a:t>､</a:t>
            </a:r>
            <a:r>
              <a:rPr lang="ja-JP" altLang="en-US" dirty="0"/>
              <a:t>子供の貧困</a:t>
            </a:r>
            <a:r>
              <a:rPr lang="en-US" altLang="ja-JP" dirty="0"/>
              <a:t>､</a:t>
            </a:r>
            <a:r>
              <a:rPr lang="ja-JP" altLang="en-US" dirty="0"/>
              <a:t>ヤングケアラー</a:t>
            </a:r>
            <a:r>
              <a:rPr lang="en-US" altLang="ja-JP" dirty="0"/>
              <a:t>､</a:t>
            </a:r>
            <a:r>
              <a:rPr lang="ja-JP" altLang="en-US" dirty="0"/>
              <a:t>外国籍児童生徒への支援は</a:t>
            </a:r>
            <a:r>
              <a:rPr lang="en-US" altLang="ja-JP" dirty="0"/>
              <a:t>､</a:t>
            </a:r>
            <a:r>
              <a:rPr lang="ja-JP" altLang="en-US" dirty="0"/>
              <a:t>福祉等の専門家と連携した環境への働きかけとともに</a:t>
            </a:r>
            <a:r>
              <a:rPr lang="en-US" altLang="ja-JP" dirty="0"/>
              <a:t>､</a:t>
            </a:r>
            <a:r>
              <a:rPr lang="ja-JP" altLang="en-US" dirty="0"/>
              <a:t>フリースクール等関係機関との連携も必要</a:t>
            </a:r>
          </a:p>
        </p:txBody>
      </p:sp>
      <p:sp>
        <p:nvSpPr>
          <p:cNvPr id="6" name="テキスト ボックス 5"/>
          <p:cNvSpPr txBox="1"/>
          <p:nvPr/>
        </p:nvSpPr>
        <p:spPr>
          <a:xfrm>
            <a:off x="-155448" y="3559445"/>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19870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07141"/>
            <a:ext cx="8947404" cy="11022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多様な背景をもつ児童生徒には、家庭環境や本人の特性を理解した支援が必要なため、スクールカウンセラーやスクールソーシャルワーカー、関係機関等と連携･協働した組織的な支援体制が求められます。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18</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898010683"/>
              </p:ext>
            </p:extLst>
          </p:nvPr>
        </p:nvGraphicFramePr>
        <p:xfrm>
          <a:off x="147066" y="1465017"/>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4031252086"/>
              </p:ext>
            </p:extLst>
          </p:nvPr>
        </p:nvGraphicFramePr>
        <p:xfrm>
          <a:off x="147066" y="186522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児童生徒の個々の状況や背景を理解し、スクールカウンセラー等からの助言を受け、適切な支援をしている。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児童生徒の個々の状況や背景を分析し、</a:t>
                      </a:r>
                      <a:r>
                        <a:rPr kumimoji="1" lang="ja-JP" altLang="en-US" sz="2000" b="1" dirty="0">
                          <a:solidFill>
                            <a:srgbClr val="FF0000"/>
                          </a:solidFill>
                        </a:rPr>
                        <a:t>スクールカウンセラー等と連携・協働</a:t>
                      </a:r>
                      <a:r>
                        <a:rPr kumimoji="1" lang="ja-JP" altLang="en-US" sz="2000" b="1" dirty="0"/>
                        <a:t>し、適切な支援をしている。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福祉等の関係機関との連携・協働を推進し、組織的な校内支援体制の充実を図っている。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711" y="1469960"/>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508" y="14672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459425"/>
            <a:ext cx="389021" cy="389021"/>
          </a:xfrm>
          <a:prstGeom prst="rect">
            <a:avLst/>
          </a:prstGeom>
        </p:spPr>
      </p:pic>
      <p:sp>
        <p:nvSpPr>
          <p:cNvPr id="3" name="テキスト ボックス 2">
            <a:hlinkClick r:id="rId3"/>
            <a:extLst>
              <a:ext uri="{FF2B5EF4-FFF2-40B4-BE49-F238E27FC236}">
                <a16:creationId xmlns:a16="http://schemas.microsoft.com/office/drawing/2014/main" id="{CAAA0013-D296-1551-353E-0734D407D089}"/>
              </a:ext>
            </a:extLst>
          </p:cNvPr>
          <p:cNvSpPr txBox="1"/>
          <p:nvPr/>
        </p:nvSpPr>
        <p:spPr>
          <a:xfrm>
            <a:off x="159780" y="1492612"/>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36669A7C-4907-7B7A-F2B9-16F3A95C93C0}"/>
              </a:ext>
            </a:extLst>
          </p:cNvPr>
          <p:cNvSpPr txBox="1"/>
          <p:nvPr/>
        </p:nvSpPr>
        <p:spPr>
          <a:xfrm>
            <a:off x="3117671" y="1467278"/>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4E0BC409-FA1E-01F9-31D1-1270D4DA6452}"/>
              </a:ext>
            </a:extLst>
          </p:cNvPr>
          <p:cNvSpPr txBox="1"/>
          <p:nvPr/>
        </p:nvSpPr>
        <p:spPr>
          <a:xfrm>
            <a:off x="6060342" y="1459425"/>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37EB5606-A4F1-0565-CFE2-1D62B0AABE88}"/>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CB057AEC-6088-0C31-B8C5-45CFD060EEF6}"/>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28E777FD-3F5F-C8EC-3C1D-3468B795D2EE}"/>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258DF85D-4D19-4027-64B5-0E8D3494C41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73226785-89EE-CFAB-7868-D74D0FA84C0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DD4293E7-9999-3032-0C52-36AC38D22001}"/>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CFA7B22B-6A94-ECBF-6BAC-373A452D5EC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A9F8CFBE-52D6-1E4A-342C-F23D7A16D97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41722CBF-8C59-C90E-5C50-7D18F504ED08}"/>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8670B8EB-EF32-2BEB-97A6-5A9707CA5BA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F289FF62-1B14-E404-6C0D-775B5C76ABF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570587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96153" y="857477"/>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学習指導（授業計画）</a:t>
            </a:r>
          </a:p>
        </p:txBody>
      </p:sp>
      <p:sp>
        <p:nvSpPr>
          <p:cNvPr id="4" name="正方形/長方形 3"/>
          <p:cNvSpPr/>
          <p:nvPr/>
        </p:nvSpPr>
        <p:spPr>
          <a:xfrm>
            <a:off x="63596" y="3947213"/>
            <a:ext cx="8967216" cy="1579920"/>
          </a:xfrm>
          <a:prstGeom prst="rect">
            <a:avLst/>
          </a:prstGeom>
        </p:spPr>
        <p:txBody>
          <a:bodyPr wrap="square" lIns="180000" rIns="180000">
            <a:spAutoFit/>
          </a:bodyPr>
          <a:lstStyle/>
          <a:p>
            <a:pPr marL="182558" indent="-182558" algn="just">
              <a:lnSpc>
                <a:spcPts val="2500"/>
              </a:lnSpc>
            </a:pPr>
            <a:r>
              <a:rPr lang="ja-JP" altLang="en-US" sz="1900" dirty="0"/>
              <a:t>◆各教科特有の「見方・考え方」を理解し、教科を学ぶ本質的な意義の明確化</a:t>
            </a:r>
            <a:endParaRPr lang="en-US" altLang="ja-JP" sz="1900" dirty="0"/>
          </a:p>
          <a:p>
            <a:pPr marL="182558" indent="-182558" algn="just">
              <a:lnSpc>
                <a:spcPts val="800"/>
              </a:lnSpc>
            </a:pPr>
            <a:endParaRPr lang="ja-JP" altLang="en-US" sz="2100" dirty="0"/>
          </a:p>
          <a:p>
            <a:pPr marL="182558" indent="-182558" algn="just">
              <a:lnSpc>
                <a:spcPts val="2500"/>
              </a:lnSpc>
            </a:pPr>
            <a:r>
              <a:rPr lang="ja-JP" altLang="en-US" sz="1900" dirty="0"/>
              <a:t>◆単元や題材など内容や時間のまとまりを見通した、資質・能力の育成</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◆各教科等及び各学年相互間の関連を図った、系統的、発展的な指導の実施</a:t>
            </a:r>
            <a:endParaRPr lang="en-US" altLang="ja-JP" sz="1900" dirty="0"/>
          </a:p>
          <a:p>
            <a:pPr marL="182558" indent="-182558" algn="just">
              <a:lnSpc>
                <a:spcPts val="2500"/>
              </a:lnSpc>
            </a:pPr>
            <a:r>
              <a:rPr lang="ja-JP" altLang="en-US" sz="2300" dirty="0"/>
              <a:t>　　　</a:t>
            </a:r>
            <a:endParaRPr lang="en-US" altLang="ja-JP" sz="2300" dirty="0"/>
          </a:p>
        </p:txBody>
      </p:sp>
      <p:sp>
        <p:nvSpPr>
          <p:cNvPr id="6" name="テキスト ボックス 5"/>
          <p:cNvSpPr txBox="1"/>
          <p:nvPr/>
        </p:nvSpPr>
        <p:spPr>
          <a:xfrm>
            <a:off x="-155755" y="3557240"/>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「何を学ぶか」だけでなく、「何ができるようになるか」を明確にし、学習者を主体とした「どのように学ぶか」までが、指導計画を立案する上で求められます。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19</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2332458"/>
              </p:ext>
            </p:extLst>
          </p:nvPr>
        </p:nvGraphicFramePr>
        <p:xfrm>
          <a:off x="147066" y="142677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681459091"/>
              </p:ext>
            </p:extLst>
          </p:nvPr>
        </p:nvGraphicFramePr>
        <p:xfrm>
          <a:off x="147066" y="1810486"/>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児童生徒の実態を理解し、学習指導要領の趣旨を踏まえ、ねらいを明確にした指導計画を立てている。</a:t>
                      </a:r>
                      <a:endParaRPr kumimoji="1" lang="en-US" altLang="ja-JP" sz="2000" b="1" dirty="0">
                        <a:solidFill>
                          <a:schemeClr val="tx1"/>
                        </a:solidFill>
                        <a:effectLst/>
                        <a:latin typeface="+mn-ea"/>
                        <a:ea typeface="+mn-ea"/>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児童生徒の実態に応じて、各教科等の専門的知識を生かし、指導計画を立てている。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1" spc="0" baseline="0" dirty="0">
                        <a:latin typeface="+mn-ea"/>
                        <a:ea typeface="+mn-ea"/>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教科等の高度な専門性を生かした指導計画の立案において、指導的役割を果たしている。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2677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2416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24168"/>
            <a:ext cx="389021" cy="389021"/>
          </a:xfrm>
          <a:prstGeom prst="rect">
            <a:avLst/>
          </a:prstGeom>
        </p:spPr>
      </p:pic>
      <p:sp>
        <p:nvSpPr>
          <p:cNvPr id="3" name="テキスト ボックス 2">
            <a:hlinkClick r:id="rId3"/>
            <a:extLst>
              <a:ext uri="{FF2B5EF4-FFF2-40B4-BE49-F238E27FC236}">
                <a16:creationId xmlns:a16="http://schemas.microsoft.com/office/drawing/2014/main" id="{8F5CBC20-918B-672B-F8D2-809059A5ACC9}"/>
              </a:ext>
            </a:extLst>
          </p:cNvPr>
          <p:cNvSpPr txBox="1"/>
          <p:nvPr/>
        </p:nvSpPr>
        <p:spPr>
          <a:xfrm>
            <a:off x="159780" y="1424168"/>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C7519EFC-AC02-C1DF-EB72-8B60E93826E3}"/>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AFF89D3E-8BF7-668F-7877-FFF3BC94B67B}"/>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207C0AC2-B5C4-8C45-5ABC-9BC3DD9F280F}"/>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60B24B79-C9A8-97DC-93A2-3DA7B153BEAE}"/>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0B5B349F-E035-6E1C-5C75-F810BF1B33DC}"/>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CFEF6D48-EED7-1C37-4B78-EA090E20033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44456389-7EFB-CFB6-84FF-0FE1727AD30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3FB659D4-75F3-D134-D391-EB14C9006BE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B35120DF-43AB-2285-7456-E44492C11C4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36D80610-A681-C333-0ADC-6E1AEDBD2AA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A2E690D0-DF5F-5730-BACA-C56F55D3B33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88ADE9BF-1B33-24F3-F4BE-9D2F1175E4F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18AC7113-6AF5-F901-0B5E-FE760F4CA6F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9433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85750" y="708726"/>
            <a:ext cx="8686800" cy="550402"/>
          </a:xfrm>
        </p:spPr>
        <p:txBody>
          <a:bodyPr>
            <a:noAutofit/>
          </a:bodyPr>
          <a:lstStyle/>
          <a:p>
            <a:r>
              <a:rPr lang="ja-JP" altLang="en-US" sz="3600" b="1" dirty="0">
                <a:latin typeface="+mn-ea"/>
                <a:ea typeface="+mn-ea"/>
              </a:rPr>
              <a:t>活用ガイド作成にあたり</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a:t>
            </a:fld>
            <a:endParaRPr kumimoji="1" lang="ja-JP" altLang="en-US" dirty="0"/>
          </a:p>
        </p:txBody>
      </p:sp>
      <p:sp>
        <p:nvSpPr>
          <p:cNvPr id="16" name="正方形/長方形 15"/>
          <p:cNvSpPr/>
          <p:nvPr/>
        </p:nvSpPr>
        <p:spPr>
          <a:xfrm>
            <a:off x="268224" y="3267074"/>
            <a:ext cx="8686800" cy="3362655"/>
          </a:xfrm>
          <a:prstGeom prst="rect">
            <a:avLst/>
          </a:prstGeom>
          <a:solidFill>
            <a:schemeClr val="accent6">
              <a:lumMod val="20000"/>
              <a:lumOff val="80000"/>
            </a:schemeClr>
          </a:solidFill>
          <a:ln w="571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altLang="ja-JP" sz="1100" dirty="0">
              <a:solidFill>
                <a:schemeClr val="tx1"/>
              </a:solidFill>
              <a:latin typeface="+mn-ea"/>
            </a:endParaRPr>
          </a:p>
          <a:p>
            <a:r>
              <a:rPr lang="ja-JP" altLang="en-US" sz="2200" b="1" dirty="0">
                <a:solidFill>
                  <a:schemeClr val="tx1"/>
                </a:solidFill>
                <a:latin typeface="+mn-ea"/>
              </a:rPr>
              <a:t>〇育成指標について、さらに理解を深めたい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ja-JP" altLang="en-US" b="1" dirty="0">
              <a:solidFill>
                <a:schemeClr val="tx1"/>
              </a:solidFill>
              <a:latin typeface="+mn-ea"/>
            </a:endParaRPr>
          </a:p>
          <a:p>
            <a:r>
              <a:rPr lang="ja-JP" altLang="en-US" sz="2000" dirty="0">
                <a:solidFill>
                  <a:schemeClr val="tx1"/>
                </a:solidFill>
                <a:latin typeface="+mn-ea"/>
              </a:rPr>
              <a:t>　</a:t>
            </a:r>
            <a:r>
              <a:rPr lang="ja-JP" altLang="en-US" sz="1700" dirty="0">
                <a:solidFill>
                  <a:schemeClr val="tx1"/>
                </a:solidFill>
                <a:latin typeface="+mn-ea"/>
              </a:rPr>
              <a:t>・改定のポイントとなる語句や文章記述について、詳しく解説します。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200" b="1" dirty="0">
                <a:solidFill>
                  <a:schemeClr val="tx1"/>
                </a:solidFill>
                <a:latin typeface="+mn-ea"/>
              </a:rPr>
              <a:t>〇育成指標に基づく研修を知りたい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en-US" altLang="ja-JP" b="1" dirty="0">
              <a:solidFill>
                <a:schemeClr val="tx1"/>
              </a:solidFill>
              <a:latin typeface="+mn-ea"/>
            </a:endParaRPr>
          </a:p>
          <a:p>
            <a:r>
              <a:rPr lang="ja-JP" altLang="en-US" sz="1600" dirty="0">
                <a:solidFill>
                  <a:schemeClr val="tx1"/>
                </a:solidFill>
                <a:latin typeface="+mn-ea"/>
              </a:rPr>
              <a:t>　</a:t>
            </a:r>
            <a:r>
              <a:rPr lang="ja-JP" altLang="en-US" sz="1700" dirty="0">
                <a:solidFill>
                  <a:schemeClr val="tx1"/>
                </a:solidFill>
                <a:latin typeface="+mn-ea"/>
              </a:rPr>
              <a:t>・各ステージで求められる指標と総合教育センターの研修をつなぎます。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〇活用ガイドの具体的な活用場面や方法を知りたい</a:t>
            </a:r>
            <a:r>
              <a:rPr lang="ja-JP" altLang="en-US" b="1" dirty="0">
                <a:solidFill>
                  <a:schemeClr val="tx1"/>
                </a:solidFill>
                <a:latin typeface="+mn-ea"/>
              </a:rPr>
              <a:t>→</a:t>
            </a:r>
            <a:r>
              <a:rPr lang="ja-JP" altLang="en-US" b="1" dirty="0">
                <a:solidFill>
                  <a:schemeClr val="tx1"/>
                </a:solidFill>
                <a:latin typeface="+mn-ea"/>
                <a:hlinkClick r:id="rId3" action="ppaction://hlinksldjump"/>
              </a:rPr>
              <a:t>具体的活用場面①</a:t>
            </a:r>
            <a:endParaRPr lang="ja-JP" altLang="en-US"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・自己観察書の自己目標の設定など、育成指標の活用場面や方法を伝えます。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〇研修履歴の活用の参考にしたい</a:t>
            </a:r>
            <a:r>
              <a:rPr lang="ja-JP" altLang="en-US" b="1" dirty="0">
                <a:solidFill>
                  <a:schemeClr val="tx1"/>
                </a:solidFill>
                <a:latin typeface="+mn-ea"/>
              </a:rPr>
              <a:t>→</a:t>
            </a:r>
            <a:r>
              <a:rPr lang="ja-JP" altLang="en-US" b="1" dirty="0">
                <a:solidFill>
                  <a:schemeClr val="tx1"/>
                </a:solidFill>
                <a:latin typeface="+mn-ea"/>
                <a:hlinkClick r:id="rId4" action="ppaction://hlinksldjump"/>
              </a:rPr>
              <a:t>具体的活用場面②</a:t>
            </a:r>
            <a:endParaRPr lang="en-US" altLang="ja-JP"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・研修履歴システムを活用した受講奨励について説明します。</a:t>
            </a:r>
            <a:endParaRPr kumimoji="1" lang="ja-JP" altLang="en-US" sz="1700" dirty="0">
              <a:latin typeface="+mn-ea"/>
            </a:endParaRPr>
          </a:p>
        </p:txBody>
      </p:sp>
      <p:sp>
        <p:nvSpPr>
          <p:cNvPr id="7" name="テキスト ボックス 6"/>
          <p:cNvSpPr txBox="1"/>
          <p:nvPr/>
        </p:nvSpPr>
        <p:spPr>
          <a:xfrm>
            <a:off x="214867" y="2803766"/>
            <a:ext cx="4003548" cy="461665"/>
          </a:xfrm>
          <a:prstGeom prst="rect">
            <a:avLst/>
          </a:prstGeom>
          <a:noFill/>
        </p:spPr>
        <p:txBody>
          <a:bodyPr wrap="square" rtlCol="0">
            <a:spAutoFit/>
          </a:bodyP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皆様の声にお答えします！</a:t>
            </a:r>
          </a:p>
        </p:txBody>
      </p:sp>
      <p:sp>
        <p:nvSpPr>
          <p:cNvPr id="17" name="テキスト ボックス 16"/>
          <p:cNvSpPr txBox="1"/>
          <p:nvPr/>
        </p:nvSpPr>
        <p:spPr>
          <a:xfrm>
            <a:off x="268224" y="1258573"/>
            <a:ext cx="8686800" cy="1508105"/>
          </a:xfrm>
          <a:prstGeom prst="rect">
            <a:avLst/>
          </a:prstGeom>
          <a:noFill/>
        </p:spPr>
        <p:txBody>
          <a:bodyPr wrap="square" rtlCol="0">
            <a:spAutoFit/>
          </a:bodyPr>
          <a:lstStyle/>
          <a:p>
            <a:pPr algn="just"/>
            <a:r>
              <a:rPr kumimoji="1" lang="ja-JP" altLang="en-US" sz="2000" b="1" dirty="0">
                <a:solidFill>
                  <a:schemeClr val="accent1">
                    <a:lumMod val="50000"/>
                  </a:schemeClr>
                </a:solidFill>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教員免許更新制の発展的解消など、昨今の教育事情の変化に対応するため、令和５年３月に「やまなし教員等育成指標」を改定しました。その過程で、育成指標の積極的な活用方法について御意見をいただきました。　</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そこで、皆様の声をもとに、育成指標の有効活用を目的とした</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「活用ガイド」を作成しました。</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2191" y="1938540"/>
            <a:ext cx="1141295" cy="1269880"/>
          </a:xfrm>
          <a:prstGeom prst="rect">
            <a:avLst/>
          </a:prstGeom>
        </p:spPr>
      </p:pic>
      <p:grpSp>
        <p:nvGrpSpPr>
          <p:cNvPr id="5" name="グループ化 4">
            <a:extLst>
              <a:ext uri="{FF2B5EF4-FFF2-40B4-BE49-F238E27FC236}">
                <a16:creationId xmlns:a16="http://schemas.microsoft.com/office/drawing/2014/main" id="{BE7B04DC-ED48-2225-6BB3-4D119A4236DB}"/>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0A9C598B-7206-248C-19B4-6FC06EAE04DE}"/>
                </a:ext>
              </a:extLst>
            </p:cNvPr>
            <p:cNvGrpSpPr/>
            <p:nvPr/>
          </p:nvGrpSpPr>
          <p:grpSpPr>
            <a:xfrm>
              <a:off x="150483" y="75115"/>
              <a:ext cx="6953733" cy="402824"/>
              <a:chOff x="9330690" y="4935897"/>
              <a:chExt cx="6953733" cy="402824"/>
            </a:xfrm>
          </p:grpSpPr>
          <p:sp>
            <p:nvSpPr>
              <p:cNvPr id="10" name="額縁 23">
                <a:hlinkClick r:id="rId6" action="ppaction://hlinksldjump"/>
                <a:extLst>
                  <a:ext uri="{FF2B5EF4-FFF2-40B4-BE49-F238E27FC236}">
                    <a16:creationId xmlns:a16="http://schemas.microsoft.com/office/drawing/2014/main" id="{399B3E9D-895B-F5DE-089E-2A0A3B6FF584}"/>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1" name="額縁 24">
                <a:hlinkClick r:id="" action="ppaction://hlinkshowjump?jump=firstslide"/>
                <a:extLst>
                  <a:ext uri="{FF2B5EF4-FFF2-40B4-BE49-F238E27FC236}">
                    <a16:creationId xmlns:a16="http://schemas.microsoft.com/office/drawing/2014/main" id="{B2A74175-2F96-9186-8F57-6BE6D788368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7" action="ppaction://hlinksldjump"/>
                <a:extLst>
                  <a:ext uri="{FF2B5EF4-FFF2-40B4-BE49-F238E27FC236}">
                    <a16:creationId xmlns:a16="http://schemas.microsoft.com/office/drawing/2014/main" id="{13C97E87-8DC0-8475-AE86-3290537A7D0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2" action="ppaction://hlinksldjump"/>
                <a:extLst>
                  <a:ext uri="{FF2B5EF4-FFF2-40B4-BE49-F238E27FC236}">
                    <a16:creationId xmlns:a16="http://schemas.microsoft.com/office/drawing/2014/main" id="{2AEFC290-F13D-9648-D2C9-2A2F7F50700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3" action="ppaction://hlinksldjump"/>
                <a:extLst>
                  <a:ext uri="{FF2B5EF4-FFF2-40B4-BE49-F238E27FC236}">
                    <a16:creationId xmlns:a16="http://schemas.microsoft.com/office/drawing/2014/main" id="{C218C359-59A8-75C0-7F0F-FA2147CBACC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4" action="ppaction://hlinksldjump"/>
                <a:extLst>
                  <a:ext uri="{FF2B5EF4-FFF2-40B4-BE49-F238E27FC236}">
                    <a16:creationId xmlns:a16="http://schemas.microsoft.com/office/drawing/2014/main" id="{17122A23-DE34-7CEE-5DF4-78E89FAB8A0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8" name="額縁 29">
                <a:hlinkClick r:id="rId8"/>
                <a:extLst>
                  <a:ext uri="{FF2B5EF4-FFF2-40B4-BE49-F238E27FC236}">
                    <a16:creationId xmlns:a16="http://schemas.microsoft.com/office/drawing/2014/main" id="{6880D33A-54D0-B0EF-26DA-AA769E2E462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9" action="ppaction://hlinksldjump"/>
                <a:extLst>
                  <a:ext uri="{FF2B5EF4-FFF2-40B4-BE49-F238E27FC236}">
                    <a16:creationId xmlns:a16="http://schemas.microsoft.com/office/drawing/2014/main" id="{A923290D-DC04-B1C3-EF4C-CB2362E0890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10" action="ppaction://hlinksldjump"/>
              <a:extLst>
                <a:ext uri="{FF2B5EF4-FFF2-40B4-BE49-F238E27FC236}">
                  <a16:creationId xmlns:a16="http://schemas.microsoft.com/office/drawing/2014/main" id="{B8B9816F-C627-650F-A28B-43CF09338A4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82646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76656" y="856553"/>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生徒指導（道徳教育）</a:t>
            </a:r>
          </a:p>
        </p:txBody>
      </p:sp>
      <p:sp>
        <p:nvSpPr>
          <p:cNvPr id="6" name="テキスト ボックス 5"/>
          <p:cNvSpPr txBox="1"/>
          <p:nvPr/>
        </p:nvSpPr>
        <p:spPr>
          <a:xfrm>
            <a:off x="-155448" y="350576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自己の生き方を考え、主体的な判断の下に行動し、自立した人間として他者と共によりよく生きる基盤となる道徳性を養っていくことが求められます。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20</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3031638837"/>
              </p:ext>
            </p:extLst>
          </p:nvPr>
        </p:nvGraphicFramePr>
        <p:xfrm>
          <a:off x="147066" y="1410865"/>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15732598"/>
              </p:ext>
            </p:extLst>
          </p:nvPr>
        </p:nvGraphicFramePr>
        <p:xfrm>
          <a:off x="147066" y="1810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児童生徒の発達段階に応じて、道徳性を高める指導を行っている。</a:t>
                      </a: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道徳性の高まりや変容を適切に見取り、同僚と共有し、指導に生かしている。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自校の教育活動全体を通じて、児童生徒の道徳性を高めるよう組織的な取組を推進している。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10864"/>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0825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08259"/>
            <a:ext cx="389021" cy="389021"/>
          </a:xfrm>
          <a:prstGeom prst="rect">
            <a:avLst/>
          </a:prstGeom>
        </p:spPr>
      </p:pic>
      <p:sp>
        <p:nvSpPr>
          <p:cNvPr id="23" name="正方形/長方形 22"/>
          <p:cNvSpPr/>
          <p:nvPr/>
        </p:nvSpPr>
        <p:spPr>
          <a:xfrm>
            <a:off x="57944" y="3805740"/>
            <a:ext cx="9002204" cy="1579920"/>
          </a:xfrm>
          <a:prstGeom prst="rect">
            <a:avLst/>
          </a:prstGeom>
        </p:spPr>
        <p:txBody>
          <a:bodyPr wrap="square" lIns="180000" rIns="180000">
            <a:spAutoFit/>
          </a:bodyPr>
          <a:lstStyle/>
          <a:p>
            <a:pPr marL="182558" indent="-182558" algn="just">
              <a:lnSpc>
                <a:spcPts val="2500"/>
              </a:lnSpc>
            </a:pPr>
            <a:r>
              <a:rPr lang="ja-JP" altLang="en-US" sz="1900" dirty="0"/>
              <a:t>◆全教師による一貫性のある道徳教育を組織的に展開</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◆「考える道徳」「議論する道徳」への授業転換の必要性</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◆教科としての道徳の評価は、児童生徒が自らの成長を実感し、意欲の向上につなげていく必要がある。</a:t>
            </a:r>
          </a:p>
        </p:txBody>
      </p:sp>
      <p:sp>
        <p:nvSpPr>
          <p:cNvPr id="3" name="テキスト ボックス 2">
            <a:hlinkClick r:id="rId3"/>
            <a:extLst>
              <a:ext uri="{FF2B5EF4-FFF2-40B4-BE49-F238E27FC236}">
                <a16:creationId xmlns:a16="http://schemas.microsoft.com/office/drawing/2014/main" id="{C16C2A12-5B70-422D-4D43-4D3DBA4F35CC}"/>
              </a:ext>
            </a:extLst>
          </p:cNvPr>
          <p:cNvSpPr txBox="1"/>
          <p:nvPr/>
        </p:nvSpPr>
        <p:spPr>
          <a:xfrm>
            <a:off x="159780" y="1423229"/>
            <a:ext cx="2943606" cy="2002663"/>
          </a:xfrm>
          <a:prstGeom prst="rect">
            <a:avLst/>
          </a:prstGeom>
          <a:noFill/>
        </p:spPr>
        <p:txBody>
          <a:bodyPr wrap="square" rtlCol="0">
            <a:spAutoFit/>
          </a:bodyPr>
          <a:lstStyle/>
          <a:p>
            <a:endParaRPr kumimoji="1" lang="ja-JP" altLang="en-US" dirty="0"/>
          </a:p>
        </p:txBody>
      </p:sp>
      <p:sp>
        <p:nvSpPr>
          <p:cNvPr id="4" name="テキスト ボックス 3">
            <a:hlinkClick r:id="rId4"/>
            <a:extLst>
              <a:ext uri="{FF2B5EF4-FFF2-40B4-BE49-F238E27FC236}">
                <a16:creationId xmlns:a16="http://schemas.microsoft.com/office/drawing/2014/main" id="{3919E049-689E-1B4D-D586-C7004D598C55}"/>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5" name="テキスト ボックス 4">
            <a:hlinkClick r:id="rId5"/>
            <a:extLst>
              <a:ext uri="{FF2B5EF4-FFF2-40B4-BE49-F238E27FC236}">
                <a16:creationId xmlns:a16="http://schemas.microsoft.com/office/drawing/2014/main" id="{0E0D7957-97E6-550A-82CA-4E036CE60D75}"/>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7" name="グループ化 6">
            <a:extLst>
              <a:ext uri="{FF2B5EF4-FFF2-40B4-BE49-F238E27FC236}">
                <a16:creationId xmlns:a16="http://schemas.microsoft.com/office/drawing/2014/main" id="{51499E15-B5BD-CDB7-BD70-C957649F98E9}"/>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672C6E01-D268-A327-B8D1-E7CBD44AFDE3}"/>
                </a:ext>
              </a:extLst>
            </p:cNvPr>
            <p:cNvGrpSpPr/>
            <p:nvPr/>
          </p:nvGrpSpPr>
          <p:grpSpPr>
            <a:xfrm>
              <a:off x="150483" y="75115"/>
              <a:ext cx="6953733" cy="402824"/>
              <a:chOff x="9330690" y="4935897"/>
              <a:chExt cx="6953733" cy="402824"/>
            </a:xfrm>
          </p:grpSpPr>
          <p:sp>
            <p:nvSpPr>
              <p:cNvPr id="12" name="額縁 23">
                <a:hlinkClick r:id="rId6" action="ppaction://hlinksldjump"/>
                <a:extLst>
                  <a:ext uri="{FF2B5EF4-FFF2-40B4-BE49-F238E27FC236}">
                    <a16:creationId xmlns:a16="http://schemas.microsoft.com/office/drawing/2014/main" id="{F12CF2B6-AB08-C438-1929-AD1C95E8F914}"/>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3" name="額縁 24">
                <a:hlinkClick r:id="" action="ppaction://hlinkshowjump?jump=firstslide"/>
                <a:extLst>
                  <a:ext uri="{FF2B5EF4-FFF2-40B4-BE49-F238E27FC236}">
                    <a16:creationId xmlns:a16="http://schemas.microsoft.com/office/drawing/2014/main" id="{C258F24A-ACB0-0C5C-C549-3C99E630EA8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4" name="額縁 25">
                <a:hlinkClick r:id="rId7" action="ppaction://hlinksldjump"/>
                <a:extLst>
                  <a:ext uri="{FF2B5EF4-FFF2-40B4-BE49-F238E27FC236}">
                    <a16:creationId xmlns:a16="http://schemas.microsoft.com/office/drawing/2014/main" id="{F4D8DB3F-B254-56A6-74D3-7FB678B08AD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5" name="額縁 26">
                <a:hlinkClick r:id="rId8" action="ppaction://hlinksldjump"/>
                <a:extLst>
                  <a:ext uri="{FF2B5EF4-FFF2-40B4-BE49-F238E27FC236}">
                    <a16:creationId xmlns:a16="http://schemas.microsoft.com/office/drawing/2014/main" id="{4E3B6A65-F972-3324-9C0B-6468DDAC214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2" name="額縁 27">
                <a:hlinkClick r:id="rId9" action="ppaction://hlinksldjump"/>
                <a:extLst>
                  <a:ext uri="{FF2B5EF4-FFF2-40B4-BE49-F238E27FC236}">
                    <a16:creationId xmlns:a16="http://schemas.microsoft.com/office/drawing/2014/main" id="{BA1EF6E7-AC1A-AFAB-C298-782284CF6FB7}"/>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1B3E4898-CE87-EA04-F1D8-90698A8B0D7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74B737FE-4475-A30F-06C5-DFBBBCFE889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3C56A4CD-A00F-3E0D-14EE-08E2885AAB9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13" action="ppaction://hlinksldjump"/>
              <a:extLst>
                <a:ext uri="{FF2B5EF4-FFF2-40B4-BE49-F238E27FC236}">
                  <a16:creationId xmlns:a16="http://schemas.microsoft.com/office/drawing/2014/main" id="{9C09327F-EC29-4B9B-74A7-D6D5D5E6AE4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87182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7982" y="837320"/>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生徒指導（人権教育）</a:t>
            </a:r>
          </a:p>
        </p:txBody>
      </p:sp>
      <p:sp>
        <p:nvSpPr>
          <p:cNvPr id="4" name="正方形/長方形 3"/>
          <p:cNvSpPr/>
          <p:nvPr/>
        </p:nvSpPr>
        <p:spPr>
          <a:xfrm>
            <a:off x="85344" y="3778579"/>
            <a:ext cx="8990076" cy="1579920"/>
          </a:xfrm>
          <a:prstGeom prst="rect">
            <a:avLst/>
          </a:prstGeom>
        </p:spPr>
        <p:txBody>
          <a:bodyPr wrap="square" lIns="180000" rIns="180000">
            <a:spAutoFit/>
          </a:bodyPr>
          <a:lstStyle/>
          <a:p>
            <a:pPr marL="182558" indent="-182558" algn="just">
              <a:lnSpc>
                <a:spcPts val="2500"/>
              </a:lnSpc>
            </a:pPr>
            <a:r>
              <a:rPr lang="ja-JP" altLang="en-US" sz="1900" dirty="0"/>
              <a:t>◆人権が尊重され、安心して過ごせる場としての学校の重要性</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◆多様性の理解と尊重に対する意識の高まり</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◆各教科等との関連や、家庭・地域と連携する取組などを意識した教育課程の編成による、人権教育の更なる充実</a:t>
            </a:r>
          </a:p>
        </p:txBody>
      </p:sp>
      <p:sp>
        <p:nvSpPr>
          <p:cNvPr id="6" name="テキスト ボックス 5"/>
          <p:cNvSpPr txBox="1"/>
          <p:nvPr/>
        </p:nvSpPr>
        <p:spPr>
          <a:xfrm>
            <a:off x="-155448" y="3472518"/>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教師自身が児童生徒の人権を尊重する意識を持つとともに、子供たちが、自分の大切さとともに他の人の大切さを認め、具体的な態度や行動に表れる人権感覚を涵養していくことが求め</a:t>
            </a:r>
            <a:r>
              <a:rPr kumimoji="1" lang="ja-JP" altLang="en-US" sz="2200" b="1" dirty="0" err="1"/>
              <a:t>ら</a:t>
            </a:r>
            <a:r>
              <a:rPr kumimoji="1" lang="ja-JP" altLang="en-US" sz="2200" b="1"/>
              <a:t>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21</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1902638722"/>
              </p:ext>
            </p:extLst>
          </p:nvPr>
        </p:nvGraphicFramePr>
        <p:xfrm>
          <a:off x="147066" y="137808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3901204176"/>
              </p:ext>
            </p:extLst>
          </p:nvPr>
        </p:nvGraphicFramePr>
        <p:xfrm>
          <a:off x="147066" y="1774266"/>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人権を尊重することの意義や必要性を認識し、児童生徒一人一人を尊重した指導を行っている。</a:t>
                      </a: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solidFill>
                            <a:srgbClr val="FF0000"/>
                          </a:solidFill>
                          <a:latin typeface="+mn-ea"/>
                          <a:ea typeface="+mn-ea"/>
                        </a:rPr>
                        <a:t>　多様性を受容</a:t>
                      </a:r>
                      <a:r>
                        <a:rPr kumimoji="1" lang="ja-JP" altLang="en-US" sz="2000" b="1" spc="0" baseline="0" dirty="0">
                          <a:latin typeface="+mn-ea"/>
                          <a:ea typeface="+mn-ea"/>
                        </a:rPr>
                        <a:t>し、豊かな人間関係を築くための人権教育を同僚と協働し推進している。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人権が尊重された学校づくりをするために、家庭・地域と協働しながら組織的な取組を推進している。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7808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3754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375478"/>
            <a:ext cx="389021" cy="389021"/>
          </a:xfrm>
          <a:prstGeom prst="rect">
            <a:avLst/>
          </a:prstGeom>
        </p:spPr>
      </p:pic>
      <p:sp>
        <p:nvSpPr>
          <p:cNvPr id="3" name="テキスト ボックス 2">
            <a:hlinkClick r:id="rId3"/>
            <a:extLst>
              <a:ext uri="{FF2B5EF4-FFF2-40B4-BE49-F238E27FC236}">
                <a16:creationId xmlns:a16="http://schemas.microsoft.com/office/drawing/2014/main" id="{0F9F6BEB-F7E6-6898-BFD1-3D606F1BBA53}"/>
              </a:ext>
            </a:extLst>
          </p:cNvPr>
          <p:cNvSpPr txBox="1"/>
          <p:nvPr/>
        </p:nvSpPr>
        <p:spPr>
          <a:xfrm>
            <a:off x="159780" y="1399451"/>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D5213E64-588B-43B3-6BB8-7766A94D353C}"/>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AAEE6D92-E720-7B3C-8E69-32E52B3787C6}"/>
              </a:ext>
            </a:extLst>
          </p:cNvPr>
          <p:cNvSpPr txBox="1"/>
          <p:nvPr/>
        </p:nvSpPr>
        <p:spPr>
          <a:xfrm>
            <a:off x="6080027" y="1387043"/>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1760B298-A5F6-F030-7FD3-C34F94235FFE}"/>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E0F1663C-F758-0025-CD08-811C45E2B6C1}"/>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6B4347F1-5000-DF16-8C81-50D3A7734E3A}"/>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DCAF0EA6-74A6-57D6-2DBB-765B8415D63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F9425D77-62C9-A941-FF7F-B105F20D8DA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65FAE6E8-B9BC-2BDA-8F78-9CDA8D0E312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E97583C3-B4FE-C54D-1080-5DD0FED1E29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384D4CEB-29F0-CCDC-18B6-8A33C88BF8E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87BB689F-8BD2-FD2D-FDC4-1623A2F3D2B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0A1885BD-5773-44E8-B80C-1D98C5CF482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0B8EFA76-A37D-730E-67C5-317A9DE0A3A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520817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99838" y="902928"/>
            <a:ext cx="8341070"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生徒指導（キャリア教育）</a:t>
            </a:r>
          </a:p>
        </p:txBody>
      </p:sp>
      <p:sp>
        <p:nvSpPr>
          <p:cNvPr id="4" name="正方形/長方形 3"/>
          <p:cNvSpPr/>
          <p:nvPr/>
        </p:nvSpPr>
        <p:spPr>
          <a:xfrm>
            <a:off x="85082" y="3739236"/>
            <a:ext cx="8833735" cy="1579920"/>
          </a:xfrm>
          <a:prstGeom prst="rect">
            <a:avLst/>
          </a:prstGeom>
        </p:spPr>
        <p:txBody>
          <a:bodyPr wrap="square" lIns="180000" rIns="180000">
            <a:spAutoFit/>
          </a:bodyPr>
          <a:lstStyle/>
          <a:p>
            <a:pPr marL="182558" indent="-182558" algn="just">
              <a:lnSpc>
                <a:spcPts val="2500"/>
              </a:lnSpc>
            </a:pPr>
            <a:r>
              <a:rPr lang="ja-JP" altLang="en-US" sz="1900" dirty="0"/>
              <a:t>◆学ぶことと自己の将来のつながりを見通しながら、社会的・職業的自立に向けて必要となる資質・能力の育成</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◆特別活動を要とし、小中高を通して計画的、系統的な取組</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◆キャリア・パスポートの効果的活用の推進と職業体験活動の充実</a:t>
            </a:r>
          </a:p>
        </p:txBody>
      </p:sp>
      <p:sp>
        <p:nvSpPr>
          <p:cNvPr id="6" name="テキスト ボックス 5"/>
          <p:cNvSpPr txBox="1"/>
          <p:nvPr/>
        </p:nvSpPr>
        <p:spPr>
          <a:xfrm>
            <a:off x="-155448" y="3396548"/>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児童生徒一人一人に学校、家庭及び地域における学びを自己のキャリア形成に生かそうとする態度を養うこと</a:t>
            </a:r>
            <a:r>
              <a:rPr kumimoji="1" lang="ja-JP" altLang="en-US" sz="2200" b="1"/>
              <a:t>が求められます。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22</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1127009764"/>
              </p:ext>
            </p:extLst>
          </p:nvPr>
        </p:nvGraphicFramePr>
        <p:xfrm>
          <a:off x="147066" y="152244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575613709"/>
              </p:ext>
            </p:extLst>
          </p:nvPr>
        </p:nvGraphicFramePr>
        <p:xfrm>
          <a:off x="147066" y="1921150"/>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キャリア・パスポートを活用し、将来の在り方や生き方を考えさせる指導を行っている。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solidFill>
                            <a:srgbClr val="FF0000"/>
                          </a:solidFill>
                          <a:latin typeface="+mn-ea"/>
                          <a:ea typeface="+mn-ea"/>
                        </a:rPr>
                        <a:t>　児童生徒が自分らしい生き方を実現するための力</a:t>
                      </a:r>
                      <a:r>
                        <a:rPr kumimoji="1" lang="ja-JP" altLang="en-US" sz="2000" b="1" spc="0" baseline="0" dirty="0">
                          <a:latin typeface="+mn-ea"/>
                          <a:ea typeface="+mn-ea"/>
                        </a:rPr>
                        <a:t>を、同僚と協働し育成している。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a:t>
                      </a:r>
                      <a:r>
                        <a:rPr kumimoji="1" lang="ja-JP" altLang="en-US" sz="1900" b="1" dirty="0">
                          <a:latin typeface="+mn-ea"/>
                          <a:ea typeface="+mn-ea"/>
                        </a:rPr>
                        <a:t>地域や産業界と連携し、学校全体による組織的な取組において、指導的役割を果たしている。</a:t>
                      </a:r>
                      <a:endParaRPr kumimoji="1" lang="ja-JP" altLang="en-US" sz="19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52244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519843"/>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519843"/>
            <a:ext cx="389021" cy="389021"/>
          </a:xfrm>
          <a:prstGeom prst="rect">
            <a:avLst/>
          </a:prstGeom>
        </p:spPr>
      </p:pic>
      <p:sp>
        <p:nvSpPr>
          <p:cNvPr id="3" name="テキスト ボックス 2">
            <a:hlinkClick r:id="rId3"/>
            <a:extLst>
              <a:ext uri="{FF2B5EF4-FFF2-40B4-BE49-F238E27FC236}">
                <a16:creationId xmlns:a16="http://schemas.microsoft.com/office/drawing/2014/main" id="{BFB1ACF0-CE39-648E-9F6D-8D58167FCEEE}"/>
              </a:ext>
            </a:extLst>
          </p:cNvPr>
          <p:cNvSpPr txBox="1"/>
          <p:nvPr/>
        </p:nvSpPr>
        <p:spPr>
          <a:xfrm>
            <a:off x="172974" y="1517653"/>
            <a:ext cx="2932212" cy="1714137"/>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88F8DA71-DD49-5689-0A2C-1317B925EB55}"/>
              </a:ext>
            </a:extLst>
          </p:cNvPr>
          <p:cNvSpPr txBox="1"/>
          <p:nvPr/>
        </p:nvSpPr>
        <p:spPr>
          <a:xfrm>
            <a:off x="3104706" y="1551907"/>
            <a:ext cx="2932212" cy="167988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3DC7BA11-4FDB-FA8E-ADD8-705C22A38BB6}"/>
              </a:ext>
            </a:extLst>
          </p:cNvPr>
          <p:cNvSpPr txBox="1"/>
          <p:nvPr/>
        </p:nvSpPr>
        <p:spPr>
          <a:xfrm>
            <a:off x="6073806" y="1517653"/>
            <a:ext cx="2897220" cy="167988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3A25E0E9-E2C3-7C19-DEBD-CC72CFBAA401}"/>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7D20EC44-EED2-6D42-7393-5778CB1E6D5C}"/>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79BDBAB4-C0D1-6FBD-96A1-DADB4AD0AB3C}"/>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BC9951AD-2C6A-FE04-F565-CE02E9D73A8E}"/>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4074BFCA-96CD-C2B0-9388-9E53B298812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C6374351-1703-F16C-02D8-27D1CCB3901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8211D524-861A-9746-1FEB-88550EAB0369}"/>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F80BE01D-F868-3EF6-5D90-F0A9E378A7F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59458953-1C29-0160-3EA4-D7271C49625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3D7555F3-5F41-88FC-3E1D-7A80FCE4D24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497EE56E-07F6-59A2-65CE-88F8C4BDA4C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671826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498698" y="774620"/>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学校運営（教育課程）</a:t>
            </a:r>
          </a:p>
        </p:txBody>
      </p:sp>
      <p:sp>
        <p:nvSpPr>
          <p:cNvPr id="4" name="正方形/長方形 3"/>
          <p:cNvSpPr/>
          <p:nvPr/>
        </p:nvSpPr>
        <p:spPr>
          <a:xfrm>
            <a:off x="85344" y="3906647"/>
            <a:ext cx="8999982" cy="1408078"/>
          </a:xfrm>
          <a:prstGeom prst="rect">
            <a:avLst/>
          </a:prstGeom>
        </p:spPr>
        <p:txBody>
          <a:bodyPr wrap="square" lIns="180000" rIns="180000" anchor="ctr">
            <a:spAutoFit/>
          </a:bodyPr>
          <a:lstStyle/>
          <a:p>
            <a:pPr marL="182558" indent="-182558" algn="just">
              <a:lnSpc>
                <a:spcPct val="150000"/>
              </a:lnSpc>
            </a:pPr>
            <a:r>
              <a:rPr lang="ja-JP" altLang="en-US" sz="1900" dirty="0"/>
              <a:t>◆「社会に開かれた教育課程」の重視</a:t>
            </a:r>
            <a:endParaRPr lang="en-US" altLang="ja-JP" sz="1900" dirty="0"/>
          </a:p>
          <a:p>
            <a:pPr marL="182558" indent="-182558" algn="just">
              <a:lnSpc>
                <a:spcPct val="150000"/>
              </a:lnSpc>
            </a:pPr>
            <a:r>
              <a:rPr lang="ja-JP" altLang="en-US" sz="1900" dirty="0"/>
              <a:t>◆教科横断的な視点に立った資質・能力の育成</a:t>
            </a:r>
            <a:endParaRPr lang="en-US" altLang="ja-JP" sz="1900" dirty="0"/>
          </a:p>
          <a:p>
            <a:pPr marL="182558" indent="-182558" algn="just">
              <a:lnSpc>
                <a:spcPct val="150000"/>
              </a:lnSpc>
            </a:pPr>
            <a:r>
              <a:rPr lang="ja-JP" altLang="en-US" sz="1900" dirty="0"/>
              <a:t>◆学校段階間の接続を意識した教育課程の編成・実施</a:t>
            </a:r>
            <a:endParaRPr lang="en-US" altLang="ja-JP" sz="1900" dirty="0"/>
          </a:p>
        </p:txBody>
      </p:sp>
      <p:sp>
        <p:nvSpPr>
          <p:cNvPr id="6" name="テキスト ボックス 5"/>
          <p:cNvSpPr txBox="1"/>
          <p:nvPr/>
        </p:nvSpPr>
        <p:spPr>
          <a:xfrm>
            <a:off x="-155448" y="3685742"/>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nSpc>
                <a:spcPts val="2300"/>
              </a:lnSpc>
            </a:pPr>
            <a:r>
              <a:rPr kumimoji="1" lang="ja-JP" altLang="en-US" sz="2200" b="1"/>
              <a:t>子供たちが社会や世界に関わり合い、自分の人生を切り拓いていくために求められる資質・能力を、教育課程において明確化し育んでいくことが求められています。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23</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3044367035"/>
              </p:ext>
            </p:extLst>
          </p:nvPr>
        </p:nvGraphicFramePr>
        <p:xfrm>
          <a:off x="147066" y="1310647"/>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699934897"/>
              </p:ext>
            </p:extLst>
          </p:nvPr>
        </p:nvGraphicFramePr>
        <p:xfrm>
          <a:off x="147066" y="1708319"/>
          <a:ext cx="8823960" cy="1920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自校の教育目標と教育課程を理解し、効果的な指導の実現を図っている。</a:t>
                      </a: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自校の教育目標達成に向け、</a:t>
                      </a:r>
                      <a:r>
                        <a:rPr kumimoji="1" lang="ja-JP" altLang="en-US" sz="2000" b="1" spc="0" baseline="0" dirty="0">
                          <a:solidFill>
                            <a:srgbClr val="FF0000"/>
                          </a:solidFill>
                          <a:latin typeface="+mn-ea"/>
                          <a:ea typeface="+mn-ea"/>
                        </a:rPr>
                        <a:t>カリキュラム・マネジメント</a:t>
                      </a:r>
                      <a:r>
                        <a:rPr kumimoji="1" lang="ja-JP" altLang="en-US" sz="2000" b="1" spc="0" baseline="0" dirty="0">
                          <a:latin typeface="+mn-ea"/>
                          <a:ea typeface="+mn-ea"/>
                        </a:rPr>
                        <a:t>に基づいた教育課程の編成・実施に参画している。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自校の実態に応じて改善を図ることや、</a:t>
                      </a:r>
                      <a:r>
                        <a:rPr kumimoji="1" lang="ja-JP" altLang="en-US" sz="2000" b="1" dirty="0">
                          <a:solidFill>
                            <a:srgbClr val="FF0000"/>
                          </a:solidFill>
                          <a:latin typeface="+mn-ea"/>
                          <a:ea typeface="+mn-ea"/>
                        </a:rPr>
                        <a:t>「社会に開かれた教育課程」</a:t>
                      </a:r>
                      <a:r>
                        <a:rPr kumimoji="1" lang="ja-JP" altLang="en-US" sz="2000" b="1" dirty="0">
                          <a:latin typeface="+mn-ea"/>
                          <a:ea typeface="+mn-ea"/>
                        </a:rPr>
                        <a:t>の編成・実施において、指導的役割を果たしている。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10646"/>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308041"/>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308041"/>
            <a:ext cx="389021" cy="389021"/>
          </a:xfrm>
          <a:prstGeom prst="rect">
            <a:avLst/>
          </a:prstGeom>
        </p:spPr>
      </p:pic>
      <p:sp>
        <p:nvSpPr>
          <p:cNvPr id="3" name="テキスト ボックス 2">
            <a:hlinkClick r:id="rId3"/>
            <a:extLst>
              <a:ext uri="{FF2B5EF4-FFF2-40B4-BE49-F238E27FC236}">
                <a16:creationId xmlns:a16="http://schemas.microsoft.com/office/drawing/2014/main" id="{D43B94CA-D4E8-4481-FC62-E0D8C50A4052}"/>
              </a:ext>
            </a:extLst>
          </p:cNvPr>
          <p:cNvSpPr txBox="1"/>
          <p:nvPr/>
        </p:nvSpPr>
        <p:spPr>
          <a:xfrm>
            <a:off x="139117" y="1340116"/>
            <a:ext cx="2941639" cy="2253442"/>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7F4FBD2D-2C9D-F22D-E60B-D8E0D4A9CBA9}"/>
              </a:ext>
            </a:extLst>
          </p:cNvPr>
          <p:cNvSpPr txBox="1"/>
          <p:nvPr/>
        </p:nvSpPr>
        <p:spPr>
          <a:xfrm>
            <a:off x="3128002" y="1325023"/>
            <a:ext cx="2914581" cy="2303536"/>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B7967390-ED2E-C35D-C83D-505C781736FC}"/>
              </a:ext>
            </a:extLst>
          </p:cNvPr>
          <p:cNvSpPr txBox="1"/>
          <p:nvPr/>
        </p:nvSpPr>
        <p:spPr>
          <a:xfrm>
            <a:off x="6042583" y="1325023"/>
            <a:ext cx="2954351" cy="232344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96206722-7869-7059-5AE3-0208F9DD995B}"/>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AD8D68FF-CCFF-668F-2444-6E386FCFAA34}"/>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26E655D0-4781-A38A-73FE-7D6FC2CE96E6}"/>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0137CCE2-3672-1360-2C95-900892EBC47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81DB8C9C-FA33-DBF7-D5E9-D365167F02F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7746B126-9500-AA15-D4D3-D46567E0B66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09393E8A-36F4-0AE0-E892-3DD562C9346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BF45E933-BAA9-BF29-B303-A62B639C327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5F31477B-956B-E134-2ABB-D1FDBF80A40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6471565C-2F55-EE42-7AA7-B34CA745F64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3E004031-E317-D299-AE54-7CC04AFA9C1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964237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96153" y="751654"/>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学校運営（連携・協働）</a:t>
            </a:r>
          </a:p>
        </p:txBody>
      </p:sp>
      <p:sp>
        <p:nvSpPr>
          <p:cNvPr id="4" name="正方形/長方形 3"/>
          <p:cNvSpPr/>
          <p:nvPr/>
        </p:nvSpPr>
        <p:spPr>
          <a:xfrm>
            <a:off x="85344" y="3771207"/>
            <a:ext cx="8999982" cy="1669688"/>
          </a:xfrm>
          <a:prstGeom prst="rect">
            <a:avLst/>
          </a:prstGeom>
        </p:spPr>
        <p:txBody>
          <a:bodyPr wrap="square" lIns="180000" rIns="180000">
            <a:spAutoFit/>
          </a:bodyPr>
          <a:lstStyle/>
          <a:p>
            <a:pPr marL="182558" indent="-182558" algn="just"/>
            <a:r>
              <a:rPr lang="ja-JP" altLang="en-US" dirty="0"/>
              <a:t>◆校長のリーダーシップの下、学校のマネジメントを強化</a:t>
            </a:r>
            <a:endParaRPr lang="en-US" altLang="ja-JP" dirty="0"/>
          </a:p>
          <a:p>
            <a:pPr marL="182558" indent="-182558" algn="just">
              <a:lnSpc>
                <a:spcPts val="700"/>
              </a:lnSpc>
            </a:pPr>
            <a:endParaRPr lang="en-US" altLang="ja-JP" sz="2100" dirty="0"/>
          </a:p>
          <a:p>
            <a:pPr marL="182558" indent="-182558" algn="just"/>
            <a:r>
              <a:rPr lang="ja-JP" altLang="en-US" dirty="0"/>
              <a:t>◆学校が抱える課題が、複雑化・困難化し、心理や福祉など教育以外の高い専門性が求められるような事案の増加</a:t>
            </a:r>
          </a:p>
          <a:p>
            <a:pPr marL="182558" indent="-182558" algn="just">
              <a:lnSpc>
                <a:spcPts val="700"/>
              </a:lnSpc>
            </a:pPr>
            <a:endParaRPr lang="en-US" altLang="ja-JP" sz="2100" dirty="0"/>
          </a:p>
          <a:p>
            <a:pPr marL="182558" indent="-182558" algn="just"/>
            <a:r>
              <a:rPr lang="ja-JP" altLang="en-US" dirty="0"/>
              <a:t>◆経験豊かな教員が培ってきた教育に対する高い見識や指導力等を若手の教員に継承していくことの必要性</a:t>
            </a:r>
          </a:p>
        </p:txBody>
      </p:sp>
      <p:sp>
        <p:nvSpPr>
          <p:cNvPr id="6" name="テキスト ボックス 5"/>
          <p:cNvSpPr txBox="1"/>
          <p:nvPr/>
        </p:nvSpPr>
        <p:spPr>
          <a:xfrm>
            <a:off x="-155448" y="3479264"/>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一人一人の教員がもつ力を学校全体の力として生かすことができるよう、教員が力を合わせ、一体となって教育活動を展開していくことが求められます。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24</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1692671029"/>
              </p:ext>
            </p:extLst>
          </p:nvPr>
        </p:nvGraphicFramePr>
        <p:xfrm>
          <a:off x="147066" y="130205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1929068519"/>
              </p:ext>
            </p:extLst>
          </p:nvPr>
        </p:nvGraphicFramePr>
        <p:xfrm>
          <a:off x="147066" y="1703970"/>
          <a:ext cx="8823960" cy="173736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自らの役割を理解し、同僚と協働しながら、その責任を果たしている。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保護者等と望ましい信頼関係を構築し、課題に対応している。</a:t>
                      </a:r>
                      <a:endParaRPr kumimoji="1" lang="ja-JP" altLang="en-US" sz="18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ミドルリーダーとして同僚と協働し、積極的に学校運営に参画している。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関係機関と連携・協働し、課題解決に向け取り組んでいる。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latin typeface="+mn-ea"/>
                          <a:ea typeface="+mn-ea"/>
                        </a:rPr>
                        <a:t>　チームとしての学校という視点をもち、連携・協働による課題解決をリードするとともに、効果的な</a:t>
                      </a:r>
                      <a:r>
                        <a:rPr kumimoji="1" lang="en-US" altLang="ja-JP" sz="1800" b="1" dirty="0">
                          <a:latin typeface="+mn-ea"/>
                          <a:ea typeface="+mn-ea"/>
                        </a:rPr>
                        <a:t>OJT</a:t>
                      </a:r>
                      <a:r>
                        <a:rPr kumimoji="1" lang="ja-JP" altLang="en-US" sz="1800" b="1" dirty="0">
                          <a:latin typeface="+mn-ea"/>
                          <a:ea typeface="+mn-ea"/>
                        </a:rPr>
                        <a:t>を推進している。</a:t>
                      </a:r>
                      <a:endParaRPr kumimoji="1" lang="en-US" altLang="ja-JP" sz="18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0205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99453"/>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99453"/>
            <a:ext cx="389021" cy="389021"/>
          </a:xfrm>
          <a:prstGeom prst="rect">
            <a:avLst/>
          </a:prstGeom>
        </p:spPr>
      </p:pic>
      <p:sp>
        <p:nvSpPr>
          <p:cNvPr id="3" name="テキスト ボックス 2">
            <a:hlinkClick r:id="rId3"/>
            <a:extLst>
              <a:ext uri="{FF2B5EF4-FFF2-40B4-BE49-F238E27FC236}">
                <a16:creationId xmlns:a16="http://schemas.microsoft.com/office/drawing/2014/main" id="{0505038A-FF3A-3042-7CCD-788DF858C930}"/>
              </a:ext>
            </a:extLst>
          </p:cNvPr>
          <p:cNvSpPr txBox="1"/>
          <p:nvPr/>
        </p:nvSpPr>
        <p:spPr>
          <a:xfrm>
            <a:off x="159780" y="1311662"/>
            <a:ext cx="2922785" cy="2117338"/>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DE681853-CB8B-F7DF-E1DC-CF0A68FBE332}"/>
              </a:ext>
            </a:extLst>
          </p:cNvPr>
          <p:cNvSpPr txBox="1"/>
          <p:nvPr/>
        </p:nvSpPr>
        <p:spPr>
          <a:xfrm>
            <a:off x="3149536" y="1307728"/>
            <a:ext cx="2829626" cy="2133602"/>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97E6B1AD-6FD7-C26B-C6A7-D8A34945BA56}"/>
              </a:ext>
            </a:extLst>
          </p:cNvPr>
          <p:cNvSpPr txBox="1"/>
          <p:nvPr/>
        </p:nvSpPr>
        <p:spPr>
          <a:xfrm>
            <a:off x="6073806" y="1313759"/>
            <a:ext cx="2897220" cy="2127571"/>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5EBAC260-1707-BA6C-688B-B6F44A1498FB}"/>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E2784B79-2B0D-805B-FA95-13EBF9A9B92D}"/>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2FF62A8D-6371-2821-FF69-2665F3696116}"/>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B8FE6E55-4AF3-9330-6F9C-87317E64D1E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7704DC51-D6F9-7D01-8518-5C0FDCF6148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86D4DE0F-75E5-5E14-3326-DD82049510E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33D65698-2042-2DE4-0706-01490A0A2FC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80DD59B8-1AB3-6886-9E68-306BB3E7420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E8042154-8888-6234-B407-B6480DD45AD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3397D795-FC23-9479-CBB1-99078C84CA2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18660B9D-0188-76E4-A872-02E134FFCBA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490957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08819" y="756331"/>
            <a:ext cx="7448480" cy="646331"/>
          </a:xfrm>
          <a:prstGeom prst="rect">
            <a:avLst/>
          </a:prstGeom>
          <a:noFill/>
        </p:spPr>
        <p:txBody>
          <a:bodyPr wrap="square" rtlCol="0">
            <a:spAutoFit/>
          </a:bodyPr>
          <a:lstStyle/>
          <a:p>
            <a:r>
              <a:rPr kumimoji="1" lang="ja-JP" altLang="en-US" sz="1600" b="1" dirty="0"/>
              <a:t>教員として必要な専門性　　</a:t>
            </a:r>
            <a:r>
              <a:rPr kumimoji="1" lang="ja-JP" altLang="en-US" sz="3600" b="1" dirty="0"/>
              <a:t>学校運営（学校安全）</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25</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1850199596"/>
              </p:ext>
            </p:extLst>
          </p:nvPr>
        </p:nvGraphicFramePr>
        <p:xfrm>
          <a:off x="147066" y="1385181"/>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487092461"/>
              </p:ext>
            </p:extLst>
          </p:nvPr>
        </p:nvGraphicFramePr>
        <p:xfrm>
          <a:off x="147066" y="1782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chemeClr val="tx1"/>
                          </a:solidFill>
                          <a:latin typeface="+mn-ea"/>
                        </a:rPr>
                        <a:t>学校安全計画や危機管理マニュアル等を理解し</a:t>
                      </a:r>
                      <a:r>
                        <a:rPr kumimoji="1" lang="ja-JP" altLang="en-US" sz="2000" b="1" spc="-100" dirty="0">
                          <a:latin typeface="+mn-ea"/>
                        </a:rPr>
                        <a:t>、安全管理に取り組んでいる。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学校安全計画や危機管理マニュアル等に基づいた</a:t>
                      </a:r>
                      <a:r>
                        <a:rPr kumimoji="1" lang="ja-JP" altLang="en-US" sz="2000" b="1" spc="-100" baseline="0" dirty="0">
                          <a:solidFill>
                            <a:schemeClr val="tx1"/>
                          </a:solidFill>
                          <a:latin typeface="+mn-ea"/>
                          <a:ea typeface="+mn-ea"/>
                        </a:rPr>
                        <a:t>取組を推進し、その改善に努めている。</a:t>
                      </a:r>
                      <a:endParaRPr kumimoji="1" lang="ja-JP" altLang="en-US" sz="200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安全管理に精通し、学校安全計画や危機管理マニュアル等の改善が推進されるよう、</a:t>
                      </a:r>
                      <a:r>
                        <a:rPr kumimoji="1" lang="ja-JP" altLang="en-US" sz="2000" b="1" spc="-100" baseline="0" dirty="0">
                          <a:solidFill>
                            <a:schemeClr val="tx1"/>
                          </a:solidFill>
                          <a:latin typeface="+mn-ea"/>
                          <a:ea typeface="+mn-ea"/>
                        </a:rPr>
                        <a:t>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安全計画や危機管理マニュアルに基づいた安全教育、安全管理、組織活動を推進するとともに、計画やマニュアルが学校の実態に応じた実効性あるものであるか見直し改善していく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40646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87891"/>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87891"/>
            <a:ext cx="389021" cy="389021"/>
          </a:xfrm>
          <a:prstGeom prst="rect">
            <a:avLst/>
          </a:prstGeom>
        </p:spPr>
      </p:pic>
      <p:sp>
        <p:nvSpPr>
          <p:cNvPr id="22" name="正方形/長方形 21"/>
          <p:cNvSpPr/>
          <p:nvPr/>
        </p:nvSpPr>
        <p:spPr>
          <a:xfrm>
            <a:off x="161710" y="3795163"/>
            <a:ext cx="8889470" cy="1579920"/>
          </a:xfrm>
          <a:prstGeom prst="rect">
            <a:avLst/>
          </a:prstGeom>
        </p:spPr>
        <p:txBody>
          <a:bodyPr wrap="square" lIns="180000" rIns="180000">
            <a:spAutoFit/>
          </a:bodyPr>
          <a:lstStyle/>
          <a:p>
            <a:pPr marL="182563" indent="-182563" algn="just">
              <a:lnSpc>
                <a:spcPts val="2000"/>
              </a:lnSpc>
            </a:pPr>
            <a:r>
              <a:rPr lang="ja-JP" altLang="en-US" dirty="0"/>
              <a:t>◆登下校中の交通事故、熱中症事故、不審者対応など、児童生徒を取り巻くあらゆる危機を想定した計画や対応が必要</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◆自転車乗車中のヘルメット着用、</a:t>
            </a:r>
            <a:r>
              <a:rPr lang="en-US" altLang="ja-JP" dirty="0"/>
              <a:t>WBGT</a:t>
            </a:r>
            <a:r>
              <a:rPr lang="ja-JP" altLang="en-US" dirty="0"/>
              <a:t>に基づいた熱中症対策など学校関係者が共通理解の基で組織的に指導することが大切</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◆児童生徒が自ら身を守る力や危険を回避する能力を育てていくことが重要</a:t>
            </a:r>
          </a:p>
        </p:txBody>
      </p:sp>
      <p:sp>
        <p:nvSpPr>
          <p:cNvPr id="23" name="テキスト ボックス 22"/>
          <p:cNvSpPr txBox="1"/>
          <p:nvPr/>
        </p:nvSpPr>
        <p:spPr>
          <a:xfrm>
            <a:off x="-128016" y="3456628"/>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テキスト ボックス 2">
            <a:hlinkClick r:id="rId3"/>
            <a:extLst>
              <a:ext uri="{FF2B5EF4-FFF2-40B4-BE49-F238E27FC236}">
                <a16:creationId xmlns:a16="http://schemas.microsoft.com/office/drawing/2014/main" id="{AEA1BF94-607D-932F-02E2-8668FADC2D0A}"/>
              </a:ext>
            </a:extLst>
          </p:cNvPr>
          <p:cNvSpPr txBox="1"/>
          <p:nvPr/>
        </p:nvSpPr>
        <p:spPr>
          <a:xfrm>
            <a:off x="159780" y="1413741"/>
            <a:ext cx="2943606" cy="2002663"/>
          </a:xfrm>
          <a:prstGeom prst="rect">
            <a:avLst/>
          </a:prstGeom>
          <a:noFill/>
        </p:spPr>
        <p:txBody>
          <a:bodyPr wrap="square" rtlCol="0">
            <a:spAutoFit/>
          </a:bodyPr>
          <a:lstStyle/>
          <a:p>
            <a:endParaRPr kumimoji="1" lang="ja-JP" altLang="en-US" dirty="0"/>
          </a:p>
        </p:txBody>
      </p:sp>
      <p:sp>
        <p:nvSpPr>
          <p:cNvPr id="4" name="テキスト ボックス 3">
            <a:hlinkClick r:id="rId4"/>
            <a:extLst>
              <a:ext uri="{FF2B5EF4-FFF2-40B4-BE49-F238E27FC236}">
                <a16:creationId xmlns:a16="http://schemas.microsoft.com/office/drawing/2014/main" id="{891875FE-0A48-F128-FC67-18A6BD01580C}"/>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5" name="テキスト ボックス 4">
            <a:hlinkClick r:id="rId5"/>
            <a:extLst>
              <a:ext uri="{FF2B5EF4-FFF2-40B4-BE49-F238E27FC236}">
                <a16:creationId xmlns:a16="http://schemas.microsoft.com/office/drawing/2014/main" id="{23480422-7A21-DF55-BDB0-CB91547DC308}"/>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7" name="グループ化 6">
            <a:extLst>
              <a:ext uri="{FF2B5EF4-FFF2-40B4-BE49-F238E27FC236}">
                <a16:creationId xmlns:a16="http://schemas.microsoft.com/office/drawing/2014/main" id="{919BA623-0332-3078-CE30-DC887E0F61F5}"/>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E7063F78-3B5F-59D0-A36E-6F8277F19BCD}"/>
                </a:ext>
              </a:extLst>
            </p:cNvPr>
            <p:cNvGrpSpPr/>
            <p:nvPr/>
          </p:nvGrpSpPr>
          <p:grpSpPr>
            <a:xfrm>
              <a:off x="150483" y="75115"/>
              <a:ext cx="6953733" cy="402824"/>
              <a:chOff x="9330690" y="4935897"/>
              <a:chExt cx="6953733" cy="402824"/>
            </a:xfrm>
          </p:grpSpPr>
          <p:sp>
            <p:nvSpPr>
              <p:cNvPr id="10" name="額縁 23">
                <a:hlinkClick r:id="rId6" action="ppaction://hlinksldjump"/>
                <a:extLst>
                  <a:ext uri="{FF2B5EF4-FFF2-40B4-BE49-F238E27FC236}">
                    <a16:creationId xmlns:a16="http://schemas.microsoft.com/office/drawing/2014/main" id="{EFB1AA00-3BF2-9B63-7C02-369580A427AF}"/>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1" name="額縁 24">
                <a:hlinkClick r:id="" action="ppaction://hlinkshowjump?jump=firstslide"/>
                <a:extLst>
                  <a:ext uri="{FF2B5EF4-FFF2-40B4-BE49-F238E27FC236}">
                    <a16:creationId xmlns:a16="http://schemas.microsoft.com/office/drawing/2014/main" id="{4B3D566A-CEC3-0D69-0304-EF2F31B6068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7" action="ppaction://hlinksldjump"/>
                <a:extLst>
                  <a:ext uri="{FF2B5EF4-FFF2-40B4-BE49-F238E27FC236}">
                    <a16:creationId xmlns:a16="http://schemas.microsoft.com/office/drawing/2014/main" id="{1AE4CC60-5AD4-21F1-EED0-13E95FB677F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8" action="ppaction://hlinksldjump"/>
                <a:extLst>
                  <a:ext uri="{FF2B5EF4-FFF2-40B4-BE49-F238E27FC236}">
                    <a16:creationId xmlns:a16="http://schemas.microsoft.com/office/drawing/2014/main" id="{738D5E4B-52CC-6EE3-2D13-45011BA0416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9" action="ppaction://hlinksldjump"/>
                <a:extLst>
                  <a:ext uri="{FF2B5EF4-FFF2-40B4-BE49-F238E27FC236}">
                    <a16:creationId xmlns:a16="http://schemas.microsoft.com/office/drawing/2014/main" id="{5D440CC7-9DA1-EBAE-1624-B831F19B0F47}"/>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10" action="ppaction://hlinksldjump"/>
                <a:extLst>
                  <a:ext uri="{FF2B5EF4-FFF2-40B4-BE49-F238E27FC236}">
                    <a16:creationId xmlns:a16="http://schemas.microsoft.com/office/drawing/2014/main" id="{B3FD6056-0052-84C4-06EC-182E7193F463}"/>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11"/>
                <a:extLst>
                  <a:ext uri="{FF2B5EF4-FFF2-40B4-BE49-F238E27FC236}">
                    <a16:creationId xmlns:a16="http://schemas.microsoft.com/office/drawing/2014/main" id="{68F334D8-04C8-E69D-6C53-14C2DBEE708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7" name="額縁 30">
                <a:hlinkClick r:id="rId12" action="ppaction://hlinksldjump"/>
                <a:extLst>
                  <a:ext uri="{FF2B5EF4-FFF2-40B4-BE49-F238E27FC236}">
                    <a16:creationId xmlns:a16="http://schemas.microsoft.com/office/drawing/2014/main" id="{03CF5BE3-07DE-943C-57EB-AC905810229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13" action="ppaction://hlinksldjump"/>
              <a:extLst>
                <a:ext uri="{FF2B5EF4-FFF2-40B4-BE49-F238E27FC236}">
                  <a16:creationId xmlns:a16="http://schemas.microsoft.com/office/drawing/2014/main" id="{870C2B82-4FD2-33FF-D38E-312B92C228A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197868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982980" y="855391"/>
            <a:ext cx="7269480" cy="550402"/>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ea typeface="+mn-ea"/>
              </a:rPr>
            </a:br>
            <a:r>
              <a:rPr lang="ja-JP" altLang="en-US" sz="3600" b="1" dirty="0">
                <a:latin typeface="+mn-ea"/>
                <a:ea typeface="+mn-ea"/>
              </a:rPr>
              <a:t>学校運営（働き方改革･業務改善）</a:t>
            </a:r>
          </a:p>
        </p:txBody>
      </p:sp>
      <p:sp>
        <p:nvSpPr>
          <p:cNvPr id="4" name="正方形/長方形 3"/>
          <p:cNvSpPr/>
          <p:nvPr/>
        </p:nvSpPr>
        <p:spPr>
          <a:xfrm>
            <a:off x="85344" y="3892789"/>
            <a:ext cx="8967216" cy="1477328"/>
          </a:xfrm>
          <a:prstGeom prst="rect">
            <a:avLst/>
          </a:prstGeom>
        </p:spPr>
        <p:txBody>
          <a:bodyPr wrap="square" lIns="180000" rIns="180000">
            <a:spAutoFit/>
          </a:bodyPr>
          <a:lstStyle/>
          <a:p>
            <a:pPr marL="182563" indent="-182563" algn="just">
              <a:lnSpc>
                <a:spcPts val="2300"/>
              </a:lnSpc>
            </a:pPr>
            <a:r>
              <a:rPr lang="ja-JP" altLang="en-US" dirty="0"/>
              <a:t>◆教員が、ワークライフバランスの実現を通して、心身ともに健康で、充実した教育活動や家庭生活を送るため、学校の働き方改革が喫緊の課題</a:t>
            </a:r>
            <a:endParaRPr lang="en-US" altLang="ja-JP" dirty="0"/>
          </a:p>
          <a:p>
            <a:pPr marL="182563" indent="-182563" algn="just">
              <a:lnSpc>
                <a:spcPts val="800"/>
              </a:lnSpc>
            </a:pPr>
            <a:endParaRPr lang="en-US" altLang="ja-JP" dirty="0"/>
          </a:p>
          <a:p>
            <a:pPr marL="182563" indent="-182563" algn="just">
              <a:lnSpc>
                <a:spcPts val="2300"/>
              </a:lnSpc>
            </a:pPr>
            <a:r>
              <a:rPr lang="ja-JP" altLang="en-US" dirty="0"/>
              <a:t>◆依然として、長時間勤務の教員が多い。</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◆教員不足が深刻化しているため、働き方改革や教職の魅力向上の取り組みが重要</a:t>
            </a:r>
          </a:p>
        </p:txBody>
      </p:sp>
      <p:sp>
        <p:nvSpPr>
          <p:cNvPr id="16" name="テキスト ボックス 15"/>
          <p:cNvSpPr txBox="1"/>
          <p:nvPr/>
        </p:nvSpPr>
        <p:spPr>
          <a:xfrm>
            <a:off x="-144780" y="539733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44780" y="3538934"/>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p:cNvSpPr/>
          <p:nvPr/>
        </p:nvSpPr>
        <p:spPr>
          <a:xfrm>
            <a:off x="85344" y="5735666"/>
            <a:ext cx="8947404" cy="10130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教員が、働きがいを感じ、十分に力を発揮しながら子供と向き合っていくために、勤務時間や健康管理を意識して、働き方改革や業務改善に取り組んでいくことが求められます。</a:t>
            </a:r>
            <a:endParaRPr kumimoji="1" lang="ja-JP" altLang="en-US" sz="2200" b="1" dirty="0"/>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26</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388116954"/>
              </p:ext>
            </p:extLst>
          </p:nvPr>
        </p:nvGraphicFramePr>
        <p:xfrm>
          <a:off x="147066" y="1457566"/>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3602954418"/>
              </p:ext>
            </p:extLst>
          </p:nvPr>
        </p:nvGraphicFramePr>
        <p:xfrm>
          <a:off x="147066" y="184656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校務に積極的に参加するとともに、</a:t>
                      </a:r>
                      <a:r>
                        <a:rPr kumimoji="1" lang="ja-JP" altLang="en-US" sz="2000" b="1" dirty="0">
                          <a:solidFill>
                            <a:srgbClr val="FF0000"/>
                          </a:solidFill>
                          <a:latin typeface="+mn-ea"/>
                          <a:ea typeface="+mn-ea"/>
                        </a:rPr>
                        <a:t>勤務時間を意識した働き方</a:t>
                      </a:r>
                      <a:r>
                        <a:rPr kumimoji="1" lang="ja-JP" altLang="en-US" sz="2000" b="1" dirty="0">
                          <a:latin typeface="+mn-ea"/>
                          <a:ea typeface="+mn-ea"/>
                        </a:rPr>
                        <a:t>を行っている。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a:t>
                      </a:r>
                      <a:r>
                        <a:rPr kumimoji="1" lang="ja-JP" altLang="en-US" sz="2000" b="1" spc="0" baseline="0" dirty="0">
                          <a:latin typeface="+mn-ea"/>
                          <a:ea typeface="+mn-ea"/>
                        </a:rPr>
                        <a:t>働き方改革に積極的に取り組み、ミドルリーダーとして学校運営の持続可能な改善を支えている。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latin typeface="+mn-ea"/>
                          <a:ea typeface="+mn-ea"/>
                        </a:rPr>
                        <a:t>　学校組織マネジメント</a:t>
                      </a:r>
                      <a:r>
                        <a:rPr kumimoji="1" lang="ja-JP" altLang="en-US" sz="2000" b="1" dirty="0">
                          <a:latin typeface="+mn-ea"/>
                          <a:ea typeface="+mn-ea"/>
                        </a:rPr>
                        <a:t>の視点から、組織全体を俯瞰し、業務の効率化の具体的提案と推進を図っている。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567" y="1464785"/>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97" y="1471838"/>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93" y="1471838"/>
            <a:ext cx="389021" cy="389021"/>
          </a:xfrm>
          <a:prstGeom prst="rect">
            <a:avLst/>
          </a:prstGeom>
        </p:spPr>
      </p:pic>
      <p:sp>
        <p:nvSpPr>
          <p:cNvPr id="5" name="テキスト ボックス 4">
            <a:hlinkClick r:id="rId3"/>
            <a:extLst>
              <a:ext uri="{FF2B5EF4-FFF2-40B4-BE49-F238E27FC236}">
                <a16:creationId xmlns:a16="http://schemas.microsoft.com/office/drawing/2014/main" id="{A40213BE-0833-9D97-9683-AE21832542DE}"/>
              </a:ext>
            </a:extLst>
          </p:cNvPr>
          <p:cNvSpPr txBox="1"/>
          <p:nvPr/>
        </p:nvSpPr>
        <p:spPr>
          <a:xfrm>
            <a:off x="159779" y="1517653"/>
            <a:ext cx="2951065" cy="1905617"/>
          </a:xfrm>
          <a:prstGeom prst="rect">
            <a:avLst/>
          </a:prstGeom>
          <a:noFill/>
        </p:spPr>
        <p:txBody>
          <a:bodyPr wrap="square" rtlCol="0">
            <a:spAutoFit/>
          </a:bodyPr>
          <a:lstStyle/>
          <a:p>
            <a:endParaRPr kumimoji="1" lang="ja-JP" altLang="en-US" dirty="0"/>
          </a:p>
        </p:txBody>
      </p:sp>
      <p:sp>
        <p:nvSpPr>
          <p:cNvPr id="7" name="テキスト ボックス 6">
            <a:hlinkClick r:id="rId4"/>
            <a:extLst>
              <a:ext uri="{FF2B5EF4-FFF2-40B4-BE49-F238E27FC236}">
                <a16:creationId xmlns:a16="http://schemas.microsoft.com/office/drawing/2014/main" id="{F4A01326-5870-A70D-C1FC-9DE6C1427DB5}"/>
              </a:ext>
            </a:extLst>
          </p:cNvPr>
          <p:cNvSpPr txBox="1"/>
          <p:nvPr/>
        </p:nvSpPr>
        <p:spPr>
          <a:xfrm>
            <a:off x="3123557" y="1471838"/>
            <a:ext cx="2909601" cy="1990169"/>
          </a:xfrm>
          <a:prstGeom prst="rect">
            <a:avLst/>
          </a:prstGeom>
          <a:noFill/>
        </p:spPr>
        <p:txBody>
          <a:bodyPr wrap="square" rtlCol="0">
            <a:spAutoFit/>
          </a:bodyPr>
          <a:lstStyle/>
          <a:p>
            <a:endParaRPr kumimoji="1" lang="ja-JP" altLang="en-US" dirty="0"/>
          </a:p>
        </p:txBody>
      </p:sp>
      <p:sp>
        <p:nvSpPr>
          <p:cNvPr id="8" name="テキスト ボックス 7">
            <a:hlinkClick r:id="rId5"/>
            <a:extLst>
              <a:ext uri="{FF2B5EF4-FFF2-40B4-BE49-F238E27FC236}">
                <a16:creationId xmlns:a16="http://schemas.microsoft.com/office/drawing/2014/main" id="{DA40E384-EA35-CCD6-96DB-4E79A20B14BD}"/>
              </a:ext>
            </a:extLst>
          </p:cNvPr>
          <p:cNvSpPr txBox="1"/>
          <p:nvPr/>
        </p:nvSpPr>
        <p:spPr>
          <a:xfrm>
            <a:off x="6073806" y="1473159"/>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A93E5EA5-8180-7793-595C-14A6AADC7002}"/>
              </a:ext>
            </a:extLst>
          </p:cNvPr>
          <p:cNvGrpSpPr/>
          <p:nvPr/>
        </p:nvGrpSpPr>
        <p:grpSpPr>
          <a:xfrm>
            <a:off x="150483" y="75115"/>
            <a:ext cx="7683666" cy="402824"/>
            <a:chOff x="150483" y="75115"/>
            <a:chExt cx="7683666" cy="402824"/>
          </a:xfrm>
        </p:grpSpPr>
        <p:grpSp>
          <p:nvGrpSpPr>
            <p:cNvPr id="10" name="グループ化 9">
              <a:extLst>
                <a:ext uri="{FF2B5EF4-FFF2-40B4-BE49-F238E27FC236}">
                  <a16:creationId xmlns:a16="http://schemas.microsoft.com/office/drawing/2014/main" id="{519C2CDD-B674-E283-290D-2A9660BDE898}"/>
                </a:ext>
              </a:extLst>
            </p:cNvPr>
            <p:cNvGrpSpPr/>
            <p:nvPr/>
          </p:nvGrpSpPr>
          <p:grpSpPr>
            <a:xfrm>
              <a:off x="150483" y="75115"/>
              <a:ext cx="6953733" cy="402824"/>
              <a:chOff x="9330690" y="4935897"/>
              <a:chExt cx="6953733" cy="402824"/>
            </a:xfrm>
          </p:grpSpPr>
          <p:sp>
            <p:nvSpPr>
              <p:cNvPr id="12" name="額縁 23">
                <a:hlinkClick r:id="rId6" action="ppaction://hlinksldjump"/>
                <a:extLst>
                  <a:ext uri="{FF2B5EF4-FFF2-40B4-BE49-F238E27FC236}">
                    <a16:creationId xmlns:a16="http://schemas.microsoft.com/office/drawing/2014/main" id="{B927C560-3512-CD82-E610-41EAC0A43BD9}"/>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3" name="額縁 24">
                <a:hlinkClick r:id="" action="ppaction://hlinkshowjump?jump=firstslide"/>
                <a:extLst>
                  <a:ext uri="{FF2B5EF4-FFF2-40B4-BE49-F238E27FC236}">
                    <a16:creationId xmlns:a16="http://schemas.microsoft.com/office/drawing/2014/main" id="{87EC9B18-E3D9-AE1F-995C-3EC9C425F56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4" name="額縁 25">
                <a:hlinkClick r:id="rId7" action="ppaction://hlinksldjump"/>
                <a:extLst>
                  <a:ext uri="{FF2B5EF4-FFF2-40B4-BE49-F238E27FC236}">
                    <a16:creationId xmlns:a16="http://schemas.microsoft.com/office/drawing/2014/main" id="{F10A4F0A-EB97-32DE-34CC-241A0BBC7E54}"/>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5" name="額縁 26">
                <a:hlinkClick r:id="rId8" action="ppaction://hlinksldjump"/>
                <a:extLst>
                  <a:ext uri="{FF2B5EF4-FFF2-40B4-BE49-F238E27FC236}">
                    <a16:creationId xmlns:a16="http://schemas.microsoft.com/office/drawing/2014/main" id="{6748CC0E-EBCD-11B8-49BF-F5AF359703F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0" name="額縁 27">
                <a:hlinkClick r:id="rId9" action="ppaction://hlinksldjump"/>
                <a:extLst>
                  <a:ext uri="{FF2B5EF4-FFF2-40B4-BE49-F238E27FC236}">
                    <a16:creationId xmlns:a16="http://schemas.microsoft.com/office/drawing/2014/main" id="{A9E76DA6-30ED-2C5E-975B-7E55D2CA7E1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1" name="額縁 28">
                <a:hlinkClick r:id="rId10" action="ppaction://hlinksldjump"/>
                <a:extLst>
                  <a:ext uri="{FF2B5EF4-FFF2-40B4-BE49-F238E27FC236}">
                    <a16:creationId xmlns:a16="http://schemas.microsoft.com/office/drawing/2014/main" id="{56D9D91C-7ABC-6007-E929-1458E7798F6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11"/>
                <a:extLst>
                  <a:ext uri="{FF2B5EF4-FFF2-40B4-BE49-F238E27FC236}">
                    <a16:creationId xmlns:a16="http://schemas.microsoft.com/office/drawing/2014/main" id="{1DEBCBB0-7BBF-0512-4E83-CCEB9C3EB47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3B736433-7038-9E80-8CBD-B2AF2139C70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13" action="ppaction://hlinksldjump"/>
              <a:extLst>
                <a:ext uri="{FF2B5EF4-FFF2-40B4-BE49-F238E27FC236}">
                  <a16:creationId xmlns:a16="http://schemas.microsoft.com/office/drawing/2014/main" id="{045335E2-2D7E-C4D2-9E84-3B3CDA3D8FC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739144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203198" y="808022"/>
            <a:ext cx="6711696" cy="550402"/>
          </a:xfrm>
        </p:spPr>
        <p:txBody>
          <a:bodyPr>
            <a:noAutofit/>
          </a:bodyPr>
          <a:lstStyle/>
          <a:p>
            <a:r>
              <a:rPr lang="ja-JP" altLang="en-US" sz="1800" b="1" dirty="0">
                <a:latin typeface="+mn-ea"/>
                <a:ea typeface="+mn-ea"/>
              </a:rPr>
              <a:t>教員として必要な専門性　　</a:t>
            </a:r>
            <a:r>
              <a:rPr lang="ja-JP" altLang="en-US" sz="3600" b="1" dirty="0">
                <a:latin typeface="+mn-ea"/>
                <a:ea typeface="+mn-ea"/>
              </a:rPr>
              <a:t>自ら学ぶ姿勢</a:t>
            </a:r>
          </a:p>
        </p:txBody>
      </p:sp>
      <p:sp>
        <p:nvSpPr>
          <p:cNvPr id="3" name="正方形/長方形 2"/>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教師自身が学び（研修観）の転換を図り、常に社会情勢や今日的教育課題に関心を持ちながら学び続けていくことにより、職務遂行に必要な資質能力を</a:t>
            </a:r>
            <a:r>
              <a:rPr lang="ja-JP" altLang="en-US" sz="2200" b="1" dirty="0">
                <a:solidFill>
                  <a:srgbClr val="FF0000"/>
                </a:solidFill>
              </a:rPr>
              <a:t>主体的にマネジメント</a:t>
            </a:r>
            <a:r>
              <a:rPr lang="ja-JP" altLang="en-US" sz="2200" b="1" dirty="0">
                <a:solidFill>
                  <a:schemeClr val="tx1"/>
                </a:solidFill>
              </a:rPr>
              <a:t>していくことが求められます。</a:t>
            </a:r>
            <a:endParaRPr kumimoji="1" lang="ja-JP" altLang="en-US" sz="2200" b="1" dirty="0">
              <a:solidFill>
                <a:schemeClr val="tx1"/>
              </a:solidFill>
            </a:endParaRPr>
          </a:p>
        </p:txBody>
      </p:sp>
      <p:sp>
        <p:nvSpPr>
          <p:cNvPr id="16" name="テキスト ボックス 15"/>
          <p:cNvSpPr txBox="1"/>
          <p:nvPr/>
        </p:nvSpPr>
        <p:spPr>
          <a:xfrm>
            <a:off x="-115062" y="3428427"/>
            <a:ext cx="17739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13157" y="541349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27</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1405368531"/>
              </p:ext>
            </p:extLst>
          </p:nvPr>
        </p:nvGraphicFramePr>
        <p:xfrm>
          <a:off x="147066" y="136998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2386530455"/>
              </p:ext>
            </p:extLst>
          </p:nvPr>
        </p:nvGraphicFramePr>
        <p:xfrm>
          <a:off x="147066" y="175800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solidFill>
                            <a:schemeClr val="tx1"/>
                          </a:solidFill>
                          <a:latin typeface="+mn-ea"/>
                          <a:ea typeface="+mn-ea"/>
                        </a:rPr>
                        <a:t>自己の課題を認識し、必要な</a:t>
                      </a:r>
                      <a:r>
                        <a:rPr kumimoji="1" lang="ja-JP" altLang="en-US" sz="2000" b="1" spc="-100" baseline="0" dirty="0">
                          <a:solidFill>
                            <a:srgbClr val="FF0000"/>
                          </a:solidFill>
                          <a:latin typeface="+mn-ea"/>
                          <a:ea typeface="+mn-ea"/>
                        </a:rPr>
                        <a:t>研修</a:t>
                      </a:r>
                      <a:r>
                        <a:rPr kumimoji="1" lang="ja-JP" altLang="en-US" sz="2000" b="1" spc="-100" baseline="0" dirty="0">
                          <a:solidFill>
                            <a:schemeClr val="tx1"/>
                          </a:solidFill>
                          <a:latin typeface="+mn-ea"/>
                          <a:ea typeface="+mn-ea"/>
                        </a:rPr>
                        <a:t>に主体的に取り組むとともに、</a:t>
                      </a:r>
                      <a:r>
                        <a:rPr kumimoji="1" lang="ja-JP" altLang="en-US" sz="2000" b="1" spc="-100" baseline="0" dirty="0">
                          <a:solidFill>
                            <a:srgbClr val="FF0000"/>
                          </a:solidFill>
                          <a:latin typeface="+mn-ea"/>
                          <a:ea typeface="+mn-ea"/>
                        </a:rPr>
                        <a:t>広い視野をもって自己研鑽</a:t>
                      </a:r>
                      <a:r>
                        <a:rPr kumimoji="1" lang="ja-JP" altLang="en-US" sz="2000" b="1" spc="-100" baseline="0" dirty="0">
                          <a:solidFill>
                            <a:schemeClr val="tx1"/>
                          </a:solidFill>
                          <a:latin typeface="+mn-ea"/>
                          <a:ea typeface="+mn-ea"/>
                        </a:rPr>
                        <a:t>を積んでいる。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ミドルリーダーとして、積極的に</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に参加し、その成果を同僚と共有して、自校の教育活動全体に生かしている。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自校の教育課題に対応した</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を企画・立案し、チームとしての学校の組織力を高める取組を推進している。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0925" y="1377202"/>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0601" y="137720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9682" y="1377202"/>
            <a:ext cx="389021" cy="389021"/>
          </a:xfrm>
          <a:prstGeom prst="rect">
            <a:avLst/>
          </a:prstGeom>
        </p:spPr>
      </p:pic>
      <p:sp>
        <p:nvSpPr>
          <p:cNvPr id="39" name="正方形/長方形 38"/>
          <p:cNvSpPr/>
          <p:nvPr/>
        </p:nvSpPr>
        <p:spPr>
          <a:xfrm>
            <a:off x="0" y="3734282"/>
            <a:ext cx="9085326" cy="1608133"/>
          </a:xfrm>
          <a:prstGeom prst="rect">
            <a:avLst/>
          </a:prstGeom>
        </p:spPr>
        <p:txBody>
          <a:bodyPr wrap="square" lIns="180000" rIns="180000">
            <a:spAutoFit/>
          </a:bodyPr>
          <a:lstStyle/>
          <a:p>
            <a:pPr marL="182563" indent="-182563" algn="just">
              <a:lnSpc>
                <a:spcPts val="2300"/>
              </a:lnSpc>
            </a:pPr>
            <a:r>
              <a:rPr lang="ja-JP" altLang="en-US" dirty="0"/>
              <a:t>◆組織の力で学校が抱える課題の解決や教育活動の質の向上を図ることが喫緊の課題</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a:t>
            </a:r>
            <a:r>
              <a:rPr lang="en-US" altLang="ja-JP" dirty="0"/>
              <a:t>VUCA</a:t>
            </a:r>
            <a:r>
              <a:rPr lang="ja-JP" altLang="en-US" dirty="0"/>
              <a:t>の時代、教員が主体的に学ぶ姿勢が求められる。</a:t>
            </a:r>
            <a:endParaRPr lang="en-US" altLang="ja-JP" strike="sngStrike" dirty="0"/>
          </a:p>
          <a:p>
            <a:pPr marL="182563" indent="-182563" algn="just">
              <a:lnSpc>
                <a:spcPts val="800"/>
              </a:lnSpc>
            </a:pPr>
            <a:endParaRPr lang="en-US" altLang="ja-JP" sz="2200" dirty="0"/>
          </a:p>
          <a:p>
            <a:pPr marL="182563" indent="-182563" algn="just">
              <a:lnSpc>
                <a:spcPts val="2300"/>
              </a:lnSpc>
            </a:pPr>
            <a:r>
              <a:rPr lang="ja-JP" altLang="en-US" dirty="0"/>
              <a:t>◆探究心をもちつつ、自らの専門性を向上させる学びが重要</a:t>
            </a:r>
            <a:endParaRPr lang="en-US" altLang="ja-JP" dirty="0"/>
          </a:p>
          <a:p>
            <a:pPr marL="182563" indent="-182563" algn="just">
              <a:lnSpc>
                <a:spcPts val="800"/>
              </a:lnSpc>
            </a:pPr>
            <a:endParaRPr lang="en-US" altLang="ja-JP" sz="2100" dirty="0"/>
          </a:p>
          <a:p>
            <a:pPr marL="182563" indent="-182563" algn="just"/>
            <a:r>
              <a:rPr lang="ja-JP" altLang="en-US" dirty="0"/>
              <a:t>◆学校力を高めるための校内研究の推進方法について学ぶことが大切</a:t>
            </a:r>
          </a:p>
        </p:txBody>
      </p:sp>
      <p:sp>
        <p:nvSpPr>
          <p:cNvPr id="4" name="テキスト ボックス 3">
            <a:hlinkClick r:id="rId3"/>
            <a:extLst>
              <a:ext uri="{FF2B5EF4-FFF2-40B4-BE49-F238E27FC236}">
                <a16:creationId xmlns:a16="http://schemas.microsoft.com/office/drawing/2014/main" id="{B53F5903-F5E4-D649-81AB-CA54CD37B51C}"/>
              </a:ext>
            </a:extLst>
          </p:cNvPr>
          <p:cNvSpPr txBox="1"/>
          <p:nvPr/>
        </p:nvSpPr>
        <p:spPr>
          <a:xfrm>
            <a:off x="159780" y="1398273"/>
            <a:ext cx="2941639" cy="1959071"/>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E785F3A1-3D0A-94D7-F787-96BF41C360B6}"/>
              </a:ext>
            </a:extLst>
          </p:cNvPr>
          <p:cNvSpPr txBox="1"/>
          <p:nvPr/>
        </p:nvSpPr>
        <p:spPr>
          <a:xfrm>
            <a:off x="3127707" y="1403427"/>
            <a:ext cx="2851455" cy="1953917"/>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FAA083E0-17EB-FBBD-8B5A-765481E16A96}"/>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8" name="グループ化 7">
            <a:extLst>
              <a:ext uri="{FF2B5EF4-FFF2-40B4-BE49-F238E27FC236}">
                <a16:creationId xmlns:a16="http://schemas.microsoft.com/office/drawing/2014/main" id="{CBB0F906-3906-FC8F-D98B-3FA1584BF33E}"/>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1FF99BEC-BC70-1FA1-C5D3-7F815EE9516F}"/>
                </a:ext>
              </a:extLst>
            </p:cNvPr>
            <p:cNvGrpSpPr/>
            <p:nvPr/>
          </p:nvGrpSpPr>
          <p:grpSpPr>
            <a:xfrm>
              <a:off x="150483" y="75115"/>
              <a:ext cx="6953733" cy="402824"/>
              <a:chOff x="9330690" y="4935897"/>
              <a:chExt cx="6953733" cy="402824"/>
            </a:xfrm>
          </p:grpSpPr>
          <p:sp>
            <p:nvSpPr>
              <p:cNvPr id="11" name="額縁 23">
                <a:hlinkClick r:id="rId6" action="ppaction://hlinksldjump"/>
                <a:extLst>
                  <a:ext uri="{FF2B5EF4-FFF2-40B4-BE49-F238E27FC236}">
                    <a16:creationId xmlns:a16="http://schemas.microsoft.com/office/drawing/2014/main" id="{084A61EC-A2C0-8822-AE75-0F9CB2FC090F}"/>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2" name="額縁 24">
                <a:hlinkClick r:id="" action="ppaction://hlinkshowjump?jump=firstslide"/>
                <a:extLst>
                  <a:ext uri="{FF2B5EF4-FFF2-40B4-BE49-F238E27FC236}">
                    <a16:creationId xmlns:a16="http://schemas.microsoft.com/office/drawing/2014/main" id="{775606E5-B3B5-1A7B-3348-F7CF0E0472A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7" action="ppaction://hlinksldjump"/>
                <a:extLst>
                  <a:ext uri="{FF2B5EF4-FFF2-40B4-BE49-F238E27FC236}">
                    <a16:creationId xmlns:a16="http://schemas.microsoft.com/office/drawing/2014/main" id="{5AD0CEC6-FAA8-561D-4E64-070A312FDE6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8" action="ppaction://hlinksldjump"/>
                <a:extLst>
                  <a:ext uri="{FF2B5EF4-FFF2-40B4-BE49-F238E27FC236}">
                    <a16:creationId xmlns:a16="http://schemas.microsoft.com/office/drawing/2014/main" id="{C197F9E2-5B74-ED28-F64E-7F3EA44FF80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9" action="ppaction://hlinksldjump"/>
                <a:extLst>
                  <a:ext uri="{FF2B5EF4-FFF2-40B4-BE49-F238E27FC236}">
                    <a16:creationId xmlns:a16="http://schemas.microsoft.com/office/drawing/2014/main" id="{2DD71559-E451-D2E6-5293-723F76467F0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0" name="額縁 28">
                <a:hlinkClick r:id="rId10" action="ppaction://hlinksldjump"/>
                <a:extLst>
                  <a:ext uri="{FF2B5EF4-FFF2-40B4-BE49-F238E27FC236}">
                    <a16:creationId xmlns:a16="http://schemas.microsoft.com/office/drawing/2014/main" id="{52CA61BD-5EA0-52DA-9313-149BC0157C1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29">
                <a:hlinkClick r:id="rId11"/>
                <a:extLst>
                  <a:ext uri="{FF2B5EF4-FFF2-40B4-BE49-F238E27FC236}">
                    <a16:creationId xmlns:a16="http://schemas.microsoft.com/office/drawing/2014/main" id="{C2B724A0-593A-A320-2516-ADEAA868CD8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12" action="ppaction://hlinksldjump"/>
                <a:extLst>
                  <a:ext uri="{FF2B5EF4-FFF2-40B4-BE49-F238E27FC236}">
                    <a16:creationId xmlns:a16="http://schemas.microsoft.com/office/drawing/2014/main" id="{F3D53AA6-C071-7332-F9FF-11EA45D1A01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13" action="ppaction://hlinksldjump"/>
              <a:extLst>
                <a:ext uri="{FF2B5EF4-FFF2-40B4-BE49-F238E27FC236}">
                  <a16:creationId xmlns:a16="http://schemas.microsoft.com/office/drawing/2014/main" id="{1B6DA0BA-5765-13F0-74E8-4F360A97BFD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27031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35124" y="807385"/>
            <a:ext cx="4965192" cy="550402"/>
          </a:xfrm>
        </p:spPr>
        <p:txBody>
          <a:bodyPr>
            <a:noAutofit/>
          </a:bodyPr>
          <a:lstStyle/>
          <a:p>
            <a:r>
              <a:rPr lang="ja-JP" altLang="en-US" sz="3600" b="1" dirty="0">
                <a:latin typeface="+mn-ea"/>
                <a:ea typeface="+mn-ea"/>
              </a:rPr>
              <a:t>校長として目指す姿</a:t>
            </a:r>
          </a:p>
        </p:txBody>
      </p:sp>
      <p:sp>
        <p:nvSpPr>
          <p:cNvPr id="4" name="正方形/長方形 3"/>
          <p:cNvSpPr/>
          <p:nvPr/>
        </p:nvSpPr>
        <p:spPr>
          <a:xfrm>
            <a:off x="173736" y="2721740"/>
            <a:ext cx="8823960" cy="2605842"/>
          </a:xfrm>
          <a:prstGeom prst="rect">
            <a:avLst/>
          </a:prstGeom>
        </p:spPr>
        <p:txBody>
          <a:bodyPr wrap="square" lIns="180000" rIns="180000">
            <a:spAutoFit/>
          </a:bodyPr>
          <a:lstStyle/>
          <a:p>
            <a:pPr marL="92073" indent="-92073" algn="just" fontAlgn="base">
              <a:lnSpc>
                <a:spcPts val="2300"/>
              </a:lnSpc>
            </a:pPr>
            <a:r>
              <a:rPr lang="ja-JP" altLang="en-US" sz="2000" b="1" dirty="0"/>
              <a:t>◆</a:t>
            </a:r>
            <a:r>
              <a:rPr lang="ja-JP" altLang="en-US" sz="2000" b="1" dirty="0">
                <a:solidFill>
                  <a:schemeClr val="accent5">
                    <a:lumMod val="75000"/>
                  </a:schemeClr>
                </a:solidFill>
              </a:rPr>
              <a:t>校長のリーダーシップ</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学校改革を進め、学校の教育力を向上させるためには、校長がリーダーシップを発揮し、児童生徒や地域の実態を踏まえ、学校のビジョンを示し、教職員や地域住民、保護者等と意識や取組の方向性を共有し、チームとして取り組むことが重要</a:t>
            </a:r>
            <a:r>
              <a:rPr lang="ja-JP" altLang="en-US" sz="2000" dirty="0"/>
              <a:t> </a:t>
            </a:r>
          </a:p>
          <a:p>
            <a:pPr algn="just" fontAlgn="base">
              <a:lnSpc>
                <a:spcPts val="700"/>
              </a:lnSpc>
            </a:pPr>
            <a:r>
              <a:rPr lang="ja-JP" altLang="en-US" sz="2000" dirty="0"/>
              <a:t> </a:t>
            </a:r>
          </a:p>
          <a:p>
            <a:pPr marL="92073" indent="-92073" algn="just" fontAlgn="base">
              <a:lnSpc>
                <a:spcPts val="2300"/>
              </a:lnSpc>
            </a:pPr>
            <a:r>
              <a:rPr lang="ja-JP" altLang="en-US" sz="2000" dirty="0"/>
              <a:t>◆</a:t>
            </a:r>
            <a:r>
              <a:rPr lang="ja-JP" altLang="en-US" sz="2000" b="1" dirty="0">
                <a:solidFill>
                  <a:schemeClr val="accent5">
                    <a:lumMod val="75000"/>
                  </a:schemeClr>
                </a:solidFill>
              </a:rPr>
              <a:t>信頼される学校経営のために</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地域に開かれ信頼される学校を実現するため、保護者や地域住民の意見や要望を学校経営に反映させ、マネジメントを発揮して、家庭や地域社会と連携・協働することが重要</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3" indent="-92073"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173736" y="5543541"/>
            <a:ext cx="8823960" cy="11171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校長は、山梨県教育振興基本計画を踏まえ、家庭や地域社会と連携・協働して学校経営を行い、児童生徒や保護者、地域住民、教職員から信頼・尊敬を得ることが求められます。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28</a:t>
            </a:fld>
            <a:endParaRPr kumimoji="1" lang="ja-JP" altLang="en-US"/>
          </a:p>
        </p:txBody>
      </p:sp>
      <p:sp>
        <p:nvSpPr>
          <p:cNvPr id="20" name="正方形/長方形 19"/>
          <p:cNvSpPr/>
          <p:nvPr/>
        </p:nvSpPr>
        <p:spPr>
          <a:xfrm>
            <a:off x="173736" y="1370164"/>
            <a:ext cx="8823960" cy="403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校長として目指す姿</a:t>
            </a:r>
          </a:p>
        </p:txBody>
      </p:sp>
      <p:sp>
        <p:nvSpPr>
          <p:cNvPr id="21" name="正方形/長方形 20"/>
          <p:cNvSpPr/>
          <p:nvPr/>
        </p:nvSpPr>
        <p:spPr>
          <a:xfrm>
            <a:off x="173736" y="1761935"/>
            <a:ext cx="8823960" cy="9048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リーダーシップやマネジメント力を発揮し、信頼される学校経営を行う校長</a:t>
            </a:r>
            <a:endParaRPr kumimoji="1" lang="ja-JP" altLang="en-US" sz="2400" b="1" dirty="0"/>
          </a:p>
        </p:txBody>
      </p:sp>
      <p:sp>
        <p:nvSpPr>
          <p:cNvPr id="22" name="テキスト ボックス 21"/>
          <p:cNvSpPr txBox="1"/>
          <p:nvPr/>
        </p:nvSpPr>
        <p:spPr>
          <a:xfrm>
            <a:off x="-89916" y="5201765"/>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5" name="グループ化 4">
            <a:extLst>
              <a:ext uri="{FF2B5EF4-FFF2-40B4-BE49-F238E27FC236}">
                <a16:creationId xmlns:a16="http://schemas.microsoft.com/office/drawing/2014/main" id="{7D9E3084-07D2-A4C5-D2E1-E60483D21241}"/>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FD54C326-43D2-AB7B-FA85-8901B9916E6D}"/>
                </a:ext>
              </a:extLst>
            </p:cNvPr>
            <p:cNvGrpSpPr/>
            <p:nvPr/>
          </p:nvGrpSpPr>
          <p:grpSpPr>
            <a:xfrm>
              <a:off x="150483" y="75115"/>
              <a:ext cx="6953733" cy="402824"/>
              <a:chOff x="9330690" y="4935897"/>
              <a:chExt cx="6953733" cy="402824"/>
            </a:xfrm>
          </p:grpSpPr>
          <p:sp>
            <p:nvSpPr>
              <p:cNvPr id="8" name="額縁 23">
                <a:hlinkClick r:id="rId2" action="ppaction://hlinksldjump"/>
                <a:extLst>
                  <a:ext uri="{FF2B5EF4-FFF2-40B4-BE49-F238E27FC236}">
                    <a16:creationId xmlns:a16="http://schemas.microsoft.com/office/drawing/2014/main" id="{A6025E59-273C-58BC-8B14-10D0D8CC3FEB}"/>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9" name="額縁 24">
                <a:hlinkClick r:id="" action="ppaction://hlinkshowjump?jump=firstslide"/>
                <a:extLst>
                  <a:ext uri="{FF2B5EF4-FFF2-40B4-BE49-F238E27FC236}">
                    <a16:creationId xmlns:a16="http://schemas.microsoft.com/office/drawing/2014/main" id="{C9ED9EF1-142C-A1A7-68CE-C66596E8FD4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3" action="ppaction://hlinksldjump"/>
                <a:extLst>
                  <a:ext uri="{FF2B5EF4-FFF2-40B4-BE49-F238E27FC236}">
                    <a16:creationId xmlns:a16="http://schemas.microsoft.com/office/drawing/2014/main" id="{705D562C-0127-0D7B-9094-A9FFBA5351A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4" action="ppaction://hlinksldjump"/>
                <a:extLst>
                  <a:ext uri="{FF2B5EF4-FFF2-40B4-BE49-F238E27FC236}">
                    <a16:creationId xmlns:a16="http://schemas.microsoft.com/office/drawing/2014/main" id="{457D0853-A177-3E97-8065-21E5084963E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5" action="ppaction://hlinksldjump"/>
                <a:extLst>
                  <a:ext uri="{FF2B5EF4-FFF2-40B4-BE49-F238E27FC236}">
                    <a16:creationId xmlns:a16="http://schemas.microsoft.com/office/drawing/2014/main" id="{275C55FE-7063-12BC-56C3-A3A1B8CFDE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24FBAFC2-E2DF-5738-B5EE-0907A1B6A7E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7"/>
                <a:extLst>
                  <a:ext uri="{FF2B5EF4-FFF2-40B4-BE49-F238E27FC236}">
                    <a16:creationId xmlns:a16="http://schemas.microsoft.com/office/drawing/2014/main" id="{3CAFDA0D-080E-5BC8-AC2D-98163F2A83E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7" name="額縁 30">
                <a:hlinkClick r:id="rId8" action="ppaction://hlinksldjump"/>
                <a:extLst>
                  <a:ext uri="{FF2B5EF4-FFF2-40B4-BE49-F238E27FC236}">
                    <a16:creationId xmlns:a16="http://schemas.microsoft.com/office/drawing/2014/main" id="{A142073B-7EBF-1792-0DFC-0926E55B898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9" action="ppaction://hlinksldjump"/>
              <a:extLst>
                <a:ext uri="{FF2B5EF4-FFF2-40B4-BE49-F238E27FC236}">
                  <a16:creationId xmlns:a16="http://schemas.microsoft.com/office/drawing/2014/main" id="{4523FE68-8CA7-68E1-D34B-7789943A1FD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442219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99073" y="760555"/>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3" name="正方形/長方形 2">
            <a:hlinkClick r:id="rId2" action="ppaction://hlinksldjump"/>
          </p:cNvPr>
          <p:cNvSpPr/>
          <p:nvPr/>
        </p:nvSpPr>
        <p:spPr>
          <a:xfrm>
            <a:off x="2491740" y="3305776"/>
            <a:ext cx="2072640" cy="52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29</a:t>
            </a:fld>
            <a:endParaRPr kumimoji="1" lang="ja-JP" altLang="en-US"/>
          </a:p>
        </p:txBody>
      </p:sp>
      <p:graphicFrame>
        <p:nvGraphicFramePr>
          <p:cNvPr id="8" name="表 7"/>
          <p:cNvGraphicFramePr>
            <a:graphicFrameLocks noGrp="1"/>
          </p:cNvGraphicFramePr>
          <p:nvPr/>
        </p:nvGraphicFramePr>
        <p:xfrm>
          <a:off x="158289" y="1539571"/>
          <a:ext cx="8808720" cy="5184204"/>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55817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505532">
                <a:tc>
                  <a:txBody>
                    <a:bodyPr/>
                    <a:lstStyle/>
                    <a:p>
                      <a:pPr algn="ctr"/>
                      <a:r>
                        <a:rPr kumimoji="1" lang="ja-JP" altLang="en-US" sz="2400" b="1" dirty="0">
                          <a:solidFill>
                            <a:schemeClr val="tx1"/>
                          </a:solidFill>
                        </a:rPr>
                        <a:t>マネジメント力</a:t>
                      </a:r>
                    </a:p>
                  </a:txBody>
                  <a:tcPr anchor="ctr">
                    <a:solidFill>
                      <a:schemeClr val="accent6">
                        <a:lumMod val="40000"/>
                        <a:lumOff val="60000"/>
                      </a:schemeClr>
                    </a:solidFill>
                  </a:tcPr>
                </a:tc>
                <a:extLst>
                  <a:ext uri="{0D108BD9-81ED-4DB2-BD59-A6C34878D82A}">
                    <a16:rowId xmlns:a16="http://schemas.microsoft.com/office/drawing/2014/main" val="2840069995"/>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r h="1727951">
                <a:tc>
                  <a:txBody>
                    <a:bodyPr/>
                    <a:lstStyle/>
                    <a:p>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dirty="0"/>
                    </a:p>
                  </a:txBody>
                  <a:tcPr anchor="ctr">
                    <a:solidFill>
                      <a:srgbClr val="FFFFAB"/>
                    </a:solidFill>
                  </a:tcPr>
                </a:tc>
                <a:extLst>
                  <a:ext uri="{0D108BD9-81ED-4DB2-BD59-A6C34878D82A}">
                    <a16:rowId xmlns:a16="http://schemas.microsoft.com/office/drawing/2014/main" val="3455181300"/>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933159743"/>
                  </a:ext>
                </a:extLst>
              </a:tr>
            </a:tbl>
          </a:graphicData>
        </a:graphic>
      </p:graphicFrame>
      <p:sp>
        <p:nvSpPr>
          <p:cNvPr id="21" name="テキスト ボックス 20">
            <a:hlinkClick r:id="rId2" action="ppaction://hlinksldjump"/>
          </p:cNvPr>
          <p:cNvSpPr txBox="1"/>
          <p:nvPr/>
        </p:nvSpPr>
        <p:spPr>
          <a:xfrm>
            <a:off x="206481" y="2550771"/>
            <a:ext cx="8712336" cy="1161132"/>
          </a:xfrm>
          <a:prstGeom prst="rect">
            <a:avLst/>
          </a:prstGeom>
          <a:noFill/>
        </p:spPr>
        <p:txBody>
          <a:bodyPr wrap="square" rtlCol="0">
            <a:spAutoFit/>
          </a:bodyPr>
          <a:lstStyle/>
          <a:p>
            <a:endParaRPr kumimoji="1" lang="ja-JP" altLang="en-US" dirty="0"/>
          </a:p>
        </p:txBody>
      </p:sp>
      <p:sp>
        <p:nvSpPr>
          <p:cNvPr id="22" name="テキスト ボックス 21">
            <a:hlinkClick r:id="rId3" action="ppaction://hlinksldjump"/>
          </p:cNvPr>
          <p:cNvSpPr txBox="1"/>
          <p:nvPr/>
        </p:nvSpPr>
        <p:spPr>
          <a:xfrm>
            <a:off x="206481" y="3711903"/>
            <a:ext cx="8712336" cy="1676082"/>
          </a:xfrm>
          <a:prstGeom prst="rect">
            <a:avLst/>
          </a:prstGeom>
          <a:noFill/>
        </p:spPr>
        <p:txBody>
          <a:bodyPr wrap="square" rtlCol="0">
            <a:spAutoFit/>
          </a:bodyPr>
          <a:lstStyle/>
          <a:p>
            <a:endParaRPr kumimoji="1" lang="ja-JP" altLang="en-US" dirty="0"/>
          </a:p>
        </p:txBody>
      </p:sp>
      <p:sp>
        <p:nvSpPr>
          <p:cNvPr id="23" name="テキスト ボックス 22">
            <a:hlinkClick r:id="rId4" action="ppaction://hlinksldjump"/>
          </p:cNvPr>
          <p:cNvSpPr txBox="1"/>
          <p:nvPr/>
        </p:nvSpPr>
        <p:spPr>
          <a:xfrm>
            <a:off x="158289" y="5454982"/>
            <a:ext cx="8712336" cy="1161132"/>
          </a:xfrm>
          <a:prstGeom prst="rect">
            <a:avLst/>
          </a:prstGeom>
          <a:noFill/>
        </p:spPr>
        <p:txBody>
          <a:bodyPr wrap="square" rtlCol="0">
            <a:spAutoFit/>
          </a:bodyPr>
          <a:lstStyle/>
          <a:p>
            <a:endParaRPr kumimoji="1" lang="ja-JP" altLang="en-US"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168" y="3450395"/>
            <a:ext cx="389021" cy="389021"/>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3892" y="4704098"/>
            <a:ext cx="389021" cy="389021"/>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3904" y="6401751"/>
            <a:ext cx="389021" cy="389021"/>
          </a:xfrm>
          <a:prstGeom prst="rect">
            <a:avLst/>
          </a:prstGeom>
        </p:spPr>
      </p:pic>
      <p:grpSp>
        <p:nvGrpSpPr>
          <p:cNvPr id="4" name="グループ化 3">
            <a:extLst>
              <a:ext uri="{FF2B5EF4-FFF2-40B4-BE49-F238E27FC236}">
                <a16:creationId xmlns:a16="http://schemas.microsoft.com/office/drawing/2014/main" id="{19C12C95-F89C-5C45-E32A-7E0B6186DD87}"/>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A173AAC5-6495-D220-B495-AA82D458EBBC}"/>
                </a:ext>
              </a:extLst>
            </p:cNvPr>
            <p:cNvGrpSpPr/>
            <p:nvPr/>
          </p:nvGrpSpPr>
          <p:grpSpPr>
            <a:xfrm>
              <a:off x="150483" y="75115"/>
              <a:ext cx="6953733" cy="402824"/>
              <a:chOff x="9330690" y="4935897"/>
              <a:chExt cx="6953733" cy="402824"/>
            </a:xfrm>
          </p:grpSpPr>
          <p:sp>
            <p:nvSpPr>
              <p:cNvPr id="9" name="額縁 23">
                <a:hlinkClick r:id="rId6" action="ppaction://hlinksldjump"/>
                <a:extLst>
                  <a:ext uri="{FF2B5EF4-FFF2-40B4-BE49-F238E27FC236}">
                    <a16:creationId xmlns:a16="http://schemas.microsoft.com/office/drawing/2014/main" id="{E148418C-5FCD-D62E-42AB-3A8C067F97C8}"/>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0" name="額縁 24">
                <a:hlinkClick r:id="" action="ppaction://hlinkshowjump?jump=firstslide"/>
                <a:extLst>
                  <a:ext uri="{FF2B5EF4-FFF2-40B4-BE49-F238E27FC236}">
                    <a16:creationId xmlns:a16="http://schemas.microsoft.com/office/drawing/2014/main" id="{EE4A3807-2DCD-CFCC-C960-3C4E61DAC67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7" action="ppaction://hlinksldjump"/>
                <a:extLst>
                  <a:ext uri="{FF2B5EF4-FFF2-40B4-BE49-F238E27FC236}">
                    <a16:creationId xmlns:a16="http://schemas.microsoft.com/office/drawing/2014/main" id="{6B8CD963-9FC8-EE61-8E80-F51924770CD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8" action="ppaction://hlinksldjump"/>
                <a:extLst>
                  <a:ext uri="{FF2B5EF4-FFF2-40B4-BE49-F238E27FC236}">
                    <a16:creationId xmlns:a16="http://schemas.microsoft.com/office/drawing/2014/main" id="{5461E6F3-83D1-E9B7-468A-E9E1CECCD19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9" action="ppaction://hlinksldjump"/>
                <a:extLst>
                  <a:ext uri="{FF2B5EF4-FFF2-40B4-BE49-F238E27FC236}">
                    <a16:creationId xmlns:a16="http://schemas.microsoft.com/office/drawing/2014/main" id="{920426BD-0C88-26C8-5BC9-5B56BCE25D7A}"/>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10" action="ppaction://hlinksldjump"/>
                <a:extLst>
                  <a:ext uri="{FF2B5EF4-FFF2-40B4-BE49-F238E27FC236}">
                    <a16:creationId xmlns:a16="http://schemas.microsoft.com/office/drawing/2014/main" id="{B7149BCE-09CE-12FA-AFE8-298643491C1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11"/>
                <a:extLst>
                  <a:ext uri="{FF2B5EF4-FFF2-40B4-BE49-F238E27FC236}">
                    <a16:creationId xmlns:a16="http://schemas.microsoft.com/office/drawing/2014/main" id="{798CBE51-D9FD-1FF6-8F93-467732A7B25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12" action="ppaction://hlinksldjump"/>
                <a:extLst>
                  <a:ext uri="{FF2B5EF4-FFF2-40B4-BE49-F238E27FC236}">
                    <a16:creationId xmlns:a16="http://schemas.microsoft.com/office/drawing/2014/main" id="{B1F94009-6A3F-18CE-862C-42EB2534F39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13" action="ppaction://hlinksldjump"/>
              <a:extLst>
                <a:ext uri="{FF2B5EF4-FFF2-40B4-BE49-F238E27FC236}">
                  <a16:creationId xmlns:a16="http://schemas.microsoft.com/office/drawing/2014/main" id="{682D646F-9ADC-8BDE-D279-9BA8E5F22A0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57807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42875" y="1476375"/>
            <a:ext cx="9429750" cy="5467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p:nvPicPr>
        <p:blipFill rotWithShape="1">
          <a:blip r:embed="rId2"/>
          <a:srcRect l="32052" t="20409" r="16285" b="8857"/>
          <a:stretch/>
        </p:blipFill>
        <p:spPr>
          <a:xfrm>
            <a:off x="3730711" y="2224955"/>
            <a:ext cx="2786323" cy="2145891"/>
          </a:xfrm>
          <a:prstGeom prst="rect">
            <a:avLst/>
          </a:prstGeom>
        </p:spPr>
      </p:pic>
      <p:sp>
        <p:nvSpPr>
          <p:cNvPr id="42" name="正方形/長方形 41"/>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aphicFrame>
        <p:nvGraphicFramePr>
          <p:cNvPr id="41" name="オブジェクト 40"/>
          <p:cNvGraphicFramePr>
            <a:graphicFrameLocks noChangeAspect="1"/>
          </p:cNvGraphicFramePr>
          <p:nvPr>
            <p:extLst>
              <p:ext uri="{D42A27DB-BD31-4B8C-83A1-F6EECF244321}">
                <p14:modId xmlns:p14="http://schemas.microsoft.com/office/powerpoint/2010/main" val="1357031595"/>
              </p:ext>
            </p:extLst>
          </p:nvPr>
        </p:nvGraphicFramePr>
        <p:xfrm>
          <a:off x="286137" y="3344254"/>
          <a:ext cx="3015562" cy="5132162"/>
        </p:xfrm>
        <a:graphic>
          <a:graphicData uri="http://schemas.openxmlformats.org/presentationml/2006/ole">
            <mc:AlternateContent xmlns:mc="http://schemas.openxmlformats.org/markup-compatibility/2006">
              <mc:Choice xmlns:v="urn:schemas-microsoft-com:vml" Requires="v">
                <p:oleObj name="ワークシート" r:id="rId3" imgW="31790498" imgH="54124891" progId="Excel.Sheet.12">
                  <p:embed/>
                </p:oleObj>
              </mc:Choice>
              <mc:Fallback>
                <p:oleObj name="ワークシート" r:id="rId3" imgW="31790498" imgH="54124891" progId="Excel.Sheet.12">
                  <p:embed/>
                  <p:pic>
                    <p:nvPicPr>
                      <p:cNvPr id="58" name="オブジェクト 57"/>
                      <p:cNvPicPr/>
                      <p:nvPr/>
                    </p:nvPicPr>
                    <p:blipFill>
                      <a:blip r:embed="rId4"/>
                      <a:stretch>
                        <a:fillRect/>
                      </a:stretch>
                    </p:blipFill>
                    <p:spPr>
                      <a:xfrm>
                        <a:off x="286137" y="3344254"/>
                        <a:ext cx="3015562" cy="5132162"/>
                      </a:xfrm>
                      <a:prstGeom prst="rect">
                        <a:avLst/>
                      </a:prstGeom>
                      <a:solidFill>
                        <a:schemeClr val="bg1"/>
                      </a:solidFill>
                    </p:spPr>
                  </p:pic>
                </p:oleObj>
              </mc:Fallback>
            </mc:AlternateContent>
          </a:graphicData>
        </a:graphic>
      </p:graphicFrame>
      <p:pic>
        <p:nvPicPr>
          <p:cNvPr id="6" name="図 5"/>
          <p:cNvPicPr>
            <a:picLocks noChangeAspect="1"/>
          </p:cNvPicPr>
          <p:nvPr/>
        </p:nvPicPr>
        <p:blipFill rotWithShape="1">
          <a:blip r:embed="rId5"/>
          <a:srcRect l="15255" t="19479" r="15408" b="3242"/>
          <a:stretch/>
        </p:blipFill>
        <p:spPr>
          <a:xfrm>
            <a:off x="4114971" y="5526362"/>
            <a:ext cx="3393408" cy="2127434"/>
          </a:xfrm>
          <a:prstGeom prst="rect">
            <a:avLst/>
          </a:prstGeom>
          <a:ln>
            <a:solidFill>
              <a:schemeClr val="tx1"/>
            </a:solidFill>
          </a:ln>
        </p:spPr>
      </p:pic>
      <p:sp>
        <p:nvSpPr>
          <p:cNvPr id="3" name="正方形/長方形 2">
            <a:hlinkClick r:id="rId6" action="ppaction://hlinksldjump"/>
          </p:cNvPr>
          <p:cNvSpPr/>
          <p:nvPr/>
        </p:nvSpPr>
        <p:spPr>
          <a:xfrm>
            <a:off x="3230880" y="243840"/>
            <a:ext cx="2842260" cy="297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hlinkClick r:id="rId7" action="ppaction://hlinksldjump"/>
          </p:cNvPr>
          <p:cNvSpPr/>
          <p:nvPr/>
        </p:nvSpPr>
        <p:spPr>
          <a:xfrm>
            <a:off x="2884170" y="597651"/>
            <a:ext cx="353568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97732" y="4431742"/>
            <a:ext cx="3054112" cy="38745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3</a:t>
            </a:fld>
            <a:endParaRPr kumimoji="1" lang="ja-JP" altLang="en-US"/>
          </a:p>
        </p:txBody>
      </p:sp>
      <p:sp>
        <p:nvSpPr>
          <p:cNvPr id="12" name="正方形/長方形 11"/>
          <p:cNvSpPr/>
          <p:nvPr/>
        </p:nvSpPr>
        <p:spPr>
          <a:xfrm>
            <a:off x="3634257" y="2586974"/>
            <a:ext cx="1101436" cy="79534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400373" y="691576"/>
            <a:ext cx="4404214" cy="707886"/>
          </a:xfrm>
          <a:prstGeom prst="rect">
            <a:avLst/>
          </a:prstGeom>
          <a:noFill/>
        </p:spPr>
        <p:txBody>
          <a:bodyPr wrap="square" rtlCol="0">
            <a:spAutoFit/>
          </a:bodyPr>
          <a:lstStyle/>
          <a:p>
            <a:r>
              <a:rPr kumimoji="1" lang="ja-JP" altLang="en-US" sz="4000" b="1" dirty="0"/>
              <a:t>活用ガイドの見方</a:t>
            </a:r>
          </a:p>
        </p:txBody>
      </p:sp>
      <p:sp>
        <p:nvSpPr>
          <p:cNvPr id="19" name="正方形/長方形 18"/>
          <p:cNvSpPr/>
          <p:nvPr/>
        </p:nvSpPr>
        <p:spPr>
          <a:xfrm>
            <a:off x="4084661" y="5851462"/>
            <a:ext cx="3454027" cy="360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50026">
            <a:off x="2241831" y="2818190"/>
            <a:ext cx="1451664" cy="1451664"/>
          </a:xfrm>
          <a:prstGeom prst="rect">
            <a:avLst/>
          </a:prstGeom>
        </p:spPr>
      </p:pic>
      <p:pic>
        <p:nvPicPr>
          <p:cNvPr id="21" name="図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978154">
            <a:off x="4628167" y="3594629"/>
            <a:ext cx="1240232" cy="1240232"/>
          </a:xfrm>
          <a:prstGeom prst="rect">
            <a:avLst/>
          </a:prstGeom>
        </p:spPr>
      </p:pic>
      <p:sp>
        <p:nvSpPr>
          <p:cNvPr id="23" name="角丸四角形吹き出し 22"/>
          <p:cNvSpPr/>
          <p:nvPr/>
        </p:nvSpPr>
        <p:spPr>
          <a:xfrm>
            <a:off x="218680" y="2109736"/>
            <a:ext cx="2665490" cy="935872"/>
          </a:xfrm>
          <a:prstGeom prst="wedgeRoundRectCallout">
            <a:avLst>
              <a:gd name="adj1" fmla="val -7160"/>
              <a:gd name="adj2" fmla="val 145357"/>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a:t>
            </a:r>
            <a:r>
              <a:rPr kumimoji="1" lang="ja-JP" altLang="en-US" sz="1400" b="1" dirty="0">
                <a:solidFill>
                  <a:schemeClr val="tx1"/>
                </a:solidFill>
              </a:rPr>
              <a:t>育成指標の中で、詳しく知りたい部分をクリックすると、解説画面に変わります。</a:t>
            </a:r>
          </a:p>
        </p:txBody>
      </p:sp>
      <p:sp>
        <p:nvSpPr>
          <p:cNvPr id="24" name="角丸四角形吹き出し 23"/>
          <p:cNvSpPr/>
          <p:nvPr/>
        </p:nvSpPr>
        <p:spPr>
          <a:xfrm>
            <a:off x="3536530" y="1588232"/>
            <a:ext cx="3476454" cy="518814"/>
          </a:xfrm>
          <a:prstGeom prst="wedgeRoundRectCallout">
            <a:avLst>
              <a:gd name="adj1" fmla="val -27854"/>
              <a:gd name="adj2" fmla="val 117764"/>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ステージごとの各指標は、総合教育センターの研修計画にリンクしています。</a:t>
            </a:r>
          </a:p>
        </p:txBody>
      </p:sp>
      <p:sp>
        <p:nvSpPr>
          <p:cNvPr id="25" name="角丸四角形吹き出し 24"/>
          <p:cNvSpPr/>
          <p:nvPr/>
        </p:nvSpPr>
        <p:spPr>
          <a:xfrm>
            <a:off x="3815820" y="4874323"/>
            <a:ext cx="3103761" cy="531718"/>
          </a:xfrm>
          <a:prstGeom prst="wedgeRoundRectCallout">
            <a:avLst>
              <a:gd name="adj1" fmla="val -16183"/>
              <a:gd name="adj2" fmla="val 92733"/>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総合教育センターの具体的な研修会名と研修内容が確認できます。</a:t>
            </a:r>
          </a:p>
        </p:txBody>
      </p:sp>
      <p:pic>
        <p:nvPicPr>
          <p:cNvPr id="32" name="図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26555" y="4527918"/>
            <a:ext cx="617504" cy="617504"/>
          </a:xfrm>
          <a:prstGeom prst="rect">
            <a:avLst/>
          </a:prstGeom>
          <a:noFill/>
          <a:ln>
            <a:noFill/>
          </a:ln>
          <a:effectLst>
            <a:outerShdw blurRad="190500" algn="tl" rotWithShape="0">
              <a:schemeClr val="bg1">
                <a:lumMod val="50000"/>
                <a:alpha val="70000"/>
              </a:schemeClr>
            </a:outerShdw>
          </a:effectLst>
        </p:spPr>
      </p:pic>
      <p:sp>
        <p:nvSpPr>
          <p:cNvPr id="34" name="正方形/長方形 33"/>
          <p:cNvSpPr/>
          <p:nvPr/>
        </p:nvSpPr>
        <p:spPr>
          <a:xfrm>
            <a:off x="6740446" y="5518699"/>
            <a:ext cx="814907" cy="221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179676" y="3142623"/>
            <a:ext cx="1666529" cy="1694047"/>
          </a:xfrm>
          <a:prstGeom prst="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t>総合教育センター</a:t>
            </a:r>
            <a:r>
              <a:rPr kumimoji="1" lang="en-US" altLang="ja-JP" sz="1400" b="1" dirty="0"/>
              <a:t>｢</a:t>
            </a:r>
            <a:r>
              <a:rPr kumimoji="1" lang="ja-JP" altLang="en-US" sz="1400" b="1" dirty="0">
                <a:solidFill>
                  <a:srgbClr val="FF0000"/>
                </a:solidFill>
              </a:rPr>
              <a:t>研修</a:t>
            </a:r>
            <a:r>
              <a:rPr kumimoji="1" lang="en-US" altLang="ja-JP" sz="1400" b="1" dirty="0" err="1">
                <a:solidFill>
                  <a:srgbClr val="FF0000"/>
                </a:solidFill>
              </a:rPr>
              <a:t>MyPage</a:t>
            </a:r>
            <a:r>
              <a:rPr kumimoji="1" lang="en-US" altLang="ja-JP" sz="1400" b="1" dirty="0"/>
              <a:t>｣</a:t>
            </a:r>
            <a:r>
              <a:rPr kumimoji="1" lang="ja-JP" altLang="en-US" sz="1400" b="1" dirty="0"/>
              <a:t>の画面からログインして、知りたい研修の実施要項をダウンロードできます。</a:t>
            </a:r>
          </a:p>
        </p:txBody>
      </p:sp>
      <p:pic>
        <p:nvPicPr>
          <p:cNvPr id="35" name="図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274622">
            <a:off x="6884756" y="4606841"/>
            <a:ext cx="856169" cy="877196"/>
          </a:xfrm>
          <a:prstGeom prst="rect">
            <a:avLst/>
          </a:prstGeom>
        </p:spPr>
      </p:pic>
      <p:sp>
        <p:nvSpPr>
          <p:cNvPr id="9" name="テキスト ボックス 8"/>
          <p:cNvSpPr txBox="1"/>
          <p:nvPr/>
        </p:nvSpPr>
        <p:spPr>
          <a:xfrm>
            <a:off x="218680" y="1659384"/>
            <a:ext cx="339988"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①</a:t>
            </a:r>
          </a:p>
        </p:txBody>
      </p:sp>
      <p:sp>
        <p:nvSpPr>
          <p:cNvPr id="37" name="テキスト ボックス 36"/>
          <p:cNvSpPr txBox="1"/>
          <p:nvPr/>
        </p:nvSpPr>
        <p:spPr>
          <a:xfrm>
            <a:off x="3006302" y="1574829"/>
            <a:ext cx="471064" cy="523220"/>
          </a:xfrm>
          <a:prstGeom prst="rect">
            <a:avLst/>
          </a:prstGeom>
          <a:solidFill>
            <a:schemeClr val="accent1"/>
          </a:solidFill>
        </p:spPr>
        <p:txBody>
          <a:bodyPr wrap="square" rtlCol="0">
            <a:spAutoFit/>
          </a:bodyPr>
          <a:lstStyle/>
          <a:p>
            <a:r>
              <a:rPr kumimoji="1" lang="ja-JP" altLang="en-US" sz="2800" b="1" dirty="0">
                <a:solidFill>
                  <a:schemeClr val="bg1"/>
                </a:solidFill>
              </a:rPr>
              <a:t>②</a:t>
            </a:r>
          </a:p>
        </p:txBody>
      </p:sp>
      <p:sp>
        <p:nvSpPr>
          <p:cNvPr id="38" name="テキスト ボックス 37"/>
          <p:cNvSpPr txBox="1"/>
          <p:nvPr/>
        </p:nvSpPr>
        <p:spPr>
          <a:xfrm>
            <a:off x="3399924" y="4565930"/>
            <a:ext cx="471064" cy="523220"/>
          </a:xfrm>
          <a:prstGeom prst="rect">
            <a:avLst/>
          </a:prstGeom>
          <a:noFill/>
        </p:spPr>
        <p:txBody>
          <a:bodyPr wrap="square" rtlCol="0">
            <a:spAutoFit/>
          </a:bodyPr>
          <a:lstStyle/>
          <a:p>
            <a:r>
              <a:rPr kumimoji="1" lang="ja-JP" altLang="en-US" sz="2800" b="1" dirty="0">
                <a:solidFill>
                  <a:schemeClr val="bg1"/>
                </a:solidFill>
              </a:rPr>
              <a:t>③</a:t>
            </a:r>
          </a:p>
        </p:txBody>
      </p:sp>
      <p:sp>
        <p:nvSpPr>
          <p:cNvPr id="39" name="テキスト ボックス 38"/>
          <p:cNvSpPr txBox="1"/>
          <p:nvPr/>
        </p:nvSpPr>
        <p:spPr>
          <a:xfrm>
            <a:off x="7194873" y="2691366"/>
            <a:ext cx="360480"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④</a:t>
            </a:r>
          </a:p>
        </p:txBody>
      </p:sp>
      <p:pic>
        <p:nvPicPr>
          <p:cNvPr id="52" name="図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9962" y="3035502"/>
            <a:ext cx="617504" cy="617504"/>
          </a:xfrm>
          <a:prstGeom prst="rect">
            <a:avLst/>
          </a:prstGeom>
          <a:noFill/>
          <a:ln>
            <a:noFill/>
          </a:ln>
          <a:effectLst>
            <a:outerShdw blurRad="190500" algn="tl" rotWithShape="0">
              <a:schemeClr val="bg1">
                <a:lumMod val="50000"/>
                <a:alpha val="70000"/>
              </a:schemeClr>
            </a:outerShdw>
          </a:effectLst>
        </p:spPr>
      </p:pic>
      <p:pic>
        <p:nvPicPr>
          <p:cNvPr id="53" name="図 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19581" y="5498205"/>
            <a:ext cx="617504" cy="617504"/>
          </a:xfrm>
          <a:prstGeom prst="rect">
            <a:avLst/>
          </a:prstGeom>
          <a:noFill/>
          <a:ln>
            <a:noFill/>
          </a:ln>
          <a:effectLst>
            <a:outerShdw blurRad="190500" algn="tl" rotWithShape="0">
              <a:schemeClr val="bg1">
                <a:lumMod val="50000"/>
                <a:alpha val="70000"/>
              </a:schemeClr>
            </a:outerShdw>
          </a:effectLst>
        </p:spPr>
      </p:pic>
      <p:grpSp>
        <p:nvGrpSpPr>
          <p:cNvPr id="4" name="グループ化 3">
            <a:extLst>
              <a:ext uri="{FF2B5EF4-FFF2-40B4-BE49-F238E27FC236}">
                <a16:creationId xmlns:a16="http://schemas.microsoft.com/office/drawing/2014/main" id="{C24483C8-0367-C4D3-55DA-29C55D854945}"/>
              </a:ext>
            </a:extLst>
          </p:cNvPr>
          <p:cNvGrpSpPr/>
          <p:nvPr/>
        </p:nvGrpSpPr>
        <p:grpSpPr>
          <a:xfrm>
            <a:off x="150483" y="75115"/>
            <a:ext cx="7683666" cy="402824"/>
            <a:chOff x="150483" y="75115"/>
            <a:chExt cx="7683666" cy="402824"/>
          </a:xfrm>
        </p:grpSpPr>
        <p:grpSp>
          <p:nvGrpSpPr>
            <p:cNvPr id="10" name="グループ化 9">
              <a:extLst>
                <a:ext uri="{FF2B5EF4-FFF2-40B4-BE49-F238E27FC236}">
                  <a16:creationId xmlns:a16="http://schemas.microsoft.com/office/drawing/2014/main" id="{AA35C8A7-94AD-3C1F-95AC-E633F1467FE6}"/>
                </a:ext>
              </a:extLst>
            </p:cNvPr>
            <p:cNvGrpSpPr/>
            <p:nvPr/>
          </p:nvGrpSpPr>
          <p:grpSpPr>
            <a:xfrm>
              <a:off x="150483" y="75115"/>
              <a:ext cx="6953733" cy="402824"/>
              <a:chOff x="9330690" y="4935897"/>
              <a:chExt cx="6953733" cy="402824"/>
            </a:xfrm>
          </p:grpSpPr>
          <p:sp>
            <p:nvSpPr>
              <p:cNvPr id="15" name="額縁 23">
                <a:hlinkClick r:id="rId12" action="ppaction://hlinksldjump"/>
                <a:extLst>
                  <a:ext uri="{FF2B5EF4-FFF2-40B4-BE49-F238E27FC236}">
                    <a16:creationId xmlns:a16="http://schemas.microsoft.com/office/drawing/2014/main" id="{61FA5FE2-224E-7813-7628-DDA0B02BD8C6}"/>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6" name="額縁 24">
                <a:hlinkClick r:id="" action="ppaction://hlinkshowjump?jump=firstslide"/>
                <a:extLst>
                  <a:ext uri="{FF2B5EF4-FFF2-40B4-BE49-F238E27FC236}">
                    <a16:creationId xmlns:a16="http://schemas.microsoft.com/office/drawing/2014/main" id="{39F5FF92-6508-62B8-860E-1E5834EAC4B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7" name="額縁 25">
                <a:hlinkClick r:id="rId13" action="ppaction://hlinksldjump"/>
                <a:extLst>
                  <a:ext uri="{FF2B5EF4-FFF2-40B4-BE49-F238E27FC236}">
                    <a16:creationId xmlns:a16="http://schemas.microsoft.com/office/drawing/2014/main" id="{697FAE2C-D46D-3390-A57C-3667866EFFB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14" action="ppaction://hlinksldjump"/>
                <a:extLst>
                  <a:ext uri="{FF2B5EF4-FFF2-40B4-BE49-F238E27FC236}">
                    <a16:creationId xmlns:a16="http://schemas.microsoft.com/office/drawing/2014/main" id="{17560A8D-8FA4-3D9C-1BB2-A98D9507A1D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6" name="額縁 27">
                <a:hlinkClick r:id="rId15" action="ppaction://hlinksldjump"/>
                <a:extLst>
                  <a:ext uri="{FF2B5EF4-FFF2-40B4-BE49-F238E27FC236}">
                    <a16:creationId xmlns:a16="http://schemas.microsoft.com/office/drawing/2014/main" id="{58ECEB94-8702-3FAE-82A2-7EA25C48776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7" name="額縁 28">
                <a:hlinkClick r:id="rId16" action="ppaction://hlinksldjump"/>
                <a:extLst>
                  <a:ext uri="{FF2B5EF4-FFF2-40B4-BE49-F238E27FC236}">
                    <a16:creationId xmlns:a16="http://schemas.microsoft.com/office/drawing/2014/main" id="{238A0FF6-5F23-E319-8C1E-24233C9A912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8" name="額縁 29">
                <a:hlinkClick r:id="rId17"/>
                <a:extLst>
                  <a:ext uri="{FF2B5EF4-FFF2-40B4-BE49-F238E27FC236}">
                    <a16:creationId xmlns:a16="http://schemas.microsoft.com/office/drawing/2014/main" id="{E187B96E-B135-1AA9-741F-0E20F3C0F1E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9" name="額縁 30">
                <a:hlinkClick r:id="rId18" action="ppaction://hlinksldjump"/>
                <a:extLst>
                  <a:ext uri="{FF2B5EF4-FFF2-40B4-BE49-F238E27FC236}">
                    <a16:creationId xmlns:a16="http://schemas.microsoft.com/office/drawing/2014/main" id="{34FA781D-84D6-58B2-9891-9FB6FDBE3F8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4" name="額縁 22">
              <a:hlinkClick r:id="rId19" action="ppaction://hlinksldjump"/>
              <a:extLst>
                <a:ext uri="{FF2B5EF4-FFF2-40B4-BE49-F238E27FC236}">
                  <a16:creationId xmlns:a16="http://schemas.microsoft.com/office/drawing/2014/main" id="{67E6C4BC-CE16-05E4-706E-C56A4A9CB16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508629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699691"/>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7" name="正方形/長方形 6"/>
          <p:cNvSpPr/>
          <p:nvPr/>
        </p:nvSpPr>
        <p:spPr>
          <a:xfrm>
            <a:off x="284388" y="3349907"/>
            <a:ext cx="8540123" cy="159274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マネジメントの強化</a:t>
            </a:r>
            <a:endParaRPr lang="en-US" altLang="ja-JP" sz="2200" b="1" dirty="0">
              <a:solidFill>
                <a:schemeClr val="accent5">
                  <a:lumMod val="75000"/>
                </a:schemeClr>
              </a:solidFill>
            </a:endParaRPr>
          </a:p>
          <a:p>
            <a:pPr marL="265106" indent="-265106" algn="just" fontAlgn="base">
              <a:lnSpc>
                <a:spcPts val="2300"/>
              </a:lnSpc>
            </a:pPr>
            <a:r>
              <a:rPr lang="ja-JP" altLang="en-US" sz="2200" dirty="0"/>
              <a:t>　　</a:t>
            </a:r>
            <a:r>
              <a:rPr lang="ja-JP" altLang="en-US" dirty="0"/>
              <a:t>校長には、従前より求められていた判断力、決断力、交渉力、危機管理等のマネジメント力に加え、学校で働く人材が多様化する中で、「チーム学校」を組織し、働きやすい職場環境を構築するとともに、教職員がそれぞれの強みを活かし、働きがいを高めていくマネジメントも必要</a:t>
            </a:r>
            <a:r>
              <a:rPr lang="ja-JP" altLang="en-US" sz="2100" dirty="0"/>
              <a:t> </a:t>
            </a:r>
          </a:p>
        </p:txBody>
      </p:sp>
      <p:sp>
        <p:nvSpPr>
          <p:cNvPr id="9" name="正方形/長方形 8"/>
          <p:cNvSpPr/>
          <p:nvPr/>
        </p:nvSpPr>
        <p:spPr>
          <a:xfrm>
            <a:off x="262874" y="5413884"/>
            <a:ext cx="8620117" cy="13075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校長には、学校内外の多様な人材を「チーム学校」として組織するとともに、学校の働き方改革を進めるなど、より一層</a:t>
            </a:r>
            <a:r>
              <a:rPr lang="ja-JP" altLang="en-US" sz="2400" b="1" dirty="0">
                <a:solidFill>
                  <a:srgbClr val="FF0000"/>
                </a:solidFill>
              </a:rPr>
              <a:t>マネジメント</a:t>
            </a:r>
            <a:r>
              <a:rPr lang="ja-JP" altLang="en-US" sz="2400" b="1" dirty="0"/>
              <a:t>による学校経営が求められます。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30</a:t>
            </a:fld>
            <a:endParaRPr kumimoji="1" lang="ja-JP" altLang="en-US"/>
          </a:p>
        </p:txBody>
      </p:sp>
      <p:graphicFrame>
        <p:nvGraphicFramePr>
          <p:cNvPr id="16" name="表 15"/>
          <p:cNvGraphicFramePr>
            <a:graphicFrameLocks noGrp="1"/>
          </p:cNvGraphicFramePr>
          <p:nvPr/>
        </p:nvGraphicFramePr>
        <p:xfrm>
          <a:off x="162289" y="1404841"/>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89916" y="504455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89916" y="3055702"/>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466" y="2467316"/>
            <a:ext cx="389021" cy="389021"/>
          </a:xfrm>
          <a:prstGeom prst="rect">
            <a:avLst/>
          </a:prstGeom>
        </p:spPr>
      </p:pic>
      <p:sp>
        <p:nvSpPr>
          <p:cNvPr id="20" name="テキスト ボックス 19">
            <a:hlinkClick r:id="rId3"/>
          </p:cNvPr>
          <p:cNvSpPr txBox="1"/>
          <p:nvPr/>
        </p:nvSpPr>
        <p:spPr>
          <a:xfrm>
            <a:off x="174184" y="1412018"/>
            <a:ext cx="8760529" cy="1484872"/>
          </a:xfrm>
          <a:prstGeom prst="rect">
            <a:avLst/>
          </a:prstGeom>
          <a:noFill/>
        </p:spPr>
        <p:txBody>
          <a:bodyPr wrap="square" rtlCol="0">
            <a:spAutoFit/>
          </a:bodyPr>
          <a:lstStyle/>
          <a:p>
            <a:endParaRPr kumimoji="1" lang="ja-JP" altLang="en-US" dirty="0"/>
          </a:p>
        </p:txBody>
      </p:sp>
      <p:grpSp>
        <p:nvGrpSpPr>
          <p:cNvPr id="4" name="グループ化 3">
            <a:extLst>
              <a:ext uri="{FF2B5EF4-FFF2-40B4-BE49-F238E27FC236}">
                <a16:creationId xmlns:a16="http://schemas.microsoft.com/office/drawing/2014/main" id="{FEA39BC7-FDD6-2977-0FC5-AC25A362BC6D}"/>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7CAE4CD1-FCB1-4163-E49F-7D3F3E23B462}"/>
                </a:ext>
              </a:extLst>
            </p:cNvPr>
            <p:cNvGrpSpPr/>
            <p:nvPr/>
          </p:nvGrpSpPr>
          <p:grpSpPr>
            <a:xfrm>
              <a:off x="150483" y="75115"/>
              <a:ext cx="6953733" cy="402824"/>
              <a:chOff x="9330690" y="4935897"/>
              <a:chExt cx="6953733" cy="402824"/>
            </a:xfrm>
          </p:grpSpPr>
          <p:sp>
            <p:nvSpPr>
              <p:cNvPr id="8" name="額縁 23">
                <a:hlinkClick r:id="rId4" action="ppaction://hlinksldjump"/>
                <a:extLst>
                  <a:ext uri="{FF2B5EF4-FFF2-40B4-BE49-F238E27FC236}">
                    <a16:creationId xmlns:a16="http://schemas.microsoft.com/office/drawing/2014/main" id="{F22ADACD-7C3C-169F-F895-F5CF365DA551}"/>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0" name="額縁 24">
                <a:hlinkClick r:id="" action="ppaction://hlinkshowjump?jump=firstslide"/>
                <a:extLst>
                  <a:ext uri="{FF2B5EF4-FFF2-40B4-BE49-F238E27FC236}">
                    <a16:creationId xmlns:a16="http://schemas.microsoft.com/office/drawing/2014/main" id="{E278A635-9C69-EE80-80B3-281618658E5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5" action="ppaction://hlinksldjump"/>
                <a:extLst>
                  <a:ext uri="{FF2B5EF4-FFF2-40B4-BE49-F238E27FC236}">
                    <a16:creationId xmlns:a16="http://schemas.microsoft.com/office/drawing/2014/main" id="{F61DF813-3773-B230-6CBD-D4075BD01C5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6" action="ppaction://hlinksldjump"/>
                <a:extLst>
                  <a:ext uri="{FF2B5EF4-FFF2-40B4-BE49-F238E27FC236}">
                    <a16:creationId xmlns:a16="http://schemas.microsoft.com/office/drawing/2014/main" id="{F2164534-6196-B514-2B7C-3F7494919ED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7" action="ppaction://hlinksldjump"/>
                <a:extLst>
                  <a:ext uri="{FF2B5EF4-FFF2-40B4-BE49-F238E27FC236}">
                    <a16:creationId xmlns:a16="http://schemas.microsoft.com/office/drawing/2014/main" id="{0331CF46-DFA1-1FFB-1BED-5E2DDBDC2AC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4" name="額縁 28">
                <a:hlinkClick r:id="rId8" action="ppaction://hlinksldjump"/>
                <a:extLst>
                  <a:ext uri="{FF2B5EF4-FFF2-40B4-BE49-F238E27FC236}">
                    <a16:creationId xmlns:a16="http://schemas.microsoft.com/office/drawing/2014/main" id="{0BBCE28E-EF69-D32D-2C79-1AC4F6DF4D6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9"/>
                <a:extLst>
                  <a:ext uri="{FF2B5EF4-FFF2-40B4-BE49-F238E27FC236}">
                    <a16:creationId xmlns:a16="http://schemas.microsoft.com/office/drawing/2014/main" id="{8A1E1A11-D7BF-B68D-01B9-1B5177D9082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1" name="額縁 30">
                <a:hlinkClick r:id="rId10" action="ppaction://hlinksldjump"/>
                <a:extLst>
                  <a:ext uri="{FF2B5EF4-FFF2-40B4-BE49-F238E27FC236}">
                    <a16:creationId xmlns:a16="http://schemas.microsoft.com/office/drawing/2014/main" id="{499E3083-AF09-FA45-BA48-C168E92E916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1" action="ppaction://hlinksldjump"/>
              <a:extLst>
                <a:ext uri="{FF2B5EF4-FFF2-40B4-BE49-F238E27FC236}">
                  <a16:creationId xmlns:a16="http://schemas.microsoft.com/office/drawing/2014/main" id="{DCE01BBE-1802-1B36-500C-921A0327FE0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4458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73905" y="716228"/>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アセスメント力</a:t>
            </a:r>
            <a:endParaRPr lang="ja-JP" altLang="en-US" sz="3600" b="1" dirty="0">
              <a:solidFill>
                <a:srgbClr val="FF0000"/>
              </a:solidFill>
              <a:latin typeface="+mn-ea"/>
              <a:ea typeface="+mn-ea"/>
            </a:endParaRPr>
          </a:p>
        </p:txBody>
      </p:sp>
      <p:sp>
        <p:nvSpPr>
          <p:cNvPr id="7" name="正方形/長方形 6"/>
          <p:cNvSpPr/>
          <p:nvPr/>
        </p:nvSpPr>
        <p:spPr>
          <a:xfrm>
            <a:off x="273570" y="3652574"/>
            <a:ext cx="8661180" cy="158248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アセスメント力の向上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latin typeface="+mj-ea"/>
              </a:rPr>
              <a:t>学校教育活動に関わる様々なデータや情報（自らの学校の強み・弱み、昨今の学校教育を取り巻く課題など）について、収集・整理・分析することで、</a:t>
            </a:r>
            <a:r>
              <a:rPr lang="ja-JP" altLang="en-US" dirty="0"/>
              <a:t>学校の置かれた状況や課題を把握し、それらを踏まえた対策等について</a:t>
            </a:r>
            <a:r>
              <a:rPr lang="ja-JP" altLang="en-US" dirty="0">
                <a:latin typeface="+mj-ea"/>
              </a:rPr>
              <a:t>教職員間や学校運営協議会等で共有していくことが重要</a:t>
            </a:r>
            <a:endParaRPr lang="ja-JP" altLang="en-US" dirty="0"/>
          </a:p>
        </p:txBody>
      </p:sp>
      <p:sp>
        <p:nvSpPr>
          <p:cNvPr id="9" name="正方形/長方形 8"/>
          <p:cNvSpPr/>
          <p:nvPr/>
        </p:nvSpPr>
        <p:spPr>
          <a:xfrm>
            <a:off x="217170" y="5654502"/>
            <a:ext cx="8744238" cy="10761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校長には、学校経営方針の策定のため、学校の状況や課題を適切に把握する学校組織の</a:t>
            </a:r>
            <a:r>
              <a:rPr lang="ja-JP" altLang="en-US" sz="2400" b="1" dirty="0">
                <a:solidFill>
                  <a:srgbClr val="FF0000"/>
                </a:solidFill>
              </a:rPr>
              <a:t>アセスメント力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31</a:t>
            </a:fld>
            <a:endParaRPr kumimoji="1" lang="ja-JP" altLang="en-US"/>
          </a:p>
        </p:txBody>
      </p:sp>
      <p:graphicFrame>
        <p:nvGraphicFramePr>
          <p:cNvPr id="18" name="表 17"/>
          <p:cNvGraphicFramePr>
            <a:graphicFrameLocks noGrp="1"/>
          </p:cNvGraphicFramePr>
          <p:nvPr/>
        </p:nvGraphicFramePr>
        <p:xfrm>
          <a:off x="184929" y="1434073"/>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99060" y="528517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99060" y="323313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652" y="2607472"/>
            <a:ext cx="389021" cy="389021"/>
          </a:xfrm>
          <a:prstGeom prst="rect">
            <a:avLst/>
          </a:prstGeom>
        </p:spPr>
      </p:pic>
      <p:sp>
        <p:nvSpPr>
          <p:cNvPr id="21" name="テキスト ボックス 20">
            <a:hlinkClick r:id="rId3"/>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4" name="グループ化 3">
            <a:extLst>
              <a:ext uri="{FF2B5EF4-FFF2-40B4-BE49-F238E27FC236}">
                <a16:creationId xmlns:a16="http://schemas.microsoft.com/office/drawing/2014/main" id="{0D0001F8-9848-03D8-7B82-65C807E07C1F}"/>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58CFCC87-F725-CF27-52F8-ABFA5C76E70B}"/>
                </a:ext>
              </a:extLst>
            </p:cNvPr>
            <p:cNvGrpSpPr/>
            <p:nvPr/>
          </p:nvGrpSpPr>
          <p:grpSpPr>
            <a:xfrm>
              <a:off x="150483" y="75115"/>
              <a:ext cx="6953733" cy="402824"/>
              <a:chOff x="9330690" y="4935897"/>
              <a:chExt cx="6953733" cy="402824"/>
            </a:xfrm>
          </p:grpSpPr>
          <p:sp>
            <p:nvSpPr>
              <p:cNvPr id="8" name="額縁 23">
                <a:hlinkClick r:id="rId4" action="ppaction://hlinksldjump"/>
                <a:extLst>
                  <a:ext uri="{FF2B5EF4-FFF2-40B4-BE49-F238E27FC236}">
                    <a16:creationId xmlns:a16="http://schemas.microsoft.com/office/drawing/2014/main" id="{795E4AA7-CB2C-E402-7758-3A6C49D37E81}"/>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0" name="額縁 24">
                <a:hlinkClick r:id="" action="ppaction://hlinkshowjump?jump=firstslide"/>
                <a:extLst>
                  <a:ext uri="{FF2B5EF4-FFF2-40B4-BE49-F238E27FC236}">
                    <a16:creationId xmlns:a16="http://schemas.microsoft.com/office/drawing/2014/main" id="{C2239343-537A-835A-DCDF-65DBCB8D4C1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5" action="ppaction://hlinksldjump"/>
                <a:extLst>
                  <a:ext uri="{FF2B5EF4-FFF2-40B4-BE49-F238E27FC236}">
                    <a16:creationId xmlns:a16="http://schemas.microsoft.com/office/drawing/2014/main" id="{AF2A9674-C89E-CCD9-D708-85D324F6008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6" action="ppaction://hlinksldjump"/>
                <a:extLst>
                  <a:ext uri="{FF2B5EF4-FFF2-40B4-BE49-F238E27FC236}">
                    <a16:creationId xmlns:a16="http://schemas.microsoft.com/office/drawing/2014/main" id="{6FC66CCC-9654-C28F-494F-61F6C88EE60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7" action="ppaction://hlinksldjump"/>
                <a:extLst>
                  <a:ext uri="{FF2B5EF4-FFF2-40B4-BE49-F238E27FC236}">
                    <a16:creationId xmlns:a16="http://schemas.microsoft.com/office/drawing/2014/main" id="{1D0A948D-7CBE-B7A8-88FE-923A5EB596B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4" name="額縁 28">
                <a:hlinkClick r:id="rId8" action="ppaction://hlinksldjump"/>
                <a:extLst>
                  <a:ext uri="{FF2B5EF4-FFF2-40B4-BE49-F238E27FC236}">
                    <a16:creationId xmlns:a16="http://schemas.microsoft.com/office/drawing/2014/main" id="{3A51C114-67E1-820B-BD94-8FB067278388}"/>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5" name="額縁 29">
                <a:hlinkClick r:id="rId9"/>
                <a:extLst>
                  <a:ext uri="{FF2B5EF4-FFF2-40B4-BE49-F238E27FC236}">
                    <a16:creationId xmlns:a16="http://schemas.microsoft.com/office/drawing/2014/main" id="{9F146253-8AD8-6690-723A-5F69422C3EA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7" name="額縁 30">
                <a:hlinkClick r:id="rId10" action="ppaction://hlinksldjump"/>
                <a:extLst>
                  <a:ext uri="{FF2B5EF4-FFF2-40B4-BE49-F238E27FC236}">
                    <a16:creationId xmlns:a16="http://schemas.microsoft.com/office/drawing/2014/main" id="{82BC4D25-B8AC-ECB2-9CC5-5A21F63FFC9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1" action="ppaction://hlinksldjump"/>
              <a:extLst>
                <a:ext uri="{FF2B5EF4-FFF2-40B4-BE49-F238E27FC236}">
                  <a16:creationId xmlns:a16="http://schemas.microsoft.com/office/drawing/2014/main" id="{220EA0FB-7DF1-7DE3-E938-1E4D1EC8786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78999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55371" y="762117"/>
            <a:ext cx="7973568" cy="668448"/>
          </a:xfrm>
        </p:spPr>
        <p:txBody>
          <a:bodyPr>
            <a:normAutofit/>
          </a:bodyPr>
          <a:lstStyle/>
          <a:p>
            <a:r>
              <a:rPr lang="ja-JP" altLang="en-US" sz="2000" b="1" dirty="0">
                <a:latin typeface="+mn-ea"/>
                <a:ea typeface="+mn-ea"/>
              </a:rPr>
              <a:t>校長として必要な素養　</a:t>
            </a:r>
            <a:r>
              <a:rPr lang="ja-JP" altLang="en-US" sz="3200" b="1" spc="-100" dirty="0">
                <a:latin typeface="+mn-ea"/>
                <a:ea typeface="+mn-ea"/>
              </a:rPr>
              <a:t>ファシリテーション力</a:t>
            </a:r>
            <a:endParaRPr lang="ja-JP" altLang="en-US" sz="3200" b="1" spc="-100" dirty="0">
              <a:solidFill>
                <a:srgbClr val="FF0000"/>
              </a:solidFill>
              <a:latin typeface="+mn-ea"/>
              <a:ea typeface="+mn-ea"/>
            </a:endParaRPr>
          </a:p>
        </p:txBody>
      </p:sp>
      <p:sp>
        <p:nvSpPr>
          <p:cNvPr id="7" name="正方形/長方形 6"/>
          <p:cNvSpPr/>
          <p:nvPr/>
        </p:nvSpPr>
        <p:spPr>
          <a:xfrm>
            <a:off x="150483" y="3434169"/>
            <a:ext cx="8881872" cy="1600438"/>
          </a:xfrm>
          <a:prstGeom prst="rect">
            <a:avLst/>
          </a:prstGeom>
        </p:spPr>
        <p:txBody>
          <a:bodyPr wrap="square" lIns="180000" rIns="180000">
            <a:spAutoFit/>
          </a:bodyPr>
          <a:lstStyle/>
          <a:p>
            <a:pPr marL="92073" indent="-92073" algn="just" fontAlgn="base"/>
            <a:r>
              <a:rPr lang="ja-JP" altLang="en-US" sz="2200" b="1" dirty="0"/>
              <a:t>◆</a:t>
            </a:r>
            <a:r>
              <a:rPr lang="ja-JP" altLang="en-US" sz="2200" b="1" dirty="0">
                <a:solidFill>
                  <a:schemeClr val="accent5">
                    <a:lumMod val="75000"/>
                  </a:schemeClr>
                </a:solidFill>
              </a:rPr>
              <a:t>ファシリテーション力の向上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t>様々</a:t>
            </a:r>
            <a:r>
              <a:rPr lang="ja-JP" altLang="en-US" dirty="0">
                <a:latin typeface="+mj-ea"/>
              </a:rPr>
              <a:t>な背景、経験、専門性等をもつ教職員間のコミュニケーションを促し、相互理解を深め、成果を生み出せるように支援するとともに、学校運営協議会などの学校･家庭･地域関係者との協議を円滑に進めていくファシリテーターとしての役割が求められます。 </a:t>
            </a:r>
            <a:endParaRPr lang="ja-JP" altLang="en-US" dirty="0"/>
          </a:p>
        </p:txBody>
      </p:sp>
      <p:sp>
        <p:nvSpPr>
          <p:cNvPr id="9" name="正方形/長方形 8"/>
          <p:cNvSpPr/>
          <p:nvPr/>
        </p:nvSpPr>
        <p:spPr>
          <a:xfrm>
            <a:off x="170688" y="5313300"/>
            <a:ext cx="8772144" cy="14081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校長には、教職員や地域等の学校内外の関係者とのプラスの相互作用を促し、学校が抱える教育課題を解決に導く</a:t>
            </a:r>
            <a:r>
              <a:rPr lang="ja-JP" altLang="en-US" sz="2400" b="1" dirty="0">
                <a:solidFill>
                  <a:srgbClr val="FF0000"/>
                </a:solidFill>
              </a:rPr>
              <a:t>ファシリテーション力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32</a:t>
            </a:fld>
            <a:endParaRPr kumimoji="1" lang="ja-JP" altLang="en-US"/>
          </a:p>
        </p:txBody>
      </p:sp>
      <p:graphicFrame>
        <p:nvGraphicFramePr>
          <p:cNvPr id="16" name="表 15"/>
          <p:cNvGraphicFramePr>
            <a:graphicFrameLocks noGrp="1"/>
          </p:cNvGraphicFramePr>
          <p:nvPr/>
        </p:nvGraphicFramePr>
        <p:xfrm>
          <a:off x="150483" y="1482503"/>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7" name="テキスト ボックス 16"/>
          <p:cNvSpPr txBox="1"/>
          <p:nvPr/>
        </p:nvSpPr>
        <p:spPr>
          <a:xfrm>
            <a:off x="-99060" y="494396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99060" y="312534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428" y="2490537"/>
            <a:ext cx="389021" cy="389021"/>
          </a:xfrm>
          <a:prstGeom prst="rect">
            <a:avLst/>
          </a:prstGeom>
        </p:spPr>
      </p:pic>
      <p:sp>
        <p:nvSpPr>
          <p:cNvPr id="20" name="テキスト ボックス 19">
            <a:hlinkClick r:id="rId3"/>
          </p:cNvPr>
          <p:cNvSpPr txBox="1"/>
          <p:nvPr/>
        </p:nvSpPr>
        <p:spPr>
          <a:xfrm>
            <a:off x="174578" y="1565300"/>
            <a:ext cx="8760529" cy="1484872"/>
          </a:xfrm>
          <a:prstGeom prst="rect">
            <a:avLst/>
          </a:prstGeom>
          <a:noFill/>
        </p:spPr>
        <p:txBody>
          <a:bodyPr wrap="square" rtlCol="0">
            <a:spAutoFit/>
          </a:bodyPr>
          <a:lstStyle/>
          <a:p>
            <a:endParaRPr kumimoji="1" lang="ja-JP" altLang="en-US" dirty="0"/>
          </a:p>
        </p:txBody>
      </p:sp>
      <p:grpSp>
        <p:nvGrpSpPr>
          <p:cNvPr id="4" name="グループ化 3">
            <a:extLst>
              <a:ext uri="{FF2B5EF4-FFF2-40B4-BE49-F238E27FC236}">
                <a16:creationId xmlns:a16="http://schemas.microsoft.com/office/drawing/2014/main" id="{FC8B45AA-829E-F0AA-674F-F0ADF16371A0}"/>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5F6AD599-7024-4282-8257-67950FC4C3F6}"/>
                </a:ext>
              </a:extLst>
            </p:cNvPr>
            <p:cNvGrpSpPr/>
            <p:nvPr/>
          </p:nvGrpSpPr>
          <p:grpSpPr>
            <a:xfrm>
              <a:off x="150483" y="75115"/>
              <a:ext cx="6953733" cy="402824"/>
              <a:chOff x="9330690" y="4935897"/>
              <a:chExt cx="6953733" cy="402824"/>
            </a:xfrm>
          </p:grpSpPr>
          <p:sp>
            <p:nvSpPr>
              <p:cNvPr id="8" name="額縁 23">
                <a:hlinkClick r:id="rId4" action="ppaction://hlinksldjump"/>
                <a:extLst>
                  <a:ext uri="{FF2B5EF4-FFF2-40B4-BE49-F238E27FC236}">
                    <a16:creationId xmlns:a16="http://schemas.microsoft.com/office/drawing/2014/main" id="{EBCCFC3A-B868-D6CF-C824-F106708F55F8}"/>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0" name="額縁 24">
                <a:hlinkClick r:id="" action="ppaction://hlinkshowjump?jump=firstslide"/>
                <a:extLst>
                  <a:ext uri="{FF2B5EF4-FFF2-40B4-BE49-F238E27FC236}">
                    <a16:creationId xmlns:a16="http://schemas.microsoft.com/office/drawing/2014/main" id="{BC754365-0C30-AF6B-3BF1-9949C22F58CF}"/>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5" action="ppaction://hlinksldjump"/>
                <a:extLst>
                  <a:ext uri="{FF2B5EF4-FFF2-40B4-BE49-F238E27FC236}">
                    <a16:creationId xmlns:a16="http://schemas.microsoft.com/office/drawing/2014/main" id="{2FA43EFD-2B58-7168-C8BF-5B42C0A78F8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6" action="ppaction://hlinksldjump"/>
                <a:extLst>
                  <a:ext uri="{FF2B5EF4-FFF2-40B4-BE49-F238E27FC236}">
                    <a16:creationId xmlns:a16="http://schemas.microsoft.com/office/drawing/2014/main" id="{35D052E6-EBCA-70EA-3473-DF6016C7AE7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7" action="ppaction://hlinksldjump"/>
                <a:extLst>
                  <a:ext uri="{FF2B5EF4-FFF2-40B4-BE49-F238E27FC236}">
                    <a16:creationId xmlns:a16="http://schemas.microsoft.com/office/drawing/2014/main" id="{134E3C41-0DA5-4D7D-6524-41511D37A40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4" name="額縁 28">
                <a:hlinkClick r:id="rId8" action="ppaction://hlinksldjump"/>
                <a:extLst>
                  <a:ext uri="{FF2B5EF4-FFF2-40B4-BE49-F238E27FC236}">
                    <a16:creationId xmlns:a16="http://schemas.microsoft.com/office/drawing/2014/main" id="{57774AC7-AF1C-5F85-20FE-E551226F5E4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8" name="額縁 29">
                <a:hlinkClick r:id="rId9"/>
                <a:extLst>
                  <a:ext uri="{FF2B5EF4-FFF2-40B4-BE49-F238E27FC236}">
                    <a16:creationId xmlns:a16="http://schemas.microsoft.com/office/drawing/2014/main" id="{1AE6C161-A88D-D57F-7CA6-9A0EB9CA412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1" name="額縁 30">
                <a:hlinkClick r:id="rId10" action="ppaction://hlinksldjump"/>
                <a:extLst>
                  <a:ext uri="{FF2B5EF4-FFF2-40B4-BE49-F238E27FC236}">
                    <a16:creationId xmlns:a16="http://schemas.microsoft.com/office/drawing/2014/main" id="{3F720D1F-0CB0-16BD-BDDB-E2054EDF852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1" action="ppaction://hlinksldjump"/>
              <a:extLst>
                <a:ext uri="{FF2B5EF4-FFF2-40B4-BE49-F238E27FC236}">
                  <a16:creationId xmlns:a16="http://schemas.microsoft.com/office/drawing/2014/main" id="{FBF9F78D-5E86-DEE4-AEE0-A5B9700720B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84034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33" name="正方形/長方形 3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25821" y="661372"/>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具体的な活用場面①</a:t>
            </a:r>
            <a:endParaRPr lang="ja-JP" altLang="en-US" sz="3200" b="1" dirty="0">
              <a:solidFill>
                <a:srgbClr val="FF0000"/>
              </a:solidFill>
              <a:latin typeface="+mn-ea"/>
              <a:ea typeface="+mn-ea"/>
            </a:endParaRPr>
          </a:p>
        </p:txBody>
      </p:sp>
      <p:graphicFrame>
        <p:nvGraphicFramePr>
          <p:cNvPr id="16" name="図表 15"/>
          <p:cNvGraphicFramePr/>
          <p:nvPr>
            <p:extLst>
              <p:ext uri="{D42A27DB-BD31-4B8C-83A1-F6EECF244321}">
                <p14:modId xmlns:p14="http://schemas.microsoft.com/office/powerpoint/2010/main" val="269667183"/>
              </p:ext>
            </p:extLst>
          </p:nvPr>
        </p:nvGraphicFramePr>
        <p:xfrm>
          <a:off x="109728" y="1482015"/>
          <a:ext cx="8942832" cy="1854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角丸四角形 18"/>
          <p:cNvSpPr/>
          <p:nvPr/>
        </p:nvSpPr>
        <p:spPr>
          <a:xfrm>
            <a:off x="109728" y="3488267"/>
            <a:ext cx="6675120" cy="3244164"/>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tIns="108000" rIns="72000" rtlCol="0" anchor="ctr"/>
          <a:lstStyle/>
          <a:p>
            <a:pPr>
              <a:lnSpc>
                <a:spcPts val="2100"/>
              </a:lnSpc>
            </a:pPr>
            <a:r>
              <a:rPr kumimoji="1" lang="ja-JP" altLang="en-US" sz="2200" b="1" dirty="0"/>
              <a:t>◆自己観察書の作成</a:t>
            </a:r>
            <a:endParaRPr kumimoji="1" lang="en-US" altLang="ja-JP" sz="2200" b="1" dirty="0"/>
          </a:p>
          <a:p>
            <a:pPr>
              <a:lnSpc>
                <a:spcPts val="1000"/>
              </a:lnSpc>
            </a:pPr>
            <a:endParaRPr kumimoji="1" lang="en-US" altLang="ja-JP" sz="2200" b="1" dirty="0"/>
          </a:p>
          <a:p>
            <a:pPr marL="177800" indent="-177800" algn="just">
              <a:lnSpc>
                <a:spcPts val="2100"/>
              </a:lnSpc>
            </a:pPr>
            <a:r>
              <a:rPr lang="ja-JP" altLang="en-US" sz="2000" dirty="0">
                <a:latin typeface="+mj-ea"/>
              </a:rPr>
              <a:t>・</a:t>
            </a:r>
            <a:r>
              <a:rPr lang="ja-JP" altLang="en-US" dirty="0">
                <a:latin typeface="+mj-ea"/>
              </a:rPr>
              <a:t>年度当初、学校教育目標や学校経営方針などを踏まえ、年間の自己目標等を設定する際に「やまなし教員等育成指標」や「研修履歴」を補助資料として活用していくことで、自身の課題を明確にしたうえで目標設定ができる。特に、研修目標・計画を設定する際は、自己目標の達成にあたり、自身のキャリアステージで求められる資質・能力や校務分掌で期待される役割と関連付ける。</a:t>
            </a:r>
            <a:endParaRPr kumimoji="1" lang="en-US" altLang="ja-JP" b="1" dirty="0"/>
          </a:p>
          <a:p>
            <a:pPr marL="177800" indent="-177800" algn="just">
              <a:lnSpc>
                <a:spcPts val="2100"/>
              </a:lnSpc>
            </a:pPr>
            <a:r>
              <a:rPr lang="ja-JP" altLang="en-US" sz="2000" dirty="0">
                <a:latin typeface="+mj-ea"/>
              </a:rPr>
              <a:t>・</a:t>
            </a:r>
            <a:r>
              <a:rPr lang="ja-JP" altLang="en-US" dirty="0">
                <a:latin typeface="+mj-ea"/>
              </a:rPr>
              <a:t>年度末、</a:t>
            </a:r>
            <a:r>
              <a:rPr lang="en-US" altLang="ja-JP" dirty="0">
                <a:latin typeface="+mj-ea"/>
              </a:rPr>
              <a:t>1</a:t>
            </a:r>
            <a:r>
              <a:rPr lang="ja-JP" altLang="en-US" dirty="0">
                <a:latin typeface="+mj-ea"/>
              </a:rPr>
              <a:t>年間の取組状況や自己反省を記入する際にも、これらの資料を活用して振り返りを行い、次年度の目標設定に生かす。</a:t>
            </a:r>
            <a:endParaRPr lang="ja-JP" altLang="en-US" b="1" dirty="0">
              <a:solidFill>
                <a:srgbClr val="FF0000"/>
              </a:solidFill>
            </a:endParaRPr>
          </a:p>
        </p:txBody>
      </p:sp>
      <p:pic>
        <p:nvPicPr>
          <p:cNvPr id="20" name="図 19"/>
          <p:cNvPicPr>
            <a:picLocks noChangeAspect="1"/>
          </p:cNvPicPr>
          <p:nvPr/>
        </p:nvPicPr>
        <p:blipFill rotWithShape="1">
          <a:blip r:embed="rId7"/>
          <a:srcRect l="22856" t="26814" r="52074" b="14962"/>
          <a:stretch/>
        </p:blipFill>
        <p:spPr>
          <a:xfrm>
            <a:off x="6909797" y="3767328"/>
            <a:ext cx="2218981" cy="2898649"/>
          </a:xfrm>
          <a:prstGeom prst="rect">
            <a:avLst/>
          </a:prstGeom>
        </p:spPr>
      </p:pic>
      <p:sp>
        <p:nvSpPr>
          <p:cNvPr id="21" name="四角形吹き出し 20"/>
          <p:cNvSpPr/>
          <p:nvPr/>
        </p:nvSpPr>
        <p:spPr>
          <a:xfrm>
            <a:off x="6833579" y="4615159"/>
            <a:ext cx="1185709" cy="2117272"/>
          </a:xfrm>
          <a:prstGeom prst="wedgeRectCallout">
            <a:avLst>
              <a:gd name="adj1" fmla="val -64950"/>
              <a:gd name="adj2" fmla="val -2984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角丸四角形 21"/>
          <p:cNvSpPr/>
          <p:nvPr/>
        </p:nvSpPr>
        <p:spPr>
          <a:xfrm>
            <a:off x="4621528" y="715213"/>
            <a:ext cx="4029456" cy="560765"/>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800" b="1" dirty="0">
                <a:solidFill>
                  <a:schemeClr val="bg1"/>
                </a:solidFill>
                <a:latin typeface="+mn-ea"/>
              </a:rPr>
              <a:t>自己目標の設定・評価</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33</a:t>
            </a:fld>
            <a:endParaRPr kumimoji="1" lang="ja-JP" altLang="en-US"/>
          </a:p>
        </p:txBody>
      </p:sp>
      <p:grpSp>
        <p:nvGrpSpPr>
          <p:cNvPr id="4" name="グループ化 3">
            <a:extLst>
              <a:ext uri="{FF2B5EF4-FFF2-40B4-BE49-F238E27FC236}">
                <a16:creationId xmlns:a16="http://schemas.microsoft.com/office/drawing/2014/main" id="{574D42AA-B55E-D4BE-32AA-CE23BA42AA93}"/>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BB3BE2AF-8BA9-F439-38CB-679E20722363}"/>
                </a:ext>
              </a:extLst>
            </p:cNvPr>
            <p:cNvGrpSpPr/>
            <p:nvPr/>
          </p:nvGrpSpPr>
          <p:grpSpPr>
            <a:xfrm>
              <a:off x="150483" y="75115"/>
              <a:ext cx="6953733" cy="402824"/>
              <a:chOff x="9330690" y="4935897"/>
              <a:chExt cx="6953733" cy="402824"/>
            </a:xfrm>
          </p:grpSpPr>
          <p:sp>
            <p:nvSpPr>
              <p:cNvPr id="7" name="額縁 23">
                <a:hlinkClick r:id="rId8" action="ppaction://hlinksldjump"/>
                <a:extLst>
                  <a:ext uri="{FF2B5EF4-FFF2-40B4-BE49-F238E27FC236}">
                    <a16:creationId xmlns:a16="http://schemas.microsoft.com/office/drawing/2014/main" id="{B3BCD182-D93C-ED9A-C80A-07F4C7922628}"/>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8" name="額縁 24">
                <a:hlinkClick r:id="" action="ppaction://hlinkshowjump?jump=firstslide"/>
                <a:extLst>
                  <a:ext uri="{FF2B5EF4-FFF2-40B4-BE49-F238E27FC236}">
                    <a16:creationId xmlns:a16="http://schemas.microsoft.com/office/drawing/2014/main" id="{5814A1C3-006D-5D28-356C-4DD56300B46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9" action="ppaction://hlinksldjump"/>
                <a:extLst>
                  <a:ext uri="{FF2B5EF4-FFF2-40B4-BE49-F238E27FC236}">
                    <a16:creationId xmlns:a16="http://schemas.microsoft.com/office/drawing/2014/main" id="{DD1103A6-9C3F-74E2-8FAF-0FA831B60778}"/>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10" action="ppaction://hlinksldjump"/>
                <a:extLst>
                  <a:ext uri="{FF2B5EF4-FFF2-40B4-BE49-F238E27FC236}">
                    <a16:creationId xmlns:a16="http://schemas.microsoft.com/office/drawing/2014/main" id="{556FD8E6-BFFC-BC04-CFEE-5E986B7E1498}"/>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11" action="ppaction://hlinksldjump"/>
                <a:extLst>
                  <a:ext uri="{FF2B5EF4-FFF2-40B4-BE49-F238E27FC236}">
                    <a16:creationId xmlns:a16="http://schemas.microsoft.com/office/drawing/2014/main" id="{E94101E8-5B12-BEFE-E19A-213FA10EC71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12" action="ppaction://hlinksldjump"/>
                <a:extLst>
                  <a:ext uri="{FF2B5EF4-FFF2-40B4-BE49-F238E27FC236}">
                    <a16:creationId xmlns:a16="http://schemas.microsoft.com/office/drawing/2014/main" id="{495647CF-5FDD-65A4-7883-F56EF8F9F3D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29">
                <a:hlinkClick r:id="rId13"/>
                <a:extLst>
                  <a:ext uri="{FF2B5EF4-FFF2-40B4-BE49-F238E27FC236}">
                    <a16:creationId xmlns:a16="http://schemas.microsoft.com/office/drawing/2014/main" id="{CCD0B87E-1277-7EB3-5207-178AA5C423B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14" action="ppaction://hlinksldjump"/>
                <a:extLst>
                  <a:ext uri="{FF2B5EF4-FFF2-40B4-BE49-F238E27FC236}">
                    <a16:creationId xmlns:a16="http://schemas.microsoft.com/office/drawing/2014/main" id="{0FD1D54F-F197-921B-A79F-672DEDC3307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5" action="ppaction://hlinksldjump"/>
              <a:extLst>
                <a:ext uri="{FF2B5EF4-FFF2-40B4-BE49-F238E27FC236}">
                  <a16:creationId xmlns:a16="http://schemas.microsoft.com/office/drawing/2014/main" id="{E1E87853-D857-E433-D3E4-32E68CF6A29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326982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角丸四角形 18"/>
          <p:cNvSpPr/>
          <p:nvPr/>
        </p:nvSpPr>
        <p:spPr>
          <a:xfrm>
            <a:off x="109728" y="4096512"/>
            <a:ext cx="8906256" cy="2635918"/>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just">
              <a:lnSpc>
                <a:spcPts val="2100"/>
              </a:lnSpc>
            </a:pPr>
            <a:r>
              <a:rPr kumimoji="1" lang="ja-JP" altLang="en-US" sz="2000" dirty="0">
                <a:latin typeface="+mj-ea"/>
              </a:rPr>
              <a:t>　</a:t>
            </a:r>
            <a:r>
              <a:rPr kumimoji="1" lang="ja-JP" altLang="en-US" dirty="0">
                <a:latin typeface="+mj-ea"/>
              </a:rPr>
              <a:t>研修履歴を活用した対話に基づく受講奨励については、人事評価制度との違いを留意しつつ、人事評価の面談の機会を活用することができる。</a:t>
            </a:r>
            <a:endParaRPr kumimoji="1" lang="en-US" altLang="ja-JP" dirty="0">
              <a:latin typeface="+mj-ea"/>
            </a:endParaRPr>
          </a:p>
          <a:p>
            <a:pPr algn="just">
              <a:lnSpc>
                <a:spcPts val="2100"/>
              </a:lnSpc>
            </a:pPr>
            <a:r>
              <a:rPr kumimoji="1" lang="ja-JP" altLang="en-US" b="1" dirty="0"/>
              <a:t>◆年度当初の管理職面談において</a:t>
            </a:r>
            <a:endParaRPr kumimoji="1" lang="en-US" altLang="ja-JP" b="1" dirty="0"/>
          </a:p>
          <a:p>
            <a:pPr marL="87313" indent="-87313" algn="just">
              <a:lnSpc>
                <a:spcPts val="2100"/>
              </a:lnSpc>
            </a:pPr>
            <a:r>
              <a:rPr lang="ja-JP" altLang="en-US" dirty="0">
                <a:latin typeface="+mj-ea"/>
              </a:rPr>
              <a:t>・教員一人ひとりの職責、経験、適性に照らした人材育成の観点</a:t>
            </a:r>
            <a:endParaRPr lang="en-US" altLang="ja-JP" dirty="0">
              <a:latin typeface="+mj-ea"/>
            </a:endParaRPr>
          </a:p>
          <a:p>
            <a:pPr marL="177800" indent="-177800" algn="just">
              <a:lnSpc>
                <a:spcPts val="2100"/>
              </a:lnSpc>
            </a:pPr>
            <a:r>
              <a:rPr lang="ja-JP" altLang="en-US" dirty="0">
                <a:latin typeface="+mj-ea"/>
              </a:rPr>
              <a:t>・学校教育目標の達成のために必要な専門性・能力の確保などの観点から過去の研修履歴を活用し、指導助言を行う。</a:t>
            </a:r>
            <a:endParaRPr lang="en-US" altLang="ja-JP" dirty="0">
              <a:latin typeface="+mj-ea"/>
            </a:endParaRPr>
          </a:p>
          <a:p>
            <a:pPr algn="just">
              <a:lnSpc>
                <a:spcPts val="2100"/>
              </a:lnSpc>
            </a:pPr>
            <a:r>
              <a:rPr kumimoji="1" lang="ja-JP" altLang="en-US" b="1" dirty="0"/>
              <a:t>◆年度末の管理職面談において</a:t>
            </a:r>
            <a:endParaRPr kumimoji="1" lang="en-US" altLang="ja-JP" b="1" dirty="0"/>
          </a:p>
          <a:p>
            <a:pPr marL="177800" indent="-177800" algn="just">
              <a:lnSpc>
                <a:spcPts val="2100"/>
              </a:lnSpc>
            </a:pPr>
            <a:r>
              <a:rPr lang="ja-JP" altLang="en-US" dirty="0">
                <a:latin typeface="+mj-ea"/>
              </a:rPr>
              <a:t>・ＯＪＴや校内外研修等の実施状況を踏まえ、研修履歴を振り返りながら、今後の資質向上のための指導助言を行う。</a:t>
            </a:r>
            <a:endParaRPr lang="ja-JP" altLang="en-US" b="1" dirty="0">
              <a:solidFill>
                <a:srgbClr val="FF0000"/>
              </a:solidFill>
            </a:endParaRPr>
          </a:p>
        </p:txBody>
      </p:sp>
      <p:sp>
        <p:nvSpPr>
          <p:cNvPr id="22" name="角丸四角形 21"/>
          <p:cNvSpPr/>
          <p:nvPr/>
        </p:nvSpPr>
        <p:spPr>
          <a:xfrm>
            <a:off x="4317491" y="673240"/>
            <a:ext cx="4498849" cy="561600"/>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400" b="1" dirty="0">
                <a:solidFill>
                  <a:schemeClr val="bg1"/>
                </a:solidFill>
                <a:latin typeface="+mn-ea"/>
              </a:rPr>
              <a:t>研修履歴を活用した受講奨励</a:t>
            </a:r>
          </a:p>
        </p:txBody>
      </p:sp>
      <p:pic>
        <p:nvPicPr>
          <p:cNvPr id="15" name="図 14"/>
          <p:cNvPicPr/>
          <p:nvPr/>
        </p:nvPicPr>
        <p:blipFill rotWithShape="1">
          <a:blip r:embed="rId2" cstate="print">
            <a:extLst>
              <a:ext uri="{28A0092B-C50C-407E-A947-70E740481C1C}">
                <a14:useLocalDpi xmlns:a14="http://schemas.microsoft.com/office/drawing/2010/main" val="0"/>
              </a:ext>
            </a:extLst>
          </a:blip>
          <a:srcRect l="3761" r="3846" b="6727"/>
          <a:stretch/>
        </p:blipFill>
        <p:spPr bwMode="auto">
          <a:xfrm>
            <a:off x="169630" y="2188429"/>
            <a:ext cx="5019123" cy="1624987"/>
          </a:xfrm>
          <a:prstGeom prst="rect">
            <a:avLst/>
          </a:prstGeom>
          <a:noFill/>
          <a:ln>
            <a:noFill/>
          </a:ln>
        </p:spPr>
      </p:pic>
      <p:sp>
        <p:nvSpPr>
          <p:cNvPr id="21" name="四角形吹き出し 20"/>
          <p:cNvSpPr/>
          <p:nvPr/>
        </p:nvSpPr>
        <p:spPr>
          <a:xfrm>
            <a:off x="109728" y="2176752"/>
            <a:ext cx="5138928" cy="1721167"/>
          </a:xfrm>
          <a:prstGeom prst="wedgeRectCallout">
            <a:avLst>
              <a:gd name="adj1" fmla="val -12887"/>
              <a:gd name="adj2" fmla="val 6323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7" name="正方形/長方形 16"/>
          <p:cNvSpPr/>
          <p:nvPr/>
        </p:nvSpPr>
        <p:spPr>
          <a:xfrm>
            <a:off x="26499" y="1368658"/>
            <a:ext cx="9117501" cy="754053"/>
          </a:xfrm>
          <a:prstGeom prst="rect">
            <a:avLst/>
          </a:prstGeom>
        </p:spPr>
        <p:txBody>
          <a:bodyPr wrap="square" lIns="180000" rIns="180000">
            <a:spAutoFit/>
          </a:bodyPr>
          <a:lstStyle/>
          <a:p>
            <a:pPr marL="92073" indent="-92073" algn="just" fontAlgn="base"/>
            <a:r>
              <a:rPr lang="ja-JP" altLang="en-US" sz="1900" dirty="0"/>
              <a:t>①教員の意欲や主体性の尊重 ②学校組織の総合的な機能発揮 ③個々の人材育成　の観点で、</a:t>
            </a:r>
            <a:r>
              <a:rPr lang="ja-JP" altLang="en-US" sz="2400" b="1" dirty="0">
                <a:solidFill>
                  <a:srgbClr val="FF0000"/>
                </a:solidFill>
              </a:rPr>
              <a:t>校長の指導力</a:t>
            </a:r>
            <a:r>
              <a:rPr lang="ja-JP" altLang="en-US" sz="1900" dirty="0"/>
              <a:t>が求められます。</a:t>
            </a:r>
            <a:endParaRPr lang="en-US" altLang="ja-JP" sz="1900" dirty="0"/>
          </a:p>
        </p:txBody>
      </p:sp>
      <p:sp>
        <p:nvSpPr>
          <p:cNvPr id="3" name="角丸四角形 2"/>
          <p:cNvSpPr/>
          <p:nvPr/>
        </p:nvSpPr>
        <p:spPr>
          <a:xfrm>
            <a:off x="5308558" y="2034046"/>
            <a:ext cx="3699806" cy="1933752"/>
          </a:xfrm>
          <a:prstGeom prst="roundRect">
            <a:avLst/>
          </a:prstGeom>
          <a:solidFill>
            <a:srgbClr val="FFCCFF"/>
          </a:solidFill>
          <a:ln>
            <a:noFill/>
          </a:ln>
        </p:spPr>
        <p:style>
          <a:lnRef idx="1">
            <a:schemeClr val="accent2"/>
          </a:lnRef>
          <a:fillRef idx="2">
            <a:schemeClr val="accent2"/>
          </a:fillRef>
          <a:effectRef idx="1">
            <a:schemeClr val="accent2"/>
          </a:effectRef>
          <a:fontRef idx="minor">
            <a:schemeClr val="dk1"/>
          </a:fontRef>
        </p:style>
        <p:txBody>
          <a:bodyPr lIns="36000" tIns="36000" rIns="0" bIns="0" rtlCol="0" anchor="ctr"/>
          <a:lstStyle/>
          <a:p>
            <a:r>
              <a:rPr kumimoji="1" lang="ja-JP" altLang="en-US" sz="1300" b="1" dirty="0"/>
              <a:t>◆研修主事の役割（学校教育法施行規則）</a:t>
            </a:r>
            <a:endParaRPr kumimoji="1" lang="en-US" altLang="ja-JP" sz="1300" b="1" dirty="0"/>
          </a:p>
          <a:p>
            <a:r>
              <a:rPr lang="ja-JP" altLang="en-US" sz="1300" dirty="0"/>
              <a:t>・校内研修･校内研究に関する計画の企画･立案</a:t>
            </a:r>
            <a:br>
              <a:rPr lang="ja-JP" altLang="en-US" sz="1300" dirty="0"/>
            </a:br>
            <a:r>
              <a:rPr lang="ja-JP" altLang="en-US" sz="1300" dirty="0"/>
              <a:t>・校内研修・校内研究のための講師派遣依頼や資料提供依頼等の渉外業務</a:t>
            </a:r>
            <a:br>
              <a:rPr lang="ja-JP" altLang="en-US" sz="1300" dirty="0"/>
            </a:br>
            <a:r>
              <a:rPr lang="ja-JP" altLang="en-US" sz="1300" dirty="0"/>
              <a:t>・校内研修・校内研究に関する校内における他の分掌との調整や運営・取りまとめ</a:t>
            </a:r>
            <a:br>
              <a:rPr lang="ja-JP" altLang="en-US" sz="1300" dirty="0"/>
            </a:br>
            <a:r>
              <a:rPr lang="ja-JP" altLang="en-US" sz="1300" dirty="0"/>
              <a:t>・初任者研修・中堅教諭等資質向上研修等の受講者の受講日程・内容等の計画作成・調整</a:t>
            </a:r>
            <a:endParaRPr kumimoji="1" lang="ja-JP" altLang="en-US" dirty="0"/>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34</a:t>
            </a:fld>
            <a:endParaRPr kumimoji="1" lang="ja-JP" altLang="en-US"/>
          </a:p>
        </p:txBody>
      </p:sp>
      <p:sp>
        <p:nvSpPr>
          <p:cNvPr id="18" name="タイトル 1"/>
          <p:cNvSpPr>
            <a:spLocks noGrp="1"/>
          </p:cNvSpPr>
          <p:nvPr>
            <p:ph type="ctrTitle"/>
          </p:nvPr>
        </p:nvSpPr>
        <p:spPr>
          <a:xfrm>
            <a:off x="0" y="618930"/>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具体的な活用場面②</a:t>
            </a:r>
            <a:endParaRPr lang="ja-JP" altLang="en-US" sz="3200" b="1" dirty="0">
              <a:solidFill>
                <a:srgbClr val="FF0000"/>
              </a:solidFill>
              <a:latin typeface="+mn-ea"/>
              <a:ea typeface="+mn-ea"/>
            </a:endParaRPr>
          </a:p>
        </p:txBody>
      </p:sp>
      <p:grpSp>
        <p:nvGrpSpPr>
          <p:cNvPr id="2" name="グループ化 1">
            <a:extLst>
              <a:ext uri="{FF2B5EF4-FFF2-40B4-BE49-F238E27FC236}">
                <a16:creationId xmlns:a16="http://schemas.microsoft.com/office/drawing/2014/main" id="{F60942D0-3A90-F3DE-7817-13DA25C1EEDD}"/>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5A3BDA08-E6D7-8CC5-16D0-F44A8E2D3D9E}"/>
                </a:ext>
              </a:extLst>
            </p:cNvPr>
            <p:cNvGrpSpPr/>
            <p:nvPr/>
          </p:nvGrpSpPr>
          <p:grpSpPr>
            <a:xfrm>
              <a:off x="150483" y="75115"/>
              <a:ext cx="6953733" cy="402824"/>
              <a:chOff x="9330690" y="4935897"/>
              <a:chExt cx="6953733" cy="402824"/>
            </a:xfrm>
          </p:grpSpPr>
          <p:sp>
            <p:nvSpPr>
              <p:cNvPr id="7" name="額縁 23">
                <a:hlinkClick r:id="rId3" action="ppaction://hlinksldjump"/>
                <a:extLst>
                  <a:ext uri="{FF2B5EF4-FFF2-40B4-BE49-F238E27FC236}">
                    <a16:creationId xmlns:a16="http://schemas.microsoft.com/office/drawing/2014/main" id="{C924C521-B457-1E09-26BD-FF3590FC7F73}"/>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8" name="額縁 24">
                <a:hlinkClick r:id="" action="ppaction://hlinkshowjump?jump=firstslide"/>
                <a:extLst>
                  <a:ext uri="{FF2B5EF4-FFF2-40B4-BE49-F238E27FC236}">
                    <a16:creationId xmlns:a16="http://schemas.microsoft.com/office/drawing/2014/main" id="{68BB8C54-58F4-B46E-2525-0829BDE1A0B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4" action="ppaction://hlinksldjump"/>
                <a:extLst>
                  <a:ext uri="{FF2B5EF4-FFF2-40B4-BE49-F238E27FC236}">
                    <a16:creationId xmlns:a16="http://schemas.microsoft.com/office/drawing/2014/main" id="{F6218692-029E-EC3F-CC1B-B7BE9A94D34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5" action="ppaction://hlinksldjump"/>
                <a:extLst>
                  <a:ext uri="{FF2B5EF4-FFF2-40B4-BE49-F238E27FC236}">
                    <a16:creationId xmlns:a16="http://schemas.microsoft.com/office/drawing/2014/main" id="{B3D65296-A048-CA6D-583A-C901E83F629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6" action="ppaction://hlinksldjump"/>
                <a:extLst>
                  <a:ext uri="{FF2B5EF4-FFF2-40B4-BE49-F238E27FC236}">
                    <a16:creationId xmlns:a16="http://schemas.microsoft.com/office/drawing/2014/main" id="{78654809-B62B-C1EB-91A9-6974EC2EE0C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7" action="ppaction://hlinksldjump"/>
                <a:extLst>
                  <a:ext uri="{FF2B5EF4-FFF2-40B4-BE49-F238E27FC236}">
                    <a16:creationId xmlns:a16="http://schemas.microsoft.com/office/drawing/2014/main" id="{CC5A6E5E-1F5D-0CE8-C916-C5378EA20EE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29">
                <a:hlinkClick r:id="rId8"/>
                <a:extLst>
                  <a:ext uri="{FF2B5EF4-FFF2-40B4-BE49-F238E27FC236}">
                    <a16:creationId xmlns:a16="http://schemas.microsoft.com/office/drawing/2014/main" id="{ED775172-6249-DB22-F00D-A825411991D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9" action="ppaction://hlinksldjump"/>
                <a:extLst>
                  <a:ext uri="{FF2B5EF4-FFF2-40B4-BE49-F238E27FC236}">
                    <a16:creationId xmlns:a16="http://schemas.microsoft.com/office/drawing/2014/main" id="{9BFBA78A-7744-DE30-D7FE-45C5529CC3D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0" action="ppaction://hlinksldjump"/>
              <a:extLst>
                <a:ext uri="{FF2B5EF4-FFF2-40B4-BE49-F238E27FC236}">
                  <a16:creationId xmlns:a16="http://schemas.microsoft.com/office/drawing/2014/main" id="{297EEE45-1231-C8F1-CE0D-AA656D04C9D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6" name="テキスト ボックス 15">
            <a:hlinkClick r:id="rId11"/>
            <a:extLst>
              <a:ext uri="{FF2B5EF4-FFF2-40B4-BE49-F238E27FC236}">
                <a16:creationId xmlns:a16="http://schemas.microsoft.com/office/drawing/2014/main" id="{70021301-3081-9186-3F69-761D9C15FF1A}"/>
              </a:ext>
            </a:extLst>
          </p:cNvPr>
          <p:cNvSpPr txBox="1"/>
          <p:nvPr/>
        </p:nvSpPr>
        <p:spPr>
          <a:xfrm>
            <a:off x="169631" y="2224157"/>
            <a:ext cx="5003292" cy="1484872"/>
          </a:xfrm>
          <a:prstGeom prst="rect">
            <a:avLst/>
          </a:prstGeom>
          <a:noFill/>
        </p:spPr>
        <p:txBody>
          <a:bodyPr wrap="square" rtlCol="0">
            <a:spAutoFit/>
          </a:bodyPr>
          <a:lstStyle/>
          <a:p>
            <a:endParaRPr kumimoji="1" lang="ja-JP" altLang="en-US" dirty="0"/>
          </a:p>
        </p:txBody>
      </p:sp>
      <p:pic>
        <p:nvPicPr>
          <p:cNvPr id="20" name="図 19">
            <a:hlinkClick r:id="rId11"/>
            <a:extLst>
              <a:ext uri="{FF2B5EF4-FFF2-40B4-BE49-F238E27FC236}">
                <a16:creationId xmlns:a16="http://schemas.microsoft.com/office/drawing/2014/main" id="{A0B56223-1E0F-D55A-5142-D0738018C4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5874" y="3608194"/>
            <a:ext cx="389021" cy="389021"/>
          </a:xfrm>
          <a:prstGeom prst="rect">
            <a:avLst/>
          </a:prstGeom>
        </p:spPr>
      </p:pic>
    </p:spTree>
    <p:extLst>
      <p:ext uri="{BB962C8B-B14F-4D97-AF65-F5344CB8AC3E}">
        <p14:creationId xmlns:p14="http://schemas.microsoft.com/office/powerpoint/2010/main" val="58502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155448" y="1861223"/>
            <a:ext cx="9429750" cy="546735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4</a:t>
            </a:fld>
            <a:endParaRPr kumimoji="1" lang="ja-JP" altLang="en-US" dirty="0"/>
          </a:p>
        </p:txBody>
      </p:sp>
      <p:sp>
        <p:nvSpPr>
          <p:cNvPr id="6" name="テキスト ボックス 5"/>
          <p:cNvSpPr txBox="1"/>
          <p:nvPr/>
        </p:nvSpPr>
        <p:spPr>
          <a:xfrm>
            <a:off x="1829127" y="670505"/>
            <a:ext cx="5644056" cy="954107"/>
          </a:xfrm>
          <a:prstGeom prst="rect">
            <a:avLst/>
          </a:prstGeom>
          <a:noFill/>
        </p:spPr>
        <p:txBody>
          <a:bodyPr wrap="square" rtlCol="0">
            <a:spAutoFit/>
          </a:bodyPr>
          <a:lstStyle/>
          <a:p>
            <a:r>
              <a:rPr kumimoji="1" lang="ja-JP" altLang="en-US" sz="2800" b="1" dirty="0"/>
              <a:t>山梨県総合教育センター等　</a:t>
            </a:r>
            <a:endParaRPr kumimoji="1" lang="en-US" altLang="ja-JP" sz="2800" b="1" dirty="0"/>
          </a:p>
          <a:p>
            <a:r>
              <a:rPr kumimoji="1" lang="ja-JP" altLang="en-US" sz="2800" b="1" dirty="0"/>
              <a:t>令和７年度　研修計画・研修一覧</a:t>
            </a:r>
          </a:p>
        </p:txBody>
      </p:sp>
      <p:sp>
        <p:nvSpPr>
          <p:cNvPr id="33" name="テキスト ボックス 32"/>
          <p:cNvSpPr txBox="1"/>
          <p:nvPr/>
        </p:nvSpPr>
        <p:spPr>
          <a:xfrm>
            <a:off x="4752870" y="5904309"/>
            <a:ext cx="4165947" cy="646331"/>
          </a:xfrm>
          <a:prstGeom prst="rect">
            <a:avLst/>
          </a:prstGeom>
          <a:noFill/>
        </p:spPr>
        <p:txBody>
          <a:bodyPr wrap="square" rtlCol="0">
            <a:spAutoFit/>
          </a:bodyPr>
          <a:lstStyle/>
          <a:p>
            <a:r>
              <a:rPr kumimoji="1" lang="en-US" altLang="ja-JP" sz="1200" dirty="0"/>
              <a:t>※</a:t>
            </a:r>
            <a:r>
              <a:rPr kumimoji="1" lang="ja-JP" altLang="en-US" sz="1200" dirty="0"/>
              <a:t>総合教育センター及び本庁各課主催の研修すべてを掲載</a:t>
            </a:r>
            <a:endParaRPr kumimoji="1" lang="en-US" altLang="ja-JP" sz="1200" dirty="0"/>
          </a:p>
          <a:p>
            <a:r>
              <a:rPr kumimoji="1" lang="ja-JP" altLang="en-US" sz="1200" dirty="0"/>
              <a:t>（研修によっては、あらかじめ受講対象が決められている　</a:t>
            </a:r>
            <a:endParaRPr kumimoji="1" lang="en-US" altLang="ja-JP" sz="1200" dirty="0"/>
          </a:p>
          <a:p>
            <a:r>
              <a:rPr kumimoji="1" lang="ja-JP" altLang="en-US" sz="1200" dirty="0"/>
              <a:t>　場合があります。）</a:t>
            </a:r>
          </a:p>
        </p:txBody>
      </p:sp>
      <p:grpSp>
        <p:nvGrpSpPr>
          <p:cNvPr id="15" name="グループ化 14">
            <a:extLst>
              <a:ext uri="{FF2B5EF4-FFF2-40B4-BE49-F238E27FC236}">
                <a16:creationId xmlns:a16="http://schemas.microsoft.com/office/drawing/2014/main" id="{B3A2AB30-90A1-C510-CAF6-E3B3E7539386}"/>
              </a:ext>
            </a:extLst>
          </p:cNvPr>
          <p:cNvGrpSpPr/>
          <p:nvPr/>
        </p:nvGrpSpPr>
        <p:grpSpPr>
          <a:xfrm>
            <a:off x="150483" y="75115"/>
            <a:ext cx="7683666" cy="402824"/>
            <a:chOff x="150483" y="75115"/>
            <a:chExt cx="7683666" cy="402824"/>
          </a:xfrm>
        </p:grpSpPr>
        <p:grpSp>
          <p:nvGrpSpPr>
            <p:cNvPr id="20" name="グループ化 19">
              <a:extLst>
                <a:ext uri="{FF2B5EF4-FFF2-40B4-BE49-F238E27FC236}">
                  <a16:creationId xmlns:a16="http://schemas.microsoft.com/office/drawing/2014/main" id="{341F57A3-D292-A0BC-6CEC-07DDD324F03F}"/>
                </a:ext>
              </a:extLst>
            </p:cNvPr>
            <p:cNvGrpSpPr/>
            <p:nvPr/>
          </p:nvGrpSpPr>
          <p:grpSpPr>
            <a:xfrm>
              <a:off x="150483" y="75115"/>
              <a:ext cx="7683666" cy="402824"/>
              <a:chOff x="150483" y="75115"/>
              <a:chExt cx="7683666" cy="402824"/>
            </a:xfrm>
          </p:grpSpPr>
          <p:grpSp>
            <p:nvGrpSpPr>
              <p:cNvPr id="37" name="グループ化 36">
                <a:extLst>
                  <a:ext uri="{FF2B5EF4-FFF2-40B4-BE49-F238E27FC236}">
                    <a16:creationId xmlns:a16="http://schemas.microsoft.com/office/drawing/2014/main" id="{1A9C439B-EB3F-3C9A-C89A-46248690401E}"/>
                  </a:ext>
                </a:extLst>
              </p:cNvPr>
              <p:cNvGrpSpPr/>
              <p:nvPr/>
            </p:nvGrpSpPr>
            <p:grpSpPr>
              <a:xfrm>
                <a:off x="150483" y="75115"/>
                <a:ext cx="6953733" cy="402824"/>
                <a:chOff x="9330690" y="4935897"/>
                <a:chExt cx="6953733" cy="402824"/>
              </a:xfrm>
            </p:grpSpPr>
            <p:sp>
              <p:nvSpPr>
                <p:cNvPr id="39" name="額縁 52">
                  <a:hlinkClick r:id="" action="ppaction://hlinkshowjump?jump=firstslide"/>
                  <a:extLst>
                    <a:ext uri="{FF2B5EF4-FFF2-40B4-BE49-F238E27FC236}">
                      <a16:creationId xmlns:a16="http://schemas.microsoft.com/office/drawing/2014/main" id="{63D2C6D4-8179-6710-6B79-E57D17DB416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40" name="額縁 53">
                  <a:hlinkClick r:id="rId2" action="ppaction://hlinksldjump"/>
                  <a:extLst>
                    <a:ext uri="{FF2B5EF4-FFF2-40B4-BE49-F238E27FC236}">
                      <a16:creationId xmlns:a16="http://schemas.microsoft.com/office/drawing/2014/main" id="{8C761882-670A-E745-C904-DF824CF2C3E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41" name="額縁 54">
                  <a:hlinkClick r:id="rId3" action="ppaction://hlinksldjump"/>
                  <a:extLst>
                    <a:ext uri="{FF2B5EF4-FFF2-40B4-BE49-F238E27FC236}">
                      <a16:creationId xmlns:a16="http://schemas.microsoft.com/office/drawing/2014/main" id="{63D43807-4D29-051B-8696-2ECB9B7A8FF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42" name="額縁 55">
                  <a:hlinkClick r:id="rId4" action="ppaction://hlinksldjump"/>
                  <a:extLst>
                    <a:ext uri="{FF2B5EF4-FFF2-40B4-BE49-F238E27FC236}">
                      <a16:creationId xmlns:a16="http://schemas.microsoft.com/office/drawing/2014/main" id="{3A750E2A-4A82-DA9B-6DD0-E1FC44AD6A8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43" name="額縁 56">
                  <a:hlinkClick r:id="rId5" action="ppaction://hlinksldjump"/>
                  <a:extLst>
                    <a:ext uri="{FF2B5EF4-FFF2-40B4-BE49-F238E27FC236}">
                      <a16:creationId xmlns:a16="http://schemas.microsoft.com/office/drawing/2014/main" id="{D987BC42-B604-956D-7A24-9C56F926025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44" name="額縁 57">
                  <a:hlinkClick r:id="rId6"/>
                  <a:extLst>
                    <a:ext uri="{FF2B5EF4-FFF2-40B4-BE49-F238E27FC236}">
                      <a16:creationId xmlns:a16="http://schemas.microsoft.com/office/drawing/2014/main" id="{DB39BEA8-7F55-363D-1EA3-F39D106D047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7" name="額縁 58">
                  <a:hlinkClick r:id="rId7" action="ppaction://hlinksldjump"/>
                  <a:extLst>
                    <a:ext uri="{FF2B5EF4-FFF2-40B4-BE49-F238E27FC236}">
                      <a16:creationId xmlns:a16="http://schemas.microsoft.com/office/drawing/2014/main" id="{983582F9-48BA-47D2-CD54-5A7C255B789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8" name="額縁 51">
                <a:hlinkClick r:id="rId8" action="ppaction://hlinksldjump"/>
                <a:extLst>
                  <a:ext uri="{FF2B5EF4-FFF2-40B4-BE49-F238E27FC236}">
                    <a16:creationId xmlns:a16="http://schemas.microsoft.com/office/drawing/2014/main" id="{7922847D-2028-A4A5-0FD5-7ADE31B932D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2" name="額縁 49">
              <a:hlinkClick r:id="rId9" action="ppaction://hlinksldjump"/>
              <a:extLst>
                <a:ext uri="{FF2B5EF4-FFF2-40B4-BE49-F238E27FC236}">
                  <a16:creationId xmlns:a16="http://schemas.microsoft.com/office/drawing/2014/main" id="{35FE8A3E-5F7E-6C29-680E-CA0BF33D998F}"/>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grpSp>
        <p:nvGrpSpPr>
          <p:cNvPr id="3" name="グループ化 2"/>
          <p:cNvGrpSpPr/>
          <p:nvPr/>
        </p:nvGrpSpPr>
        <p:grpSpPr>
          <a:xfrm>
            <a:off x="1187927" y="2221320"/>
            <a:ext cx="5108028" cy="4012422"/>
            <a:chOff x="620110" y="1772128"/>
            <a:chExt cx="5108028" cy="4012422"/>
          </a:xfrm>
        </p:grpSpPr>
        <p:sp>
          <p:nvSpPr>
            <p:cNvPr id="5" name="テキスト ボックス 4">
              <a:hlinkClick r:id="rId10"/>
            </p:cNvPr>
            <p:cNvSpPr txBox="1"/>
            <p:nvPr/>
          </p:nvSpPr>
          <p:spPr>
            <a:xfrm>
              <a:off x="620110" y="1772128"/>
              <a:ext cx="492064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研修計画（第１～第３ステージ）</a:t>
              </a:r>
            </a:p>
          </p:txBody>
        </p:sp>
        <p:sp>
          <p:nvSpPr>
            <p:cNvPr id="7" name="テキスト ボックス 6">
              <a:hlinkClick r:id="rId11"/>
            </p:cNvPr>
            <p:cNvSpPr txBox="1"/>
            <p:nvPr/>
          </p:nvSpPr>
          <p:spPr>
            <a:xfrm>
              <a:off x="620110" y="2141460"/>
              <a:ext cx="460353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研修一覧</a:t>
              </a:r>
            </a:p>
          </p:txBody>
        </p:sp>
        <p:sp>
          <p:nvSpPr>
            <p:cNvPr id="8" name="テキスト ボックス 7">
              <a:hlinkClick r:id="rId12"/>
            </p:cNvPr>
            <p:cNvSpPr txBox="1"/>
            <p:nvPr/>
          </p:nvSpPr>
          <p:spPr>
            <a:xfrm>
              <a:off x="620110" y="2853044"/>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研修計画（第１～第３ステージ）</a:t>
              </a:r>
            </a:p>
          </p:txBody>
        </p:sp>
        <p:sp>
          <p:nvSpPr>
            <p:cNvPr id="9" name="テキスト ボックス 8">
              <a:hlinkClick r:id="rId13"/>
            </p:cNvPr>
            <p:cNvSpPr txBox="1"/>
            <p:nvPr/>
          </p:nvSpPr>
          <p:spPr>
            <a:xfrm>
              <a:off x="620110" y="3222376"/>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研修一覧</a:t>
              </a:r>
            </a:p>
          </p:txBody>
        </p:sp>
        <p:sp>
          <p:nvSpPr>
            <p:cNvPr id="10" name="テキスト ボックス 9">
              <a:hlinkClick r:id="rId14"/>
            </p:cNvPr>
            <p:cNvSpPr txBox="1"/>
            <p:nvPr/>
          </p:nvSpPr>
          <p:spPr>
            <a:xfrm>
              <a:off x="620110" y="3961040"/>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研修計画（第１～第３ステージ）</a:t>
              </a:r>
            </a:p>
          </p:txBody>
        </p:sp>
        <p:sp>
          <p:nvSpPr>
            <p:cNvPr id="11" name="テキスト ボックス 10">
              <a:hlinkClick r:id="rId15"/>
            </p:cNvPr>
            <p:cNvSpPr txBox="1"/>
            <p:nvPr/>
          </p:nvSpPr>
          <p:spPr>
            <a:xfrm>
              <a:off x="620110" y="4330372"/>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研修一覧</a:t>
              </a:r>
            </a:p>
          </p:txBody>
        </p:sp>
        <p:sp>
          <p:nvSpPr>
            <p:cNvPr id="12" name="テキスト ボックス 11">
              <a:hlinkClick r:id="rId16"/>
            </p:cNvPr>
            <p:cNvSpPr txBox="1"/>
            <p:nvPr/>
          </p:nvSpPr>
          <p:spPr>
            <a:xfrm>
              <a:off x="620110" y="5057461"/>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研修計画</a:t>
              </a:r>
            </a:p>
          </p:txBody>
        </p:sp>
        <p:sp>
          <p:nvSpPr>
            <p:cNvPr id="13" name="テキスト ボックス 12">
              <a:hlinkClick r:id="rId17"/>
            </p:cNvPr>
            <p:cNvSpPr txBox="1"/>
            <p:nvPr/>
          </p:nvSpPr>
          <p:spPr>
            <a:xfrm>
              <a:off x="620110" y="5415218"/>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研修一覧</a:t>
              </a:r>
            </a:p>
          </p:txBody>
        </p:sp>
        <p:sp>
          <p:nvSpPr>
            <p:cNvPr id="2" name="テキスト ボックス 1"/>
            <p:cNvSpPr txBox="1"/>
            <p:nvPr/>
          </p:nvSpPr>
          <p:spPr>
            <a:xfrm>
              <a:off x="2962812" y="2171750"/>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4" name="テキスト ボックス 33"/>
            <p:cNvSpPr txBox="1"/>
            <p:nvPr/>
          </p:nvSpPr>
          <p:spPr>
            <a:xfrm>
              <a:off x="3368634" y="3228477"/>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5" name="テキスト ボックス 34"/>
            <p:cNvSpPr txBox="1"/>
            <p:nvPr/>
          </p:nvSpPr>
          <p:spPr>
            <a:xfrm>
              <a:off x="3368634" y="434280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6" name="テキスト ボックス 35"/>
            <p:cNvSpPr txBox="1"/>
            <p:nvPr/>
          </p:nvSpPr>
          <p:spPr>
            <a:xfrm>
              <a:off x="2976795" y="546052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grpSp>
      <p:pic>
        <p:nvPicPr>
          <p:cNvPr id="48" name="図 47">
            <a:hlinkClick r:id="rId10"/>
            <a:extLst>
              <a:ext uri="{FF2B5EF4-FFF2-40B4-BE49-F238E27FC236}">
                <a16:creationId xmlns:a16="http://schemas.microsoft.com/office/drawing/2014/main" id="{5D571AA0-911C-CE89-0FF2-FB275A14BD8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12278" y="2167215"/>
            <a:ext cx="389021" cy="389021"/>
          </a:xfrm>
          <a:prstGeom prst="rect">
            <a:avLst/>
          </a:prstGeom>
        </p:spPr>
      </p:pic>
      <p:pic>
        <p:nvPicPr>
          <p:cNvPr id="49" name="図 48">
            <a:hlinkClick r:id="rId11"/>
            <a:extLst>
              <a:ext uri="{FF2B5EF4-FFF2-40B4-BE49-F238E27FC236}">
                <a16:creationId xmlns:a16="http://schemas.microsoft.com/office/drawing/2014/main" id="{DA3C1F68-9EB2-47F1-6385-673E75D0C8D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2" y="2550514"/>
            <a:ext cx="389021" cy="389021"/>
          </a:xfrm>
          <a:prstGeom prst="rect">
            <a:avLst/>
          </a:prstGeom>
        </p:spPr>
      </p:pic>
      <p:pic>
        <p:nvPicPr>
          <p:cNvPr id="50" name="図 49">
            <a:hlinkClick r:id="rId12"/>
            <a:extLst>
              <a:ext uri="{FF2B5EF4-FFF2-40B4-BE49-F238E27FC236}">
                <a16:creationId xmlns:a16="http://schemas.microsoft.com/office/drawing/2014/main" id="{F2449EC0-2B55-87ED-C078-4652F6EF0AB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27955" y="3266915"/>
            <a:ext cx="389021" cy="389021"/>
          </a:xfrm>
          <a:prstGeom prst="rect">
            <a:avLst/>
          </a:prstGeom>
        </p:spPr>
      </p:pic>
      <p:pic>
        <p:nvPicPr>
          <p:cNvPr id="51" name="図 50">
            <a:hlinkClick r:id="rId13"/>
            <a:extLst>
              <a:ext uri="{FF2B5EF4-FFF2-40B4-BE49-F238E27FC236}">
                <a16:creationId xmlns:a16="http://schemas.microsoft.com/office/drawing/2014/main" id="{D35EB7BE-C767-1ADE-F714-4A897109854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47430" y="3640303"/>
            <a:ext cx="389021" cy="389021"/>
          </a:xfrm>
          <a:prstGeom prst="rect">
            <a:avLst/>
          </a:prstGeom>
        </p:spPr>
      </p:pic>
      <p:pic>
        <p:nvPicPr>
          <p:cNvPr id="52" name="図 51">
            <a:hlinkClick r:id="rId14"/>
            <a:extLst>
              <a:ext uri="{FF2B5EF4-FFF2-40B4-BE49-F238E27FC236}">
                <a16:creationId xmlns:a16="http://schemas.microsoft.com/office/drawing/2014/main" id="{9D03FC7F-CA8A-701F-D0F0-9651627A752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27955" y="4340619"/>
            <a:ext cx="389021" cy="389021"/>
          </a:xfrm>
          <a:prstGeom prst="rect">
            <a:avLst/>
          </a:prstGeom>
        </p:spPr>
      </p:pic>
      <p:pic>
        <p:nvPicPr>
          <p:cNvPr id="53" name="図 52">
            <a:hlinkClick r:id="rId15"/>
            <a:extLst>
              <a:ext uri="{FF2B5EF4-FFF2-40B4-BE49-F238E27FC236}">
                <a16:creationId xmlns:a16="http://schemas.microsoft.com/office/drawing/2014/main" id="{8A6CA91D-AE1C-59F6-A74E-02D7751D33D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47430" y="4729640"/>
            <a:ext cx="389021" cy="389021"/>
          </a:xfrm>
          <a:prstGeom prst="rect">
            <a:avLst/>
          </a:prstGeom>
        </p:spPr>
      </p:pic>
      <p:pic>
        <p:nvPicPr>
          <p:cNvPr id="54" name="図 53">
            <a:hlinkClick r:id="rId16"/>
            <a:extLst>
              <a:ext uri="{FF2B5EF4-FFF2-40B4-BE49-F238E27FC236}">
                <a16:creationId xmlns:a16="http://schemas.microsoft.com/office/drawing/2014/main" id="{7D51295B-21E5-D843-4A3F-428269BFC5C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1" y="5438069"/>
            <a:ext cx="389021" cy="389021"/>
          </a:xfrm>
          <a:prstGeom prst="rect">
            <a:avLst/>
          </a:prstGeom>
        </p:spPr>
      </p:pic>
      <p:pic>
        <p:nvPicPr>
          <p:cNvPr id="55" name="図 54">
            <a:hlinkClick r:id="rId17"/>
            <a:extLst>
              <a:ext uri="{FF2B5EF4-FFF2-40B4-BE49-F238E27FC236}">
                <a16:creationId xmlns:a16="http://schemas.microsoft.com/office/drawing/2014/main" id="{B22DF348-9430-AC69-2263-3C6E74DF087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1" y="5818313"/>
            <a:ext cx="389021" cy="389021"/>
          </a:xfrm>
          <a:prstGeom prst="rect">
            <a:avLst/>
          </a:prstGeom>
        </p:spPr>
      </p:pic>
    </p:spTree>
    <p:extLst>
      <p:ext uri="{BB962C8B-B14F-4D97-AF65-F5344CB8AC3E}">
        <p14:creationId xmlns:p14="http://schemas.microsoft.com/office/powerpoint/2010/main" val="66655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39" y="588491"/>
            <a:ext cx="8250852" cy="6167525"/>
          </a:xfrm>
          <a:prstGeom prst="rect">
            <a:avLst/>
          </a:prstGeom>
          <a:solidFill>
            <a:schemeClr val="bg1"/>
          </a:solidFill>
        </p:spPr>
      </p:pic>
      <p:sp>
        <p:nvSpPr>
          <p:cNvPr id="18" name="正方形/長方形 17">
            <a:hlinkClick r:id="rId3" action="ppaction://hlinksldjump"/>
          </p:cNvPr>
          <p:cNvSpPr/>
          <p:nvPr/>
        </p:nvSpPr>
        <p:spPr>
          <a:xfrm>
            <a:off x="574622" y="3127248"/>
            <a:ext cx="5515282"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hlinkClick r:id="rId4" action="ppaction://hlinksldjump"/>
          </p:cNvPr>
          <p:cNvSpPr/>
          <p:nvPr/>
        </p:nvSpPr>
        <p:spPr>
          <a:xfrm>
            <a:off x="574622" y="3782805"/>
            <a:ext cx="5515282" cy="491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hlinkClick r:id="rId5" action="ppaction://hlinksldjump"/>
          </p:cNvPr>
          <p:cNvSpPr/>
          <p:nvPr/>
        </p:nvSpPr>
        <p:spPr>
          <a:xfrm>
            <a:off x="574623" y="4343400"/>
            <a:ext cx="5515282" cy="232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hlinkClick r:id="rId5" action="ppaction://hlinksldjump"/>
          </p:cNvPr>
          <p:cNvSpPr/>
          <p:nvPr/>
        </p:nvSpPr>
        <p:spPr>
          <a:xfrm>
            <a:off x="4971965" y="987760"/>
            <a:ext cx="3568531" cy="124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hlinkClick r:id="rId6" action="ppaction://hlinksldjump"/>
          </p:cNvPr>
          <p:cNvSpPr/>
          <p:nvPr/>
        </p:nvSpPr>
        <p:spPr>
          <a:xfrm>
            <a:off x="6274987" y="3127248"/>
            <a:ext cx="2265509"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hlinkClick r:id="rId7" action="ppaction://hlinksldjump"/>
          </p:cNvPr>
          <p:cNvSpPr/>
          <p:nvPr/>
        </p:nvSpPr>
        <p:spPr>
          <a:xfrm>
            <a:off x="6274987" y="3789681"/>
            <a:ext cx="2265509" cy="95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84A5FDAB-09CF-C341-2733-051F1E42E135}"/>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9EC565D2-DC9F-D511-10C2-54115FC6A77E}"/>
                </a:ext>
              </a:extLst>
            </p:cNvPr>
            <p:cNvGrpSpPr/>
            <p:nvPr/>
          </p:nvGrpSpPr>
          <p:grpSpPr>
            <a:xfrm>
              <a:off x="150483" y="75115"/>
              <a:ext cx="6953733" cy="402824"/>
              <a:chOff x="9330690" y="4935897"/>
              <a:chExt cx="6953733" cy="402824"/>
            </a:xfrm>
          </p:grpSpPr>
          <p:sp>
            <p:nvSpPr>
              <p:cNvPr id="6" name="額縁 23">
                <a:hlinkClick r:id="rId8" action="ppaction://hlinksldjump"/>
                <a:extLst>
                  <a:ext uri="{FF2B5EF4-FFF2-40B4-BE49-F238E27FC236}">
                    <a16:creationId xmlns:a16="http://schemas.microsoft.com/office/drawing/2014/main" id="{F93952CB-24C2-DEEC-822E-ABFC7D6BF290}"/>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7" name="額縁 24">
                <a:hlinkClick r:id="" action="ppaction://hlinkshowjump?jump=firstslide"/>
                <a:extLst>
                  <a:ext uri="{FF2B5EF4-FFF2-40B4-BE49-F238E27FC236}">
                    <a16:creationId xmlns:a16="http://schemas.microsoft.com/office/drawing/2014/main" id="{11116F4E-73B4-CF44-B160-9B7F5F6F389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8" name="額縁 25">
                <a:hlinkClick r:id="rId9" action="ppaction://hlinksldjump"/>
                <a:extLst>
                  <a:ext uri="{FF2B5EF4-FFF2-40B4-BE49-F238E27FC236}">
                    <a16:creationId xmlns:a16="http://schemas.microsoft.com/office/drawing/2014/main" id="{895D64A2-A73F-6840-3071-E2DEBEDA685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9" name="額縁 26">
                <a:hlinkClick r:id="rId10" action="ppaction://hlinksldjump"/>
                <a:extLst>
                  <a:ext uri="{FF2B5EF4-FFF2-40B4-BE49-F238E27FC236}">
                    <a16:creationId xmlns:a16="http://schemas.microsoft.com/office/drawing/2014/main" id="{A0416D19-A373-1151-74DE-133706B23C0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0" name="額縁 27">
                <a:hlinkClick r:id="rId11" action="ppaction://hlinksldjump"/>
                <a:extLst>
                  <a:ext uri="{FF2B5EF4-FFF2-40B4-BE49-F238E27FC236}">
                    <a16:creationId xmlns:a16="http://schemas.microsoft.com/office/drawing/2014/main" id="{E099E2CC-0EDD-1247-71E8-C12F685FCAA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1" name="額縁 28">
                <a:hlinkClick r:id="rId12" action="ppaction://hlinksldjump"/>
                <a:extLst>
                  <a:ext uri="{FF2B5EF4-FFF2-40B4-BE49-F238E27FC236}">
                    <a16:creationId xmlns:a16="http://schemas.microsoft.com/office/drawing/2014/main" id="{2B82C209-F394-3775-975C-74E0ABF66C7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2" name="額縁 29">
                <a:hlinkClick r:id="rId13"/>
                <a:extLst>
                  <a:ext uri="{FF2B5EF4-FFF2-40B4-BE49-F238E27FC236}">
                    <a16:creationId xmlns:a16="http://schemas.microsoft.com/office/drawing/2014/main" id="{D6D49258-C9C2-3118-49B2-8E5525A93AB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3" name="額縁 30">
                <a:hlinkClick r:id="rId14" action="ppaction://hlinksldjump"/>
                <a:extLst>
                  <a:ext uri="{FF2B5EF4-FFF2-40B4-BE49-F238E27FC236}">
                    <a16:creationId xmlns:a16="http://schemas.microsoft.com/office/drawing/2014/main" id="{429091A0-9C9F-0251-3BB5-E260D8E8E90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5" name="額縁 22">
              <a:hlinkClick r:id="rId15" action="ppaction://hlinksldjump"/>
              <a:extLst>
                <a:ext uri="{FF2B5EF4-FFF2-40B4-BE49-F238E27FC236}">
                  <a16:creationId xmlns:a16="http://schemas.microsoft.com/office/drawing/2014/main" id="{8635354C-3D14-25FD-8907-DDAE05E0FAB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01044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6</a:t>
            </a:fld>
            <a:endParaRPr kumimoji="1" lang="ja-JP" altLang="en-US"/>
          </a:p>
        </p:txBody>
      </p:sp>
      <p:graphicFrame>
        <p:nvGraphicFramePr>
          <p:cNvPr id="58" name="オブジェクト 57"/>
          <p:cNvGraphicFramePr>
            <a:graphicFrameLocks noChangeAspect="1"/>
          </p:cNvGraphicFramePr>
          <p:nvPr>
            <p:extLst>
              <p:ext uri="{D42A27DB-BD31-4B8C-83A1-F6EECF244321}">
                <p14:modId xmlns:p14="http://schemas.microsoft.com/office/powerpoint/2010/main" val="1956630936"/>
              </p:ext>
            </p:extLst>
          </p:nvPr>
        </p:nvGraphicFramePr>
        <p:xfrm>
          <a:off x="2476500" y="630351"/>
          <a:ext cx="6038850" cy="10277475"/>
        </p:xfrm>
        <a:graphic>
          <a:graphicData uri="http://schemas.openxmlformats.org/presentationml/2006/ole">
            <mc:AlternateContent xmlns:mc="http://schemas.openxmlformats.org/markup-compatibility/2006">
              <mc:Choice xmlns:v="urn:schemas-microsoft-com:vml" Requires="v">
                <p:oleObj name="ワークシート" r:id="rId2" imgW="31790498" imgH="54124891" progId="Excel.Sheet.12">
                  <p:embed/>
                </p:oleObj>
              </mc:Choice>
              <mc:Fallback>
                <p:oleObj name="ワークシート" r:id="rId2" imgW="31790498" imgH="54124891" progId="Excel.Sheet.12">
                  <p:embed/>
                  <p:pic>
                    <p:nvPicPr>
                      <p:cNvPr id="30" name="オブジェクト 29"/>
                      <p:cNvPicPr/>
                      <p:nvPr/>
                    </p:nvPicPr>
                    <p:blipFill>
                      <a:blip r:embed="rId3"/>
                      <a:stretch>
                        <a:fillRect/>
                      </a:stretch>
                    </p:blipFill>
                    <p:spPr>
                      <a:xfrm>
                        <a:off x="2476500" y="630351"/>
                        <a:ext cx="6038850" cy="10277475"/>
                      </a:xfrm>
                      <a:prstGeom prst="rect">
                        <a:avLst/>
                      </a:prstGeom>
                      <a:solidFill>
                        <a:schemeClr val="bg1"/>
                      </a:solidFill>
                    </p:spPr>
                  </p:pic>
                </p:oleObj>
              </mc:Fallback>
            </mc:AlternateContent>
          </a:graphicData>
        </a:graphic>
      </p:graphicFrame>
      <p:graphicFrame>
        <p:nvGraphicFramePr>
          <p:cNvPr id="59" name="オブジェクト 58"/>
          <p:cNvGraphicFramePr>
            <a:graphicFrameLocks noChangeAspect="1"/>
          </p:cNvGraphicFramePr>
          <p:nvPr>
            <p:extLst>
              <p:ext uri="{D42A27DB-BD31-4B8C-83A1-F6EECF244321}">
                <p14:modId xmlns:p14="http://schemas.microsoft.com/office/powerpoint/2010/main" val="4138383664"/>
              </p:ext>
            </p:extLst>
          </p:nvPr>
        </p:nvGraphicFramePr>
        <p:xfrm>
          <a:off x="150483" y="699346"/>
          <a:ext cx="1565819" cy="2665223"/>
        </p:xfrm>
        <a:graphic>
          <a:graphicData uri="http://schemas.openxmlformats.org/presentationml/2006/ole">
            <mc:AlternateContent xmlns:mc="http://schemas.openxmlformats.org/markup-compatibility/2006">
              <mc:Choice xmlns:v="urn:schemas-microsoft-com:vml" Requires="v">
                <p:oleObj name="ワークシート" r:id="rId4" imgW="31790498" imgH="54124891" progId="Excel.Sheet.12">
                  <p:embed/>
                </p:oleObj>
              </mc:Choice>
              <mc:Fallback>
                <p:oleObj name="ワークシート" r:id="rId4" imgW="31790498" imgH="54124891" progId="Excel.Sheet.12">
                  <p:embed/>
                  <p:pic>
                    <p:nvPicPr>
                      <p:cNvPr id="58" name="オブジェクト 57"/>
                      <p:cNvPicPr/>
                      <p:nvPr/>
                    </p:nvPicPr>
                    <p:blipFill>
                      <a:blip r:embed="rId3"/>
                      <a:stretch>
                        <a:fillRect/>
                      </a:stretch>
                    </p:blipFill>
                    <p:spPr>
                      <a:xfrm>
                        <a:off x="150483" y="699346"/>
                        <a:ext cx="1565819" cy="2665223"/>
                      </a:xfrm>
                      <a:prstGeom prst="rect">
                        <a:avLst/>
                      </a:prstGeom>
                      <a:solidFill>
                        <a:schemeClr val="bg1"/>
                      </a:solidFill>
                    </p:spPr>
                  </p:pic>
                </p:oleObj>
              </mc:Fallback>
            </mc:AlternateContent>
          </a:graphicData>
        </a:graphic>
      </p:graphicFrame>
      <p:sp>
        <p:nvSpPr>
          <p:cNvPr id="13" name="四角形吹き出し 12"/>
          <p:cNvSpPr/>
          <p:nvPr/>
        </p:nvSpPr>
        <p:spPr>
          <a:xfrm>
            <a:off x="90000" y="630351"/>
            <a:ext cx="1686784" cy="1672582"/>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前半</a:t>
            </a:r>
          </a:p>
        </p:txBody>
      </p:sp>
      <p:sp>
        <p:nvSpPr>
          <p:cNvPr id="60" name="額縁 59">
            <a:hlinkClick r:id="rId5" action="ppaction://hlinksldjump"/>
          </p:cNvPr>
          <p:cNvSpPr/>
          <p:nvPr/>
        </p:nvSpPr>
        <p:spPr>
          <a:xfrm>
            <a:off x="614589" y="2646066"/>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後半部分へ移動</a:t>
            </a:r>
          </a:p>
        </p:txBody>
      </p:sp>
      <p:sp>
        <p:nvSpPr>
          <p:cNvPr id="61" name="正方形/長方形 60">
            <a:hlinkClick r:id="rId6" action="ppaction://hlinksldjump"/>
          </p:cNvPr>
          <p:cNvSpPr/>
          <p:nvPr/>
        </p:nvSpPr>
        <p:spPr>
          <a:xfrm>
            <a:off x="2513597" y="904240"/>
            <a:ext cx="5936136" cy="467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hlinkClick r:id="rId7" action="ppaction://hlinksldjump"/>
          </p:cNvPr>
          <p:cNvSpPr/>
          <p:nvPr/>
        </p:nvSpPr>
        <p:spPr>
          <a:xfrm>
            <a:off x="2513597" y="1419385"/>
            <a:ext cx="5936136" cy="451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hlinkClick r:id="rId8" action="ppaction://hlinksldjump"/>
          </p:cNvPr>
          <p:cNvSpPr/>
          <p:nvPr/>
        </p:nvSpPr>
        <p:spPr>
          <a:xfrm>
            <a:off x="2675467" y="2974761"/>
            <a:ext cx="5812675"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正方形/長方形 64">
            <a:hlinkClick r:id="rId9" action="ppaction://hlinksldjump"/>
          </p:cNvPr>
          <p:cNvSpPr/>
          <p:nvPr/>
        </p:nvSpPr>
        <p:spPr>
          <a:xfrm>
            <a:off x="2675466" y="3405497"/>
            <a:ext cx="5812675" cy="421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正方形/長方形 65">
            <a:hlinkClick r:id="rId10" action="ppaction://hlinksldjump"/>
          </p:cNvPr>
          <p:cNvSpPr/>
          <p:nvPr/>
        </p:nvSpPr>
        <p:spPr>
          <a:xfrm>
            <a:off x="2674463" y="3867861"/>
            <a:ext cx="5813678" cy="407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a:hlinkClick r:id="rId11" action="ppaction://hlinksldjump"/>
          </p:cNvPr>
          <p:cNvSpPr/>
          <p:nvPr/>
        </p:nvSpPr>
        <p:spPr>
          <a:xfrm>
            <a:off x="2674463" y="4275371"/>
            <a:ext cx="5813678" cy="440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hlinkClick r:id="rId12" action="ppaction://hlinksldjump"/>
          </p:cNvPr>
          <p:cNvSpPr/>
          <p:nvPr/>
        </p:nvSpPr>
        <p:spPr>
          <a:xfrm>
            <a:off x="2674463" y="4858745"/>
            <a:ext cx="5813678" cy="441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a:hlinkClick r:id="rId13" action="ppaction://hlinksldjump"/>
          </p:cNvPr>
          <p:cNvSpPr/>
          <p:nvPr/>
        </p:nvSpPr>
        <p:spPr>
          <a:xfrm>
            <a:off x="2684853" y="5300132"/>
            <a:ext cx="5803287" cy="408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正方形/長方形 69">
            <a:hlinkClick r:id="rId14" action="ppaction://hlinksldjump"/>
          </p:cNvPr>
          <p:cNvSpPr/>
          <p:nvPr/>
        </p:nvSpPr>
        <p:spPr>
          <a:xfrm>
            <a:off x="2674462" y="5734557"/>
            <a:ext cx="5840887" cy="415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正方形/長方形 71">
            <a:hlinkClick r:id="rId15" action="ppaction://hlinksldjump"/>
          </p:cNvPr>
          <p:cNvSpPr/>
          <p:nvPr/>
        </p:nvSpPr>
        <p:spPr>
          <a:xfrm>
            <a:off x="2666916" y="6183291"/>
            <a:ext cx="5821223" cy="538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sp>
        <p:nvSpPr>
          <p:cNvPr id="30" name="正方形/長方形 29"/>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grpSp>
        <p:nvGrpSpPr>
          <p:cNvPr id="2" name="グループ化 1">
            <a:extLst>
              <a:ext uri="{FF2B5EF4-FFF2-40B4-BE49-F238E27FC236}">
                <a16:creationId xmlns:a16="http://schemas.microsoft.com/office/drawing/2014/main" id="{B4B41D88-06BA-BDD7-2077-D60D4D298DCE}"/>
              </a:ext>
            </a:extLst>
          </p:cNvPr>
          <p:cNvGrpSpPr/>
          <p:nvPr/>
        </p:nvGrpSpPr>
        <p:grpSpPr>
          <a:xfrm>
            <a:off x="150483" y="75115"/>
            <a:ext cx="7683666" cy="402824"/>
            <a:chOff x="150483" y="75115"/>
            <a:chExt cx="7683666" cy="402824"/>
          </a:xfrm>
        </p:grpSpPr>
        <p:grpSp>
          <p:nvGrpSpPr>
            <p:cNvPr id="3" name="グループ化 2">
              <a:extLst>
                <a:ext uri="{FF2B5EF4-FFF2-40B4-BE49-F238E27FC236}">
                  <a16:creationId xmlns:a16="http://schemas.microsoft.com/office/drawing/2014/main" id="{6E861DC7-562E-4772-3D2E-21C947D93251}"/>
                </a:ext>
              </a:extLst>
            </p:cNvPr>
            <p:cNvGrpSpPr/>
            <p:nvPr/>
          </p:nvGrpSpPr>
          <p:grpSpPr>
            <a:xfrm>
              <a:off x="150483" y="75115"/>
              <a:ext cx="6953733" cy="402824"/>
              <a:chOff x="9330690" y="4935897"/>
              <a:chExt cx="6953733" cy="402824"/>
            </a:xfrm>
          </p:grpSpPr>
          <p:sp>
            <p:nvSpPr>
              <p:cNvPr id="5" name="額縁 23">
                <a:hlinkClick r:id="rId16" action="ppaction://hlinksldjump"/>
                <a:extLst>
                  <a:ext uri="{FF2B5EF4-FFF2-40B4-BE49-F238E27FC236}">
                    <a16:creationId xmlns:a16="http://schemas.microsoft.com/office/drawing/2014/main" id="{667FE1B0-EE27-4C8F-46BD-E96CFD640866}"/>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6" name="額縁 24">
                <a:hlinkClick r:id="" action="ppaction://hlinkshowjump?jump=firstslide"/>
                <a:extLst>
                  <a:ext uri="{FF2B5EF4-FFF2-40B4-BE49-F238E27FC236}">
                    <a16:creationId xmlns:a16="http://schemas.microsoft.com/office/drawing/2014/main" id="{2CDC3487-D279-B6A4-96F7-968C7653E8D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8" name="額縁 25">
                <a:hlinkClick r:id="rId17" action="ppaction://hlinksldjump"/>
                <a:extLst>
                  <a:ext uri="{FF2B5EF4-FFF2-40B4-BE49-F238E27FC236}">
                    <a16:creationId xmlns:a16="http://schemas.microsoft.com/office/drawing/2014/main" id="{932859A0-1365-C730-35B1-5A2F4A82091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9" name="額縁 26">
                <a:hlinkClick r:id="rId18" action="ppaction://hlinksldjump"/>
                <a:extLst>
                  <a:ext uri="{FF2B5EF4-FFF2-40B4-BE49-F238E27FC236}">
                    <a16:creationId xmlns:a16="http://schemas.microsoft.com/office/drawing/2014/main" id="{14B513F6-6B39-D273-4F89-C961D3E05D3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0" name="額縁 27">
                <a:hlinkClick r:id="rId19" action="ppaction://hlinksldjump"/>
                <a:extLst>
                  <a:ext uri="{FF2B5EF4-FFF2-40B4-BE49-F238E27FC236}">
                    <a16:creationId xmlns:a16="http://schemas.microsoft.com/office/drawing/2014/main" id="{83129740-AECD-4149-CB88-0AA325EA15C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1" name="額縁 28">
                <a:hlinkClick r:id="rId20" action="ppaction://hlinksldjump"/>
                <a:extLst>
                  <a:ext uri="{FF2B5EF4-FFF2-40B4-BE49-F238E27FC236}">
                    <a16:creationId xmlns:a16="http://schemas.microsoft.com/office/drawing/2014/main" id="{ECC47DB3-D8C4-6097-FC53-3060B6E0582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2" name="額縁 29">
                <a:hlinkClick r:id="rId21"/>
                <a:extLst>
                  <a:ext uri="{FF2B5EF4-FFF2-40B4-BE49-F238E27FC236}">
                    <a16:creationId xmlns:a16="http://schemas.microsoft.com/office/drawing/2014/main" id="{88E3DE54-0AEF-AFCE-C3F4-8A9169EE1ED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22" action="ppaction://hlinksldjump"/>
                <a:extLst>
                  <a:ext uri="{FF2B5EF4-FFF2-40B4-BE49-F238E27FC236}">
                    <a16:creationId xmlns:a16="http://schemas.microsoft.com/office/drawing/2014/main" id="{E5A7C321-D5BF-B6AB-0BA7-00C8E6BD42B2}"/>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4" name="額縁 22">
              <a:hlinkClick r:id="rId23" action="ppaction://hlinksldjump"/>
              <a:extLst>
                <a:ext uri="{FF2B5EF4-FFF2-40B4-BE49-F238E27FC236}">
                  <a16:creationId xmlns:a16="http://schemas.microsoft.com/office/drawing/2014/main" id="{4486DEAB-C469-6176-9578-6E980F890BF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31097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0" name="オブジェクト 19"/>
          <p:cNvGraphicFramePr>
            <a:graphicFrameLocks noChangeAspect="1"/>
          </p:cNvGraphicFramePr>
          <p:nvPr>
            <p:extLst>
              <p:ext uri="{D42A27DB-BD31-4B8C-83A1-F6EECF244321}">
                <p14:modId xmlns:p14="http://schemas.microsoft.com/office/powerpoint/2010/main" val="2898330618"/>
              </p:ext>
            </p:extLst>
          </p:nvPr>
        </p:nvGraphicFramePr>
        <p:xfrm>
          <a:off x="2476500" y="-4204304"/>
          <a:ext cx="6038850" cy="10277475"/>
        </p:xfrm>
        <a:graphic>
          <a:graphicData uri="http://schemas.openxmlformats.org/presentationml/2006/ole">
            <mc:AlternateContent xmlns:mc="http://schemas.openxmlformats.org/markup-compatibility/2006">
              <mc:Choice xmlns:v="urn:schemas-microsoft-com:vml" Requires="v">
                <p:oleObj name="ワークシート" r:id="rId2" imgW="31790498" imgH="54124891" progId="Excel.Sheet.12">
                  <p:embed/>
                </p:oleObj>
              </mc:Choice>
              <mc:Fallback>
                <p:oleObj name="ワークシート" r:id="rId2" imgW="31790498" imgH="54124891" progId="Excel.Sheet.12">
                  <p:embed/>
                  <p:pic>
                    <p:nvPicPr>
                      <p:cNvPr id="58" name="オブジェクト 57"/>
                      <p:cNvPicPr/>
                      <p:nvPr/>
                    </p:nvPicPr>
                    <p:blipFill>
                      <a:blip r:embed="rId3"/>
                      <a:stretch>
                        <a:fillRect/>
                      </a:stretch>
                    </p:blipFill>
                    <p:spPr>
                      <a:xfrm>
                        <a:off x="2476500" y="-4204304"/>
                        <a:ext cx="6038850" cy="10277475"/>
                      </a:xfrm>
                      <a:prstGeom prst="rect">
                        <a:avLst/>
                      </a:prstGeom>
                      <a:solidFill>
                        <a:schemeClr val="bg1"/>
                      </a:solidFill>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7</a:t>
            </a:fld>
            <a:endParaRPr kumimoji="1" lang="ja-JP" altLang="en-US"/>
          </a:p>
        </p:txBody>
      </p:sp>
      <p:sp>
        <p:nvSpPr>
          <p:cNvPr id="3" name="正方形/長方形 2"/>
          <p:cNvSpPr/>
          <p:nvPr/>
        </p:nvSpPr>
        <p:spPr>
          <a:xfrm>
            <a:off x="2269502" y="-186267"/>
            <a:ext cx="6245848" cy="105833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aphicFrame>
        <p:nvGraphicFramePr>
          <p:cNvPr id="59" name="オブジェクト 58"/>
          <p:cNvGraphicFramePr>
            <a:graphicFrameLocks noChangeAspect="1"/>
          </p:cNvGraphicFramePr>
          <p:nvPr>
            <p:extLst>
              <p:ext uri="{D42A27DB-BD31-4B8C-83A1-F6EECF244321}">
                <p14:modId xmlns:p14="http://schemas.microsoft.com/office/powerpoint/2010/main" val="4138383664"/>
              </p:ext>
            </p:extLst>
          </p:nvPr>
        </p:nvGraphicFramePr>
        <p:xfrm>
          <a:off x="150483" y="699346"/>
          <a:ext cx="1565819" cy="2665223"/>
        </p:xfrm>
        <a:graphic>
          <a:graphicData uri="http://schemas.openxmlformats.org/presentationml/2006/ole">
            <mc:AlternateContent xmlns:mc="http://schemas.openxmlformats.org/markup-compatibility/2006">
              <mc:Choice xmlns:v="urn:schemas-microsoft-com:vml" Requires="v">
                <p:oleObj name="ワークシート" r:id="rId4" imgW="31790498" imgH="54124891" progId="Excel.Sheet.12">
                  <p:embed/>
                </p:oleObj>
              </mc:Choice>
              <mc:Fallback>
                <p:oleObj name="ワークシート" r:id="rId4" imgW="31790498" imgH="54124891" progId="Excel.Sheet.12">
                  <p:embed/>
                  <p:pic>
                    <p:nvPicPr>
                      <p:cNvPr id="59" name="オブジェクト 58"/>
                      <p:cNvPicPr/>
                      <p:nvPr/>
                    </p:nvPicPr>
                    <p:blipFill>
                      <a:blip r:embed="rId3"/>
                      <a:stretch>
                        <a:fillRect/>
                      </a:stretch>
                    </p:blipFill>
                    <p:spPr>
                      <a:xfrm>
                        <a:off x="150483" y="699346"/>
                        <a:ext cx="1565819" cy="2665223"/>
                      </a:xfrm>
                      <a:prstGeom prst="rect">
                        <a:avLst/>
                      </a:prstGeom>
                      <a:solidFill>
                        <a:schemeClr val="bg1"/>
                      </a:solidFill>
                    </p:spPr>
                  </p:pic>
                </p:oleObj>
              </mc:Fallback>
            </mc:AlternateContent>
          </a:graphicData>
        </a:graphic>
      </p:graphicFrame>
      <p:sp>
        <p:nvSpPr>
          <p:cNvPr id="21" name="四角形吹き出し 20"/>
          <p:cNvSpPr/>
          <p:nvPr/>
        </p:nvSpPr>
        <p:spPr>
          <a:xfrm>
            <a:off x="90000" y="2252133"/>
            <a:ext cx="1686784" cy="1193800"/>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sz="4000" b="1" dirty="0"/>
              <a:t>後半</a:t>
            </a:r>
          </a:p>
          <a:p>
            <a:pPr algn="ctr"/>
            <a:endParaRPr kumimoji="1" lang="ja-JP" altLang="en-US" dirty="0"/>
          </a:p>
        </p:txBody>
      </p:sp>
      <p:sp>
        <p:nvSpPr>
          <p:cNvPr id="22" name="額縁 21">
            <a:hlinkClick r:id="rId5" action="ppaction://hlinksldjump"/>
          </p:cNvPr>
          <p:cNvSpPr/>
          <p:nvPr/>
        </p:nvSpPr>
        <p:spPr>
          <a:xfrm>
            <a:off x="614589" y="146073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前半部分へ移動</a:t>
            </a:r>
          </a:p>
        </p:txBody>
      </p:sp>
      <p:sp>
        <p:nvSpPr>
          <p:cNvPr id="25" name="正方形/長方形 24">
            <a:hlinkClick r:id="rId6" action="ppaction://hlinksldjump"/>
          </p:cNvPr>
          <p:cNvSpPr/>
          <p:nvPr/>
        </p:nvSpPr>
        <p:spPr>
          <a:xfrm>
            <a:off x="2684854" y="2031957"/>
            <a:ext cx="5830496" cy="397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hlinkClick r:id="rId7" action="ppaction://hlinksldjump"/>
          </p:cNvPr>
          <p:cNvSpPr/>
          <p:nvPr/>
        </p:nvSpPr>
        <p:spPr>
          <a:xfrm>
            <a:off x="2684854" y="2455248"/>
            <a:ext cx="5830496" cy="381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a:hlinkClick r:id="rId8" action="ppaction://hlinksldjump"/>
          </p:cNvPr>
          <p:cNvSpPr/>
          <p:nvPr/>
        </p:nvSpPr>
        <p:spPr>
          <a:xfrm>
            <a:off x="2684854" y="2861647"/>
            <a:ext cx="5830496" cy="398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a:hlinkClick r:id="rId9" action="ppaction://hlinksldjump"/>
          </p:cNvPr>
          <p:cNvSpPr/>
          <p:nvPr/>
        </p:nvSpPr>
        <p:spPr>
          <a:xfrm>
            <a:off x="2684854" y="3324249"/>
            <a:ext cx="5830496" cy="375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hlinkClick r:id="rId10" action="ppaction://hlinksldjump"/>
          </p:cNvPr>
          <p:cNvSpPr/>
          <p:nvPr/>
        </p:nvSpPr>
        <p:spPr>
          <a:xfrm>
            <a:off x="2684854" y="3731868"/>
            <a:ext cx="5830496" cy="408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hlinkClick r:id="rId11" action="ppaction://hlinksldjump"/>
          </p:cNvPr>
          <p:cNvSpPr/>
          <p:nvPr/>
        </p:nvSpPr>
        <p:spPr>
          <a:xfrm>
            <a:off x="2684854" y="4172135"/>
            <a:ext cx="5830496" cy="509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hlinkClick r:id="rId12" action="ppaction://hlinksldjump"/>
          </p:cNvPr>
          <p:cNvSpPr/>
          <p:nvPr/>
        </p:nvSpPr>
        <p:spPr>
          <a:xfrm>
            <a:off x="2684854" y="4738497"/>
            <a:ext cx="5830496" cy="412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正方形/長方形 33">
            <a:hlinkClick r:id="rId13" action="ppaction://hlinksldjump"/>
          </p:cNvPr>
          <p:cNvSpPr/>
          <p:nvPr/>
        </p:nvSpPr>
        <p:spPr>
          <a:xfrm>
            <a:off x="2669420" y="5163044"/>
            <a:ext cx="5845930" cy="424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hlinkClick r:id="rId14" action="ppaction://hlinksldjump"/>
          </p:cNvPr>
          <p:cNvSpPr/>
          <p:nvPr/>
        </p:nvSpPr>
        <p:spPr>
          <a:xfrm>
            <a:off x="2669420" y="5619100"/>
            <a:ext cx="5845930" cy="449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hlinkClick r:id="rId15" action="ppaction://hlinksldjump"/>
          </p:cNvPr>
          <p:cNvSpPr/>
          <p:nvPr/>
        </p:nvSpPr>
        <p:spPr>
          <a:xfrm>
            <a:off x="2669420" y="1352182"/>
            <a:ext cx="5821223" cy="538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hlinkClick r:id="rId16" action="ppaction://hlinksldjump"/>
          </p:cNvPr>
          <p:cNvSpPr/>
          <p:nvPr/>
        </p:nvSpPr>
        <p:spPr>
          <a:xfrm>
            <a:off x="2684854" y="897381"/>
            <a:ext cx="5840887" cy="415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44" name="正方形/長方形 43"/>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grpSp>
        <p:nvGrpSpPr>
          <p:cNvPr id="2" name="グループ化 1">
            <a:extLst>
              <a:ext uri="{FF2B5EF4-FFF2-40B4-BE49-F238E27FC236}">
                <a16:creationId xmlns:a16="http://schemas.microsoft.com/office/drawing/2014/main" id="{1E22B051-1E4A-0597-B2A3-382E55D84E04}"/>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672A658A-448D-9760-362A-F9C8E2D6007C}"/>
                </a:ext>
              </a:extLst>
            </p:cNvPr>
            <p:cNvGrpSpPr/>
            <p:nvPr/>
          </p:nvGrpSpPr>
          <p:grpSpPr>
            <a:xfrm>
              <a:off x="150483" y="75115"/>
              <a:ext cx="6953733" cy="402824"/>
              <a:chOff x="9330690" y="4935897"/>
              <a:chExt cx="6953733" cy="402824"/>
            </a:xfrm>
          </p:grpSpPr>
          <p:sp>
            <p:nvSpPr>
              <p:cNvPr id="6" name="額縁 23">
                <a:hlinkClick r:id="rId5" action="ppaction://hlinksldjump"/>
                <a:extLst>
                  <a:ext uri="{FF2B5EF4-FFF2-40B4-BE49-F238E27FC236}">
                    <a16:creationId xmlns:a16="http://schemas.microsoft.com/office/drawing/2014/main" id="{2554E6C3-2AFC-19BA-5C21-A6E2BF2035CD}"/>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8" name="額縁 24">
                <a:hlinkClick r:id="" action="ppaction://hlinkshowjump?jump=firstslide"/>
                <a:extLst>
                  <a:ext uri="{FF2B5EF4-FFF2-40B4-BE49-F238E27FC236}">
                    <a16:creationId xmlns:a16="http://schemas.microsoft.com/office/drawing/2014/main" id="{2323AAB7-DB17-6D83-87A0-A27FBD2148D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17" action="ppaction://hlinksldjump"/>
                <a:extLst>
                  <a:ext uri="{FF2B5EF4-FFF2-40B4-BE49-F238E27FC236}">
                    <a16:creationId xmlns:a16="http://schemas.microsoft.com/office/drawing/2014/main" id="{5371A83B-F7C9-7720-2A57-214404551F0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18" action="ppaction://hlinksldjump"/>
                <a:extLst>
                  <a:ext uri="{FF2B5EF4-FFF2-40B4-BE49-F238E27FC236}">
                    <a16:creationId xmlns:a16="http://schemas.microsoft.com/office/drawing/2014/main" id="{D966010C-B499-8CB6-977F-64D4858A993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19" action="ppaction://hlinksldjump"/>
                <a:extLst>
                  <a:ext uri="{FF2B5EF4-FFF2-40B4-BE49-F238E27FC236}">
                    <a16:creationId xmlns:a16="http://schemas.microsoft.com/office/drawing/2014/main" id="{363B96E2-42FD-81F6-EFC1-8B8A8786233A}"/>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20" action="ppaction://hlinksldjump"/>
                <a:extLst>
                  <a:ext uri="{FF2B5EF4-FFF2-40B4-BE49-F238E27FC236}">
                    <a16:creationId xmlns:a16="http://schemas.microsoft.com/office/drawing/2014/main" id="{77E9D5D6-4C04-B0DD-CD1A-97AE820AB2A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29">
                <a:hlinkClick r:id="rId21"/>
                <a:extLst>
                  <a:ext uri="{FF2B5EF4-FFF2-40B4-BE49-F238E27FC236}">
                    <a16:creationId xmlns:a16="http://schemas.microsoft.com/office/drawing/2014/main" id="{044F2575-43CA-152C-609F-D8A44496B9F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22" action="ppaction://hlinksldjump"/>
                <a:extLst>
                  <a:ext uri="{FF2B5EF4-FFF2-40B4-BE49-F238E27FC236}">
                    <a16:creationId xmlns:a16="http://schemas.microsoft.com/office/drawing/2014/main" id="{A9AD7C8D-CC4C-C02D-25EF-D03D6A104B2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5" name="額縁 22">
              <a:hlinkClick r:id="rId23" action="ppaction://hlinksldjump"/>
              <a:extLst>
                <a:ext uri="{FF2B5EF4-FFF2-40B4-BE49-F238E27FC236}">
                  <a16:creationId xmlns:a16="http://schemas.microsoft.com/office/drawing/2014/main" id="{CAE758FC-89AA-7F02-C4BE-3BF2D674543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22805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03276" y="679063"/>
            <a:ext cx="8686800" cy="550402"/>
          </a:xfrm>
        </p:spPr>
        <p:txBody>
          <a:bodyPr>
            <a:noAutofit/>
          </a:bodyPr>
          <a:lstStyle/>
          <a:p>
            <a:r>
              <a:rPr lang="ja-JP" altLang="en-US" sz="3200" b="1" dirty="0">
                <a:latin typeface="+mn-ea"/>
                <a:ea typeface="+mn-ea"/>
              </a:rPr>
              <a:t>やまなし教員等育成指標の改定のポイント</a:t>
            </a:r>
          </a:p>
        </p:txBody>
      </p:sp>
      <p:sp>
        <p:nvSpPr>
          <p:cNvPr id="4" name="正方形/長方形 3"/>
          <p:cNvSpPr/>
          <p:nvPr/>
        </p:nvSpPr>
        <p:spPr>
          <a:xfrm>
            <a:off x="166116" y="2706224"/>
            <a:ext cx="8823960" cy="4015252"/>
          </a:xfrm>
          <a:prstGeom prst="rect">
            <a:avLst/>
          </a:prstGeom>
          <a:ln w="57150">
            <a:solidFill>
              <a:schemeClr val="accent6">
                <a:lumMod val="60000"/>
                <a:lumOff val="40000"/>
              </a:schemeClr>
            </a:solidFill>
          </a:ln>
        </p:spPr>
        <p:txBody>
          <a:bodyPr wrap="square" lIns="180000" tIns="108000" rIns="180000">
            <a:spAutoFit/>
          </a:bodyPr>
          <a:lstStyle/>
          <a:p>
            <a:pPr marL="92075" indent="-92075" algn="just" fontAlgn="base">
              <a:lnSpc>
                <a:spcPts val="1900"/>
              </a:lnSpc>
            </a:pPr>
            <a:r>
              <a:rPr lang="ja-JP" altLang="en-US" b="1" dirty="0"/>
              <a:t>◆</a:t>
            </a:r>
            <a:r>
              <a:rPr lang="ja-JP" altLang="en-US" b="1" dirty="0">
                <a:solidFill>
                  <a:srgbClr val="FF0000"/>
                </a:solidFill>
              </a:rPr>
              <a:t>個別最適な学び</a:t>
            </a:r>
            <a:endParaRPr lang="en-US" altLang="ja-JP" b="1" dirty="0">
              <a:solidFill>
                <a:srgbClr val="FF0000"/>
              </a:solidFill>
            </a:endParaRPr>
          </a:p>
          <a:p>
            <a:pPr marL="265113" indent="-265113" algn="just" fontAlgn="base">
              <a:lnSpc>
                <a:spcPts val="1900"/>
              </a:lnSpc>
            </a:pPr>
            <a:r>
              <a:rPr lang="en-US" altLang="ja-JP" sz="1600" b="1" dirty="0"/>
              <a:t>《</a:t>
            </a:r>
            <a:r>
              <a:rPr lang="ja-JP" altLang="en-US" sz="1600" b="1" dirty="0"/>
              <a:t>指導の個別化</a:t>
            </a:r>
            <a:r>
              <a:rPr lang="en-US" altLang="ja-JP" sz="1600" b="1" dirty="0"/>
              <a:t>》</a:t>
            </a:r>
          </a:p>
          <a:p>
            <a:pPr marL="265113" indent="-265113" algn="just" fontAlgn="base">
              <a:lnSpc>
                <a:spcPts val="1900"/>
              </a:lnSpc>
            </a:pPr>
            <a:r>
              <a:rPr lang="ja-JP" altLang="en-US" dirty="0"/>
              <a:t>　</a:t>
            </a:r>
            <a:r>
              <a:rPr lang="ja-JP" altLang="en-US" sz="1600" dirty="0"/>
              <a:t>　子供一人一人の特性･学習進度･学習到達度等に応じて、教師が学習環境を整えたり、学習時間を設定したり、学習方法の選択肢や教材を用意したりすること。</a:t>
            </a:r>
            <a:endParaRPr lang="en-US" altLang="ja-JP" sz="1600" dirty="0"/>
          </a:p>
          <a:p>
            <a:pPr marL="265113" indent="-265113" algn="just" fontAlgn="base">
              <a:lnSpc>
                <a:spcPts val="500"/>
              </a:lnSpc>
            </a:pPr>
            <a:endParaRPr lang="en-US" altLang="ja-JP" sz="1600" dirty="0"/>
          </a:p>
          <a:p>
            <a:pPr marL="265113" indent="-265113" algn="just" fontAlgn="base">
              <a:lnSpc>
                <a:spcPts val="1900"/>
              </a:lnSpc>
            </a:pPr>
            <a:r>
              <a:rPr lang="en-US" altLang="ja-JP" sz="1600" b="1" dirty="0"/>
              <a:t>《</a:t>
            </a:r>
            <a:r>
              <a:rPr lang="ja-JP" altLang="en-US" sz="1600" b="1" dirty="0"/>
              <a:t>学習の個性化</a:t>
            </a:r>
            <a:r>
              <a:rPr lang="en-US" altLang="ja-JP" sz="1600" b="1" dirty="0"/>
              <a:t>》</a:t>
            </a:r>
          </a:p>
          <a:p>
            <a:pPr marL="265113" indent="-265113" algn="just" fontAlgn="base">
              <a:lnSpc>
                <a:spcPts val="1900"/>
              </a:lnSpc>
            </a:pPr>
            <a:r>
              <a:rPr lang="ja-JP" altLang="en-US" dirty="0"/>
              <a:t>　　</a:t>
            </a:r>
            <a:r>
              <a:rPr lang="ja-JP" altLang="en-US" sz="1600" dirty="0"/>
              <a:t>子供一人一人が自分の興味関心のあるものを選んで学んだり、表現したりするもの。例えば、小中学校の「総合的な学習の時間」や高校の「総合的な探究の時間」での学びなど</a:t>
            </a:r>
          </a:p>
          <a:p>
            <a:pPr algn="just" fontAlgn="base">
              <a:lnSpc>
                <a:spcPts val="1500"/>
              </a:lnSpc>
            </a:pPr>
            <a:r>
              <a:rPr lang="ja-JP" altLang="en-US" sz="1600" dirty="0"/>
              <a:t> </a:t>
            </a:r>
          </a:p>
          <a:p>
            <a:pPr marL="92075" indent="-92075" algn="just" fontAlgn="base">
              <a:lnSpc>
                <a:spcPts val="1900"/>
              </a:lnSpc>
            </a:pPr>
            <a:r>
              <a:rPr lang="ja-JP" altLang="en-US" dirty="0"/>
              <a:t>◆</a:t>
            </a:r>
            <a:r>
              <a:rPr lang="ja-JP" altLang="en-US" b="1" dirty="0">
                <a:solidFill>
                  <a:srgbClr val="FF0000"/>
                </a:solidFill>
              </a:rPr>
              <a:t>協働的な学び</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子供一人一人のよい点や可能性を生かし、子供同士、あるいは地域の方々をはじめ多様な他者との協働した学びのこと。</a:t>
            </a:r>
            <a:endParaRPr lang="en-US" altLang="ja-JP" sz="1600" dirty="0"/>
          </a:p>
          <a:p>
            <a:pPr marL="265113" indent="-265113" algn="just" fontAlgn="base">
              <a:lnSpc>
                <a:spcPts val="1500"/>
              </a:lnSpc>
            </a:pPr>
            <a:endParaRPr lang="en-US" altLang="ja-JP" dirty="0"/>
          </a:p>
          <a:p>
            <a:pPr marL="92075" indent="-92075" algn="just" fontAlgn="base">
              <a:lnSpc>
                <a:spcPts val="1900"/>
              </a:lnSpc>
            </a:pPr>
            <a:r>
              <a:rPr lang="ja-JP" altLang="en-US" dirty="0"/>
              <a:t>◆</a:t>
            </a:r>
            <a:r>
              <a:rPr lang="ja-JP" altLang="en-US" b="1" dirty="0">
                <a:solidFill>
                  <a:srgbClr val="FF0000"/>
                </a:solidFill>
              </a:rPr>
              <a:t>誰一人取り残さない視点</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教育は全ての人に向けて開かれており、誰もがその恩恵を享受できるもの。どのようなニーズや背景を有する子供たちでも、山梨にあっては、誰一人取り残されることなく、学ぶ機会やチャンスが保障されている。</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8</a:t>
            </a:fld>
            <a:endParaRPr kumimoji="1" lang="ja-JP" altLang="en-US" dirty="0"/>
          </a:p>
        </p:txBody>
      </p:sp>
      <p:sp>
        <p:nvSpPr>
          <p:cNvPr id="16" name="正方形/長方形 15"/>
          <p:cNvSpPr/>
          <p:nvPr/>
        </p:nvSpPr>
        <p:spPr>
          <a:xfrm>
            <a:off x="166116" y="1226667"/>
            <a:ext cx="8823960" cy="13156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〇教員主体の授業から児童生徒主体の授業への転換</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（個別最適な学び、協働的な学び、</a:t>
            </a:r>
            <a:r>
              <a:rPr lang="en-US" altLang="ja-JP" sz="1400" dirty="0">
                <a:solidFill>
                  <a:schemeClr val="tx1"/>
                </a:solidFill>
                <a:latin typeface="メイリオ" panose="020B0604030504040204" pitchFamily="50" charset="-128"/>
                <a:ea typeface="メイリオ" panose="020B0604030504040204" pitchFamily="50" charset="-128"/>
              </a:rPr>
              <a:t>ICT</a:t>
            </a:r>
            <a:r>
              <a:rPr lang="ja-JP" altLang="en-US" sz="1400" dirty="0">
                <a:solidFill>
                  <a:schemeClr val="tx1"/>
                </a:solidFill>
                <a:latin typeface="メイリオ" panose="020B0604030504040204" pitchFamily="50" charset="-128"/>
                <a:ea typeface="メイリオ" panose="020B0604030504040204" pitchFamily="50" charset="-128"/>
              </a:rPr>
              <a:t>の活用などの視点）</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ts val="800"/>
              </a:lnSpc>
            </a:pPr>
            <a:endParaRPr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〇全ての子供の学ぶ機会やチャンスを潰さない教育</a:t>
            </a:r>
          </a:p>
          <a:p>
            <a:r>
              <a:rPr lang="ja-JP" altLang="en-US" sz="1400" dirty="0">
                <a:solidFill>
                  <a:schemeClr val="tx1"/>
                </a:solidFill>
                <a:latin typeface="メイリオ" panose="020B0604030504040204" pitchFamily="50" charset="-128"/>
                <a:ea typeface="メイリオ" panose="020B0604030504040204" pitchFamily="50" charset="-128"/>
              </a:rPr>
              <a:t>（誰一人取り残さない視点⇒特別な配慮、合理的配慮、いじめ等問題行動、ヤングケアラー）</a:t>
            </a:r>
            <a:endParaRPr kumimoji="1" lang="ja-JP" altLang="en-US" sz="1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169" y="1220411"/>
            <a:ext cx="1321907" cy="1321907"/>
          </a:xfrm>
          <a:prstGeom prst="rect">
            <a:avLst/>
          </a:prstGeom>
          <a:ln>
            <a:noFill/>
          </a:ln>
          <a:effectLst>
            <a:softEdge rad="112500"/>
          </a:effectLst>
        </p:spPr>
      </p:pic>
      <p:grpSp>
        <p:nvGrpSpPr>
          <p:cNvPr id="6" name="グループ化 5">
            <a:extLst>
              <a:ext uri="{FF2B5EF4-FFF2-40B4-BE49-F238E27FC236}">
                <a16:creationId xmlns:a16="http://schemas.microsoft.com/office/drawing/2014/main" id="{3171C94C-8ADC-F725-2E52-6207DE54E54C}"/>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6906FA3B-3ABB-9523-F4B4-935359B92495}"/>
                </a:ext>
              </a:extLst>
            </p:cNvPr>
            <p:cNvGrpSpPr/>
            <p:nvPr/>
          </p:nvGrpSpPr>
          <p:grpSpPr>
            <a:xfrm>
              <a:off x="150483" y="75115"/>
              <a:ext cx="6953733" cy="402824"/>
              <a:chOff x="9330690" y="4935897"/>
              <a:chExt cx="6953733" cy="402824"/>
            </a:xfrm>
          </p:grpSpPr>
          <p:sp>
            <p:nvSpPr>
              <p:cNvPr id="9" name="額縁 23">
                <a:hlinkClick r:id="rId3" action="ppaction://hlinksldjump"/>
                <a:extLst>
                  <a:ext uri="{FF2B5EF4-FFF2-40B4-BE49-F238E27FC236}">
                    <a16:creationId xmlns:a16="http://schemas.microsoft.com/office/drawing/2014/main" id="{AE3F9D40-1045-BA49-06FE-18D15E12C16C}"/>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0" name="額縁 24">
                <a:hlinkClick r:id="" action="ppaction://hlinkshowjump?jump=firstslide"/>
                <a:extLst>
                  <a:ext uri="{FF2B5EF4-FFF2-40B4-BE49-F238E27FC236}">
                    <a16:creationId xmlns:a16="http://schemas.microsoft.com/office/drawing/2014/main" id="{7F62CFC2-7C9E-650C-B6BA-E45834FCC40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4" action="ppaction://hlinksldjump"/>
                <a:extLst>
                  <a:ext uri="{FF2B5EF4-FFF2-40B4-BE49-F238E27FC236}">
                    <a16:creationId xmlns:a16="http://schemas.microsoft.com/office/drawing/2014/main" id="{72F14B65-D129-076E-A846-FAA29538E99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5" action="ppaction://hlinksldjump"/>
                <a:extLst>
                  <a:ext uri="{FF2B5EF4-FFF2-40B4-BE49-F238E27FC236}">
                    <a16:creationId xmlns:a16="http://schemas.microsoft.com/office/drawing/2014/main" id="{C16F9308-BBDB-D7F9-2095-632736D9426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6" action="ppaction://hlinksldjump"/>
                <a:extLst>
                  <a:ext uri="{FF2B5EF4-FFF2-40B4-BE49-F238E27FC236}">
                    <a16:creationId xmlns:a16="http://schemas.microsoft.com/office/drawing/2014/main" id="{1C83B57B-7A76-FDC6-0D3D-1ECD8F01B55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4" name="額縁 28">
                <a:hlinkClick r:id="rId7" action="ppaction://hlinksldjump"/>
                <a:extLst>
                  <a:ext uri="{FF2B5EF4-FFF2-40B4-BE49-F238E27FC236}">
                    <a16:creationId xmlns:a16="http://schemas.microsoft.com/office/drawing/2014/main" id="{E3E28156-EE52-1E74-EF8D-BFA3DC42839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5" name="額縁 29">
                <a:hlinkClick r:id="rId8"/>
                <a:extLst>
                  <a:ext uri="{FF2B5EF4-FFF2-40B4-BE49-F238E27FC236}">
                    <a16:creationId xmlns:a16="http://schemas.microsoft.com/office/drawing/2014/main" id="{FC1A1EC2-5D72-6D3C-CFAB-308CF254288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7" name="額縁 30">
                <a:hlinkClick r:id="rId9" action="ppaction://hlinksldjump"/>
                <a:extLst>
                  <a:ext uri="{FF2B5EF4-FFF2-40B4-BE49-F238E27FC236}">
                    <a16:creationId xmlns:a16="http://schemas.microsoft.com/office/drawing/2014/main" id="{12D68ABA-7371-89F4-F942-1AE72A9C43C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10" action="ppaction://hlinksldjump"/>
              <a:extLst>
                <a:ext uri="{FF2B5EF4-FFF2-40B4-BE49-F238E27FC236}">
                  <a16:creationId xmlns:a16="http://schemas.microsoft.com/office/drawing/2014/main" id="{AB29D17D-A23A-4081-06A0-9E9B1EE052C4}"/>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3335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2365" y="4420939"/>
            <a:ext cx="1196452" cy="1331251"/>
          </a:xfrm>
          <a:prstGeom prst="rect">
            <a:avLst/>
          </a:prstGeom>
        </p:spPr>
      </p:pic>
      <p:sp>
        <p:nvSpPr>
          <p:cNvPr id="31" name="正方形/長方形 30"/>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01596" y="752548"/>
            <a:ext cx="4965192" cy="550402"/>
          </a:xfrm>
        </p:spPr>
        <p:txBody>
          <a:bodyPr>
            <a:noAutofit/>
          </a:bodyPr>
          <a:lstStyle/>
          <a:p>
            <a:r>
              <a:rPr lang="ja-JP" altLang="ja-JP" sz="3600" b="1" dirty="0">
                <a:latin typeface="+mn-ea"/>
                <a:ea typeface="+mn-ea"/>
              </a:rPr>
              <a:t>山梨県が求める教員像</a:t>
            </a:r>
            <a:endParaRPr lang="ja-JP" altLang="en-US" sz="3600" b="1" dirty="0">
              <a:latin typeface="+mn-ea"/>
              <a:ea typeface="+mn-ea"/>
            </a:endParaRP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5" indent="-92075"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310896" y="5792799"/>
            <a:ext cx="8546592" cy="9875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r>
              <a:rPr lang="ja-JP" altLang="en-US" sz="2200" b="1" dirty="0"/>
              <a:t>山梨県では、ＩＣＴ活用指導力を発揮しながら「子供主体による質の高い教育」を実現できる教員を求めています。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9</a:t>
            </a:fld>
            <a:endParaRPr kumimoji="1" lang="ja-JP" altLang="en-US"/>
          </a:p>
        </p:txBody>
      </p:sp>
      <p:grpSp>
        <p:nvGrpSpPr>
          <p:cNvPr id="5" name="グループ化 4"/>
          <p:cNvGrpSpPr/>
          <p:nvPr/>
        </p:nvGrpSpPr>
        <p:grpSpPr>
          <a:xfrm>
            <a:off x="173736" y="1338816"/>
            <a:ext cx="8823960" cy="1340114"/>
            <a:chOff x="173736" y="1078062"/>
            <a:chExt cx="8823960" cy="1340114"/>
          </a:xfrm>
        </p:grpSpPr>
        <p:sp>
          <p:nvSpPr>
            <p:cNvPr id="7" name="正方形/長方形 6"/>
            <p:cNvSpPr/>
            <p:nvPr/>
          </p:nvSpPr>
          <p:spPr>
            <a:xfrm>
              <a:off x="173736" y="1078062"/>
              <a:ext cx="8823960" cy="4046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山梨県が求める教員像</a:t>
              </a:r>
            </a:p>
          </p:txBody>
        </p:sp>
        <p:sp>
          <p:nvSpPr>
            <p:cNvPr id="16" name="正方形/長方形 15"/>
            <p:cNvSpPr/>
            <p:nvPr/>
          </p:nvSpPr>
          <p:spPr>
            <a:xfrm>
              <a:off x="173736" y="1472164"/>
              <a:ext cx="8823960" cy="9460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ＩＣＴを活用し、多様な子供たちに個別最適な学びと協働的な学びを実践しながら、</a:t>
              </a:r>
              <a:r>
                <a:rPr lang="en-US" altLang="ja-JP" sz="2000" b="1" dirty="0">
                  <a:solidFill>
                    <a:schemeClr val="tx1"/>
                  </a:solidFill>
                </a:rPr>
                <a:t>｢</a:t>
              </a:r>
              <a:r>
                <a:rPr lang="ja-JP" altLang="en-US" sz="2000" b="1" dirty="0">
                  <a:solidFill>
                    <a:schemeClr val="tx1"/>
                  </a:solidFill>
                </a:rPr>
                <a:t>自ら考え行動し、他者と協働していく児童生徒</a:t>
              </a:r>
              <a:r>
                <a:rPr lang="en-US" altLang="ja-JP" sz="2000" b="1" dirty="0">
                  <a:solidFill>
                    <a:schemeClr val="tx1"/>
                  </a:solidFill>
                </a:rPr>
                <a:t>｣</a:t>
              </a:r>
              <a:r>
                <a:rPr lang="ja-JP" altLang="en-US" sz="2000" b="1" dirty="0">
                  <a:solidFill>
                    <a:schemeClr val="tx1"/>
                  </a:solidFill>
                </a:rPr>
                <a:t>を育てている教員</a:t>
              </a:r>
              <a:endParaRPr kumimoji="1" lang="ja-JP" altLang="en-US" sz="2000" dirty="0"/>
            </a:p>
          </p:txBody>
        </p:sp>
      </p:grpSp>
      <p:sp>
        <p:nvSpPr>
          <p:cNvPr id="17" name="テキスト ボックス 16"/>
          <p:cNvSpPr txBox="1"/>
          <p:nvPr/>
        </p:nvSpPr>
        <p:spPr>
          <a:xfrm>
            <a:off x="0" y="545336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8" name="グループ化 7">
            <a:extLst>
              <a:ext uri="{FF2B5EF4-FFF2-40B4-BE49-F238E27FC236}">
                <a16:creationId xmlns:a16="http://schemas.microsoft.com/office/drawing/2014/main" id="{2FF71268-819C-9E03-F553-3F67D4057863}"/>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7788B526-1DD5-4AF9-B74D-246E176E342F}"/>
                </a:ext>
              </a:extLst>
            </p:cNvPr>
            <p:cNvGrpSpPr/>
            <p:nvPr/>
          </p:nvGrpSpPr>
          <p:grpSpPr>
            <a:xfrm>
              <a:off x="150483" y="75115"/>
              <a:ext cx="6953733" cy="402824"/>
              <a:chOff x="9330690" y="4935897"/>
              <a:chExt cx="6953733" cy="402824"/>
            </a:xfrm>
          </p:grpSpPr>
          <p:sp>
            <p:nvSpPr>
              <p:cNvPr id="11" name="額縁 23">
                <a:hlinkClick r:id="rId3" action="ppaction://hlinksldjump"/>
                <a:extLst>
                  <a:ext uri="{FF2B5EF4-FFF2-40B4-BE49-F238E27FC236}">
                    <a16:creationId xmlns:a16="http://schemas.microsoft.com/office/drawing/2014/main" id="{B07FB724-85C1-4FE8-ED95-35115C730537}"/>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2" name="額縁 24">
                <a:hlinkClick r:id="" action="ppaction://hlinkshowjump?jump=firstslide"/>
                <a:extLst>
                  <a:ext uri="{FF2B5EF4-FFF2-40B4-BE49-F238E27FC236}">
                    <a16:creationId xmlns:a16="http://schemas.microsoft.com/office/drawing/2014/main" id="{2EC152D7-8272-E048-A1CF-59117962138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4" action="ppaction://hlinksldjump"/>
                <a:extLst>
                  <a:ext uri="{FF2B5EF4-FFF2-40B4-BE49-F238E27FC236}">
                    <a16:creationId xmlns:a16="http://schemas.microsoft.com/office/drawing/2014/main" id="{F48BC2A2-7562-927F-827C-F70D38C0388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8" name="額縁 26">
                <a:hlinkClick r:id="rId5" action="ppaction://hlinksldjump"/>
                <a:extLst>
                  <a:ext uri="{FF2B5EF4-FFF2-40B4-BE49-F238E27FC236}">
                    <a16:creationId xmlns:a16="http://schemas.microsoft.com/office/drawing/2014/main" id="{5CFEC3CE-481F-0671-FF82-9E3BD728A05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9" name="額縁 27">
                <a:hlinkClick r:id="rId6" action="ppaction://hlinksldjump"/>
                <a:extLst>
                  <a:ext uri="{FF2B5EF4-FFF2-40B4-BE49-F238E27FC236}">
                    <a16:creationId xmlns:a16="http://schemas.microsoft.com/office/drawing/2014/main" id="{DE068E16-4701-AD2C-E872-55A16618B21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0" name="額縁 28">
                <a:hlinkClick r:id="rId7" action="ppaction://hlinksldjump"/>
                <a:extLst>
                  <a:ext uri="{FF2B5EF4-FFF2-40B4-BE49-F238E27FC236}">
                    <a16:creationId xmlns:a16="http://schemas.microsoft.com/office/drawing/2014/main" id="{5B425021-5B5E-FE80-7957-79381298F19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29">
                <a:hlinkClick r:id="rId8"/>
                <a:extLst>
                  <a:ext uri="{FF2B5EF4-FFF2-40B4-BE49-F238E27FC236}">
                    <a16:creationId xmlns:a16="http://schemas.microsoft.com/office/drawing/2014/main" id="{A359DF15-EF74-D79E-881D-39CB6895FEF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9" action="ppaction://hlinksldjump"/>
                <a:extLst>
                  <a:ext uri="{FF2B5EF4-FFF2-40B4-BE49-F238E27FC236}">
                    <a16:creationId xmlns:a16="http://schemas.microsoft.com/office/drawing/2014/main" id="{13514E59-3223-BB1F-02B7-0F8735DA707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10" action="ppaction://hlinksldjump"/>
              <a:extLst>
                <a:ext uri="{FF2B5EF4-FFF2-40B4-BE49-F238E27FC236}">
                  <a16:creationId xmlns:a16="http://schemas.microsoft.com/office/drawing/2014/main" id="{5E14BD74-C72E-174F-3D88-8D47993A287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4" name="正方形/長方形 3"/>
          <p:cNvSpPr/>
          <p:nvPr/>
        </p:nvSpPr>
        <p:spPr>
          <a:xfrm>
            <a:off x="172785" y="2849087"/>
            <a:ext cx="8430768" cy="2516395"/>
          </a:xfrm>
          <a:prstGeom prst="rect">
            <a:avLst/>
          </a:prstGeom>
        </p:spPr>
        <p:txBody>
          <a:bodyPr wrap="square" lIns="180000" rIns="180000">
            <a:spAutoFit/>
          </a:bodyPr>
          <a:lstStyle/>
          <a:p>
            <a:pPr marL="92075" indent="-92075" algn="just" fontAlgn="base">
              <a:lnSpc>
                <a:spcPts val="2500"/>
              </a:lnSpc>
            </a:pPr>
            <a:r>
              <a:rPr lang="ja-JP" altLang="en-US" sz="2200" b="1" dirty="0"/>
              <a:t>◆</a:t>
            </a:r>
            <a:r>
              <a:rPr lang="ja-JP" altLang="en-US" sz="2200" b="1" dirty="0">
                <a:solidFill>
                  <a:schemeClr val="accent5">
                    <a:lumMod val="75000"/>
                  </a:schemeClr>
                </a:solidFill>
              </a:rPr>
              <a:t>最新のデジタル技術を活用すると･･･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子供一人一人の興味・関心や特性、学習進度に応じた重点的な指導、教材等の工夫や課題の提示等を、効果的に行うことが可能  </a:t>
            </a:r>
          </a:p>
          <a:p>
            <a:pPr algn="just" fontAlgn="base">
              <a:lnSpc>
                <a:spcPts val="1500"/>
              </a:lnSpc>
            </a:pPr>
            <a:r>
              <a:rPr lang="ja-JP" altLang="en-US" sz="2200" dirty="0"/>
              <a:t> </a:t>
            </a:r>
          </a:p>
          <a:p>
            <a:pPr marL="92075" indent="-92075" algn="just" fontAlgn="base">
              <a:lnSpc>
                <a:spcPts val="2500"/>
              </a:lnSpc>
            </a:pPr>
            <a:r>
              <a:rPr lang="ja-JP" altLang="en-US" sz="2200" dirty="0"/>
              <a:t>◆</a:t>
            </a:r>
            <a:r>
              <a:rPr lang="ja-JP" altLang="en-US" sz="2200" b="1" dirty="0">
                <a:solidFill>
                  <a:schemeClr val="accent5">
                    <a:lumMod val="75000"/>
                  </a:schemeClr>
                </a:solidFill>
              </a:rPr>
              <a:t>個に応じた指導による「個別最適な学び」や、他者と共によりよい考えを生み出す「協働的な学び」を実践すると･･･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誰一人取り残さず、多様な子供たち一人一人の可能性を開花させ</a:t>
            </a:r>
            <a:endParaRPr lang="en-US" altLang="ja-JP" sz="1900" dirty="0"/>
          </a:p>
          <a:p>
            <a:pPr marL="265113" indent="-265113" algn="just" fontAlgn="base">
              <a:lnSpc>
                <a:spcPts val="2500"/>
              </a:lnSpc>
            </a:pPr>
            <a:r>
              <a:rPr lang="ja-JP" altLang="en-US" sz="1900" dirty="0"/>
              <a:t>　チャンスを保障し、子供たちの学びを深める子供主体の教育を実現</a:t>
            </a:r>
          </a:p>
        </p:txBody>
      </p:sp>
    </p:spTree>
    <p:extLst>
      <p:ext uri="{BB962C8B-B14F-4D97-AF65-F5344CB8AC3E}">
        <p14:creationId xmlns:p14="http://schemas.microsoft.com/office/powerpoint/2010/main" val="673134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10785</TotalTime>
  <Words>7117</Words>
  <Application>Microsoft Office PowerPoint</Application>
  <PresentationFormat>画面に合わせる (4:3)</PresentationFormat>
  <Paragraphs>864</Paragraphs>
  <Slides>34</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3" baseType="lpstr">
      <vt:lpstr>ＭＳ Ｐゴシック</vt:lpstr>
      <vt:lpstr>ＭＳ ゴシック</vt:lpstr>
      <vt:lpstr>メイリオ</vt:lpstr>
      <vt:lpstr>游ゴシック</vt:lpstr>
      <vt:lpstr>Arial</vt:lpstr>
      <vt:lpstr>Calibri</vt:lpstr>
      <vt:lpstr>Calibri Light</vt:lpstr>
      <vt:lpstr>Office テーマ</vt:lpstr>
      <vt:lpstr>ワークシート</vt:lpstr>
      <vt:lpstr>やまなし教員育成指標</vt:lpstr>
      <vt:lpstr>活用ガイド作成にあたり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やまなし教員等育成指標の改定のポイント</vt:lpstr>
      <vt:lpstr>山梨県が求める教員像</vt:lpstr>
      <vt:lpstr>教員として必要な素養</vt:lpstr>
      <vt:lpstr>教員として必要な専門性　学習指導（授業実践）</vt:lpstr>
      <vt:lpstr>教員として必要な専門性　学習指導（学習評価・授業改善）</vt:lpstr>
      <vt:lpstr>教員として必要な専門性　生徒指導（学級経営）</vt:lpstr>
      <vt:lpstr>　　教員として必要な専門性  ＩＣＴや情報･教育データの利活用</vt:lpstr>
      <vt:lpstr>教員として必要な専門性　生徒指導（児童生徒理解）</vt:lpstr>
      <vt:lpstr>教員として必要な専門性　生徒指導（特別支援教育）</vt:lpstr>
      <vt:lpstr>教員として必要な専門性　生徒指導（いじめ等への対応）</vt:lpstr>
      <vt:lpstr>　　　教員として必要な専門性　 　特別な配慮や支援を必要とする児童生徒への対応</vt:lpstr>
      <vt:lpstr>教員として必要な専門性　学習指導（授業計画）</vt:lpstr>
      <vt:lpstr>教員として必要な専門性　生徒指導（道徳教育）</vt:lpstr>
      <vt:lpstr>教員として必要な専門性　生徒指導（人権教育）</vt:lpstr>
      <vt:lpstr>教員として必要な専門性　生徒指導（キャリア教育）</vt:lpstr>
      <vt:lpstr>教員として必要な専門性　学校運営（教育課程）</vt:lpstr>
      <vt:lpstr>教員として必要な専門性　学校運営（連携・協働）</vt:lpstr>
      <vt:lpstr>PowerPoint プレゼンテーション</vt:lpstr>
      <vt:lpstr>　　　教員として必要な専門性  学校運営（働き方改革･業務改善）</vt:lpstr>
      <vt:lpstr>教員として必要な専門性　　自ら学ぶ姿勢</vt:lpstr>
      <vt:lpstr>校長として目指す姿</vt:lpstr>
      <vt:lpstr>校長として必要な素養　マネジメント力</vt:lpstr>
      <vt:lpstr>校長として必要な素養　マネジメント力</vt:lpstr>
      <vt:lpstr>校長として必要な素養　アセスメント力</vt:lpstr>
      <vt:lpstr>校長として必要な素養　ファシリテーション力</vt:lpstr>
      <vt:lpstr>　具体的な活用場面①</vt:lpstr>
      <vt:lpstr>　具体的な活用場面②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学習指導（授業実践）</dc:title>
  <dc:creator>山梨県</dc:creator>
  <cp:lastModifiedBy>山梨県</cp:lastModifiedBy>
  <cp:revision>530</cp:revision>
  <cp:lastPrinted>2024-02-18T04:40:45Z</cp:lastPrinted>
  <dcterms:created xsi:type="dcterms:W3CDTF">2023-06-21T04:23:43Z</dcterms:created>
  <dcterms:modified xsi:type="dcterms:W3CDTF">2025-04-04T00:35:31Z</dcterms:modified>
</cp:coreProperties>
</file>