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39" r:id="rId2"/>
    <p:sldId id="340" r:id="rId3"/>
    <p:sldId id="341" r:id="rId4"/>
    <p:sldId id="358" r:id="rId5"/>
    <p:sldId id="343" r:id="rId6"/>
    <p:sldId id="276" r:id="rId7"/>
    <p:sldId id="338" r:id="rId8"/>
    <p:sldId id="346" r:id="rId9"/>
    <p:sldId id="347" r:id="rId10"/>
    <p:sldId id="348" r:id="rId11"/>
    <p:sldId id="277" r:id="rId12"/>
    <p:sldId id="279" r:id="rId13"/>
    <p:sldId id="349" r:id="rId14"/>
    <p:sldId id="350" r:id="rId15"/>
    <p:sldId id="351" r:id="rId16"/>
    <p:sldId id="283" r:id="rId17"/>
    <p:sldId id="284" r:id="rId18"/>
    <p:sldId id="285" r:id="rId19"/>
    <p:sldId id="286" r:id="rId20"/>
    <p:sldId id="301" r:id="rId21"/>
    <p:sldId id="302" r:id="rId22"/>
    <p:sldId id="303" r:id="rId23"/>
    <p:sldId id="304" r:id="rId24"/>
    <p:sldId id="305" r:id="rId25"/>
    <p:sldId id="306" r:id="rId26"/>
    <p:sldId id="307" r:id="rId27"/>
    <p:sldId id="308" r:id="rId28"/>
    <p:sldId id="309" r:id="rId29"/>
    <p:sldId id="310" r:id="rId30"/>
    <p:sldId id="344" r:id="rId31"/>
    <p:sldId id="345"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2" y="8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1.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29.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xml"/><Relationship Id="rId5" Type="http://schemas.openxmlformats.org/officeDocument/2006/relationships/image" Target="../media/image2.jpeg"/><Relationship Id="rId10" Type="http://schemas.openxmlformats.org/officeDocument/2006/relationships/slide" Target="slide4.xml"/><Relationship Id="rId4" Type="http://schemas.openxmlformats.org/officeDocument/2006/relationships/slide" Target="slide30.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0.xml"/><Relationship Id="rId18" Type="http://schemas.openxmlformats.org/officeDocument/2006/relationships/slide" Target="slide6.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image" Target="../media/image3.emf"/><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emf"/><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slide" Target="slide31.xml"/></Relationships>
</file>

<file path=ppt/slides/_rels/slide3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1.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0.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hyperlink" Target="https://www.ypec.ed.jp/?page_id=80" TargetMode="Externa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hyperlink" Target="https://www.ypec.ed.jp/ypechp/wp-content/uploads/2025/03/01-keikaku-kyouin.pdf" TargetMode="External"/><Relationship Id="rId13" Type="http://schemas.openxmlformats.org/officeDocument/2006/relationships/hyperlink" Target="https://www.ypec.ed.jp/ypechp/wp-content/uploads/2025/03/13-itiran-eiyo.pdf" TargetMode="External"/><Relationship Id="rId3" Type="http://schemas.openxmlformats.org/officeDocument/2006/relationships/slide" Target="slide3.xml"/><Relationship Id="rId7" Type="http://schemas.openxmlformats.org/officeDocument/2006/relationships/slide" Target="slide6.xml"/><Relationship Id="rId12" Type="http://schemas.openxmlformats.org/officeDocument/2006/relationships/hyperlink" Target="https://www.ypec.ed.jp/ypechp/wp-content/uploads/2025/03/03-keikaku-eiyo.pdf" TargetMode="External"/><Relationship Id="rId2" Type="http://schemas.openxmlformats.org/officeDocument/2006/relationships/slide" Target="slide5.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https://www.ypec.ed.jp/ypechp/wp-content/uploads/2025/03/12-itiran-yougo.pdf" TargetMode="External"/><Relationship Id="rId5" Type="http://schemas.openxmlformats.org/officeDocument/2006/relationships/slide" Target="slide2.xml"/><Relationship Id="rId15" Type="http://schemas.openxmlformats.org/officeDocument/2006/relationships/hyperlink" Target="https://www.ypec.ed.jp/ypechp/wp-content/uploads/2025/03/14-itiran-kocho.pdf" TargetMode="External"/><Relationship Id="rId10" Type="http://schemas.openxmlformats.org/officeDocument/2006/relationships/hyperlink" Target="https://www.ypec.ed.jp/ypechp/wp-content/uploads/2025/03/02-keikaku-yougo.pdf" TargetMode="External"/><Relationship Id="rId4" Type="http://schemas.openxmlformats.org/officeDocument/2006/relationships/hyperlink" Target="https://www.pref.yamanashi.jp/documents/80897/senter-hp.pdf" TargetMode="External"/><Relationship Id="rId9" Type="http://schemas.openxmlformats.org/officeDocument/2006/relationships/hyperlink" Target="https://www.ypec.ed.jp/ypechp/wp-content/uploads/2025/03/11-itiran-kyouin.pdf" TargetMode="External"/><Relationship Id="rId14" Type="http://schemas.openxmlformats.org/officeDocument/2006/relationships/hyperlink" Target="https://www.ypec.ed.jp/ypechp/wp-content/uploads/2025/03/04-keikaku-koch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1.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7.xml"/><Relationship Id="rId18" Type="http://schemas.openxmlformats.org/officeDocument/2006/relationships/slide" Target="slide5.xml"/><Relationship Id="rId3" Type="http://schemas.openxmlformats.org/officeDocument/2006/relationships/image" Target="../media/image5.emf"/><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slide" Target="slide16.xml"/><Relationship Id="rId17" Type="http://schemas.openxmlformats.org/officeDocument/2006/relationships/slide" Target="slide21.xml"/><Relationship Id="rId25" Type="http://schemas.openxmlformats.org/officeDocument/2006/relationships/slide" Target="slide6.xml"/><Relationship Id="rId2" Type="http://schemas.openxmlformats.org/officeDocument/2006/relationships/oleObject" Target="../embeddings/oleObject1.bin"/><Relationship Id="rId16" Type="http://schemas.openxmlformats.org/officeDocument/2006/relationships/slide" Target="slide20.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5.xml"/><Relationship Id="rId24" Type="http://schemas.openxmlformats.org/officeDocument/2006/relationships/slide" Target="slide4.xml"/><Relationship Id="rId5" Type="http://schemas.openxmlformats.org/officeDocument/2006/relationships/oleObject" Target="../embeddings/oleObject2.bin"/><Relationship Id="rId15" Type="http://schemas.openxmlformats.org/officeDocument/2006/relationships/slide" Target="slide19.xml"/><Relationship Id="rId23" Type="http://schemas.openxmlformats.org/officeDocument/2006/relationships/slide" Target="slide2.xml"/><Relationship Id="rId10" Type="http://schemas.openxmlformats.org/officeDocument/2006/relationships/slide" Target="slide14.xml"/><Relationship Id="rId19" Type="http://schemas.openxmlformats.org/officeDocument/2006/relationships/slide" Target="slide3.xml"/><Relationship Id="rId4" Type="http://schemas.openxmlformats.org/officeDocument/2006/relationships/slide" Target="slide29.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hyperlink" Target="https://www.pref.yamanashi.jp/documents/80897/senter-hp.pdf"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5.xml"/><Relationship Id="rId18" Type="http://schemas.openxmlformats.org/officeDocument/2006/relationships/slide" Target="slide3.xml"/><Relationship Id="rId3" Type="http://schemas.openxmlformats.org/officeDocument/2006/relationships/image" Target="../media/image5.emf"/><Relationship Id="rId21" Type="http://schemas.openxmlformats.org/officeDocument/2006/relationships/hyperlink" Target="https://www.pref.yamanashi.jp/documents/80897/senter-hp.pdf" TargetMode="External"/><Relationship Id="rId7" Type="http://schemas.openxmlformats.org/officeDocument/2006/relationships/slide" Target="slide19.xml"/><Relationship Id="rId12" Type="http://schemas.openxmlformats.org/officeDocument/2006/relationships/slide" Target="slide24.xml"/><Relationship Id="rId17" Type="http://schemas.openxmlformats.org/officeDocument/2006/relationships/slide" Target="slide5.xml"/><Relationship Id="rId2" Type="http://schemas.openxmlformats.org/officeDocument/2006/relationships/oleObject" Target="../embeddings/oleObject3.bin"/><Relationship Id="rId16" Type="http://schemas.openxmlformats.org/officeDocument/2006/relationships/slide" Target="slide28.xml"/><Relationship Id="rId20"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3.xml"/><Relationship Id="rId5" Type="http://schemas.openxmlformats.org/officeDocument/2006/relationships/oleObject" Target="../embeddings/oleObject4.bin"/><Relationship Id="rId15" Type="http://schemas.openxmlformats.org/officeDocument/2006/relationships/slide" Target="slide27.xml"/><Relationship Id="rId23" Type="http://schemas.openxmlformats.org/officeDocument/2006/relationships/slide" Target="slide4.xml"/><Relationship Id="rId10" Type="http://schemas.openxmlformats.org/officeDocument/2006/relationships/slide" Target="slide22.xml"/><Relationship Id="rId19" Type="http://schemas.openxmlformats.org/officeDocument/2006/relationships/slide" Target="slide30.xml"/><Relationship Id="rId4" Type="http://schemas.openxmlformats.org/officeDocument/2006/relationships/slide" Target="slide29.xml"/><Relationship Id="rId9" Type="http://schemas.openxmlformats.org/officeDocument/2006/relationships/slide" Target="slide21.xml"/><Relationship Id="rId14" Type="http://schemas.openxmlformats.org/officeDocument/2006/relationships/slide" Target="slide26.xml"/><Relationship Id="rId22"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校長</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749" y="2910455"/>
            <a:ext cx="3579957" cy="3709801"/>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令和７年３月更新</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24" name="グループ化 23"/>
          <p:cNvGrpSpPr/>
          <p:nvPr/>
        </p:nvGrpSpPr>
        <p:grpSpPr>
          <a:xfrm>
            <a:off x="150483" y="75115"/>
            <a:ext cx="7683666" cy="402824"/>
            <a:chOff x="150483" y="75115"/>
            <a:chExt cx="7683666" cy="402824"/>
          </a:xfrm>
        </p:grpSpPr>
        <p:grpSp>
          <p:nvGrpSpPr>
            <p:cNvPr id="32" name="グループ化 31"/>
            <p:cNvGrpSpPr/>
            <p:nvPr/>
          </p:nvGrpSpPr>
          <p:grpSpPr>
            <a:xfrm>
              <a:off x="150483" y="75115"/>
              <a:ext cx="7683666" cy="402824"/>
              <a:chOff x="150483" y="75115"/>
              <a:chExt cx="7683666" cy="402824"/>
            </a:xfrm>
          </p:grpSpPr>
          <p:grpSp>
            <p:nvGrpSpPr>
              <p:cNvPr id="34" name="グループ化 33"/>
              <p:cNvGrpSpPr/>
              <p:nvPr/>
            </p:nvGrpSpPr>
            <p:grpSpPr>
              <a:xfrm>
                <a:off x="150483" y="75115"/>
                <a:ext cx="6953733" cy="402824"/>
                <a:chOff x="9330690" y="4935897"/>
                <a:chExt cx="6953733" cy="402824"/>
              </a:xfrm>
            </p:grpSpPr>
            <p:sp>
              <p:nvSpPr>
                <p:cNvPr id="36" name="額縁 35">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7" name="額縁 36">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8" name="額縁 37">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9" name="額縁 38">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0" name="額縁 39">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1" name="額縁 40">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2" name="額縁 41">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5" name="額縁 34">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3" name="額縁 32">
              <a:hlinkClick r:id="rId10" action="ppaction://hlinksldjump"/>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44355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7DAD6B30-CB84-C66F-8D54-399BF310E864}"/>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756FD74F-4765-B612-5C43-8FC84568E4F3}"/>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E13EB62-1ACE-143F-D382-AE6E31FDEDAF}"/>
                  </a:ext>
                </a:extLst>
              </p:cNvPr>
              <p:cNvGrpSpPr/>
              <p:nvPr/>
            </p:nvGrpSpPr>
            <p:grpSpPr>
              <a:xfrm>
                <a:off x="150483" y="75115"/>
                <a:ext cx="6953733" cy="402824"/>
                <a:chOff x="9330690" y="4935897"/>
                <a:chExt cx="6953733" cy="402824"/>
              </a:xfrm>
            </p:grpSpPr>
            <p:sp>
              <p:nvSpPr>
                <p:cNvPr id="10" name="額縁 35">
                  <a:hlinkClick r:id="" action="ppaction://hlinkshowjump?jump=firstslide"/>
                  <a:extLst>
                    <a:ext uri="{FF2B5EF4-FFF2-40B4-BE49-F238E27FC236}">
                      <a16:creationId xmlns:a16="http://schemas.microsoft.com/office/drawing/2014/main" id="{4ED1EFA7-5A43-EE2F-4044-62A68E6EDC8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36">
                  <a:hlinkClick r:id="rId3" action="ppaction://hlinksldjump"/>
                  <a:extLst>
                    <a:ext uri="{FF2B5EF4-FFF2-40B4-BE49-F238E27FC236}">
                      <a16:creationId xmlns:a16="http://schemas.microsoft.com/office/drawing/2014/main" id="{5E581A01-6EF0-3FB6-EE48-9A8F0320691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37">
                  <a:hlinkClick r:id="rId4" action="ppaction://hlinksldjump"/>
                  <a:extLst>
                    <a:ext uri="{FF2B5EF4-FFF2-40B4-BE49-F238E27FC236}">
                      <a16:creationId xmlns:a16="http://schemas.microsoft.com/office/drawing/2014/main" id="{D982D3EA-6DF0-E0B6-DF14-5AE02AAD9B7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38">
                  <a:hlinkClick r:id="rId5" action="ppaction://hlinksldjump"/>
                  <a:extLst>
                    <a:ext uri="{FF2B5EF4-FFF2-40B4-BE49-F238E27FC236}">
                      <a16:creationId xmlns:a16="http://schemas.microsoft.com/office/drawing/2014/main" id="{BCD51932-E5C3-6A1B-364C-2D842EB0FCD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6" action="ppaction://hlinksldjump"/>
                  <a:extLst>
                    <a:ext uri="{FF2B5EF4-FFF2-40B4-BE49-F238E27FC236}">
                      <a16:creationId xmlns:a16="http://schemas.microsoft.com/office/drawing/2014/main" id="{FC5835B7-41AE-E7E0-1930-5A4404E1EF4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40">
                  <a:hlinkClick r:id="rId7"/>
                  <a:extLst>
                    <a:ext uri="{FF2B5EF4-FFF2-40B4-BE49-F238E27FC236}">
                      <a16:creationId xmlns:a16="http://schemas.microsoft.com/office/drawing/2014/main" id="{0382615A-D925-0C71-F2A0-1545A4548D7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8" action="ppaction://hlinksldjump"/>
                  <a:extLst>
                    <a:ext uri="{FF2B5EF4-FFF2-40B4-BE49-F238E27FC236}">
                      <a16:creationId xmlns:a16="http://schemas.microsoft.com/office/drawing/2014/main" id="{ACBDA99E-3FEF-2A3F-22FA-04BADA75D3C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9" action="ppaction://hlinksldjump"/>
                <a:extLst>
                  <a:ext uri="{FF2B5EF4-FFF2-40B4-BE49-F238E27FC236}">
                    <a16:creationId xmlns:a16="http://schemas.microsoft.com/office/drawing/2014/main" id="{E11192DE-9843-E45C-F7E4-24BD46B5649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0" action="ppaction://hlinksldjump"/>
              <a:extLst>
                <a:ext uri="{FF2B5EF4-FFF2-40B4-BE49-F238E27FC236}">
                  <a16:creationId xmlns:a16="http://schemas.microsoft.com/office/drawing/2014/main" id="{3EE3758B-62B2-D474-EBC0-28A32802E0E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97142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C466BBC8-D7E7-6C8A-ADA3-C25AD6121BE3}"/>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A876852-8281-72C0-B21B-65740D3D152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D8CFBEC-0F02-C667-6343-AFF16223D2EE}"/>
                  </a:ext>
                </a:extLst>
              </p:cNvPr>
              <p:cNvGrpSpPr/>
              <p:nvPr/>
            </p:nvGrpSpPr>
            <p:grpSpPr>
              <a:xfrm>
                <a:off x="150483" y="75115"/>
                <a:ext cx="6953733" cy="402824"/>
                <a:chOff x="9330690" y="4935897"/>
                <a:chExt cx="6953733" cy="402824"/>
              </a:xfrm>
            </p:grpSpPr>
            <p:sp>
              <p:nvSpPr>
                <p:cNvPr id="10" name="額縁 35">
                  <a:hlinkClick r:id="" action="ppaction://hlinkshowjump?jump=firstslide"/>
                  <a:extLst>
                    <a:ext uri="{FF2B5EF4-FFF2-40B4-BE49-F238E27FC236}">
                      <a16:creationId xmlns:a16="http://schemas.microsoft.com/office/drawing/2014/main" id="{2C4FDBE0-2201-30CA-DFD8-3B0B51C50B7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36">
                  <a:hlinkClick r:id="rId2" action="ppaction://hlinksldjump"/>
                  <a:extLst>
                    <a:ext uri="{FF2B5EF4-FFF2-40B4-BE49-F238E27FC236}">
                      <a16:creationId xmlns:a16="http://schemas.microsoft.com/office/drawing/2014/main" id="{49EFDF7D-7CA8-6EED-FB6A-720DD3C1FF0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37">
                  <a:hlinkClick r:id="rId3" action="ppaction://hlinksldjump"/>
                  <a:extLst>
                    <a:ext uri="{FF2B5EF4-FFF2-40B4-BE49-F238E27FC236}">
                      <a16:creationId xmlns:a16="http://schemas.microsoft.com/office/drawing/2014/main" id="{9027EC91-FD05-93AE-2031-73E0D3D4875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4" action="ppaction://hlinksldjump"/>
                  <a:extLst>
                    <a:ext uri="{FF2B5EF4-FFF2-40B4-BE49-F238E27FC236}">
                      <a16:creationId xmlns:a16="http://schemas.microsoft.com/office/drawing/2014/main" id="{EA90A4FF-5A7A-D983-D3F7-0254E231039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5" action="ppaction://hlinksldjump"/>
                  <a:extLst>
                    <a:ext uri="{FF2B5EF4-FFF2-40B4-BE49-F238E27FC236}">
                      <a16:creationId xmlns:a16="http://schemas.microsoft.com/office/drawing/2014/main" id="{EBF17314-29C7-DE55-32F6-3948D57C4A4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6"/>
                  <a:extLst>
                    <a:ext uri="{FF2B5EF4-FFF2-40B4-BE49-F238E27FC236}">
                      <a16:creationId xmlns:a16="http://schemas.microsoft.com/office/drawing/2014/main" id="{F8DF7B66-A51E-99D4-9913-9160F2A0C4A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41">
                  <a:hlinkClick r:id="rId7" action="ppaction://hlinksldjump"/>
                  <a:extLst>
                    <a:ext uri="{FF2B5EF4-FFF2-40B4-BE49-F238E27FC236}">
                      <a16:creationId xmlns:a16="http://schemas.microsoft.com/office/drawing/2014/main" id="{0B0ED07B-6181-8DE7-4018-4562A183BF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8" action="ppaction://hlinksldjump"/>
                <a:extLst>
                  <a:ext uri="{FF2B5EF4-FFF2-40B4-BE49-F238E27FC236}">
                    <a16:creationId xmlns:a16="http://schemas.microsoft.com/office/drawing/2014/main" id="{83434B6F-CAD5-D15E-B0B0-87FE9EF1B7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9" action="ppaction://hlinksldjump"/>
              <a:extLst>
                <a:ext uri="{FF2B5EF4-FFF2-40B4-BE49-F238E27FC236}">
                  <a16:creationId xmlns:a16="http://schemas.microsoft.com/office/drawing/2014/main" id="{D863C091-59C5-145B-936F-69128BB4BFDF}"/>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86024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698603236"/>
              </p:ext>
            </p:extLst>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1265" y="3344186"/>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57810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2715" y="6256375"/>
            <a:ext cx="389021" cy="389021"/>
          </a:xfrm>
          <a:prstGeom prst="rect">
            <a:avLst/>
          </a:prstGeom>
        </p:spPr>
      </p:pic>
      <p:grpSp>
        <p:nvGrpSpPr>
          <p:cNvPr id="4" name="グループ化 3">
            <a:extLst>
              <a:ext uri="{FF2B5EF4-FFF2-40B4-BE49-F238E27FC236}">
                <a16:creationId xmlns:a16="http://schemas.microsoft.com/office/drawing/2014/main" id="{41CD5905-E302-704E-FC7E-9DB6B1378F4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9B569B8-CD72-2522-7A9F-C410FA072028}"/>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478F7C7A-6821-5E35-B58A-53A052B57A07}"/>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D12756C3-5307-3128-AE69-56BE86EBA72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6" action="ppaction://hlinksldjump"/>
                  <a:extLst>
                    <a:ext uri="{FF2B5EF4-FFF2-40B4-BE49-F238E27FC236}">
                      <a16:creationId xmlns:a16="http://schemas.microsoft.com/office/drawing/2014/main" id="{06A7A1CB-D170-8003-64B8-AD40231E90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7" action="ppaction://hlinksldjump"/>
                  <a:extLst>
                    <a:ext uri="{FF2B5EF4-FFF2-40B4-BE49-F238E27FC236}">
                      <a16:creationId xmlns:a16="http://schemas.microsoft.com/office/drawing/2014/main" id="{4D604352-E46F-A725-E63D-D80E8CFC6E1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8" action="ppaction://hlinksldjump"/>
                  <a:extLst>
                    <a:ext uri="{FF2B5EF4-FFF2-40B4-BE49-F238E27FC236}">
                      <a16:creationId xmlns:a16="http://schemas.microsoft.com/office/drawing/2014/main" id="{B815BF52-A22B-36B0-86C4-AC12CD30054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9" action="ppaction://hlinksldjump"/>
                  <a:extLst>
                    <a:ext uri="{FF2B5EF4-FFF2-40B4-BE49-F238E27FC236}">
                      <a16:creationId xmlns:a16="http://schemas.microsoft.com/office/drawing/2014/main" id="{B63738C6-8B3A-A4B6-1C10-2BB64DB7177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40">
                  <a:hlinkClick r:id="rId10"/>
                  <a:extLst>
                    <a:ext uri="{FF2B5EF4-FFF2-40B4-BE49-F238E27FC236}">
                      <a16:creationId xmlns:a16="http://schemas.microsoft.com/office/drawing/2014/main" id="{CF39C278-D317-2F31-2976-B628030B6DE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41">
                  <a:hlinkClick r:id="rId11" action="ppaction://hlinksldjump"/>
                  <a:extLst>
                    <a:ext uri="{FF2B5EF4-FFF2-40B4-BE49-F238E27FC236}">
                      <a16:creationId xmlns:a16="http://schemas.microsoft.com/office/drawing/2014/main" id="{F9461130-FA54-4F84-C54B-C9080439FBE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12" action="ppaction://hlinksldjump"/>
                <a:extLst>
                  <a:ext uri="{FF2B5EF4-FFF2-40B4-BE49-F238E27FC236}">
                    <a16:creationId xmlns:a16="http://schemas.microsoft.com/office/drawing/2014/main" id="{5069207E-83D1-8A24-F2BB-33A87DD1507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3" action="ppaction://hlinksldjump"/>
              <a:extLst>
                <a:ext uri="{FF2B5EF4-FFF2-40B4-BE49-F238E27FC236}">
                  <a16:creationId xmlns:a16="http://schemas.microsoft.com/office/drawing/2014/main" id="{C408C0AC-5012-C30B-742F-F56A3A521C32}"/>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8720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6E04D7CE-A129-655F-CF86-AE93877FA5D5}"/>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7EF8A0B7-10A9-0906-048D-EF73E6164924}"/>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D259A9F8-700F-68BC-9575-2D983A179497}"/>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C02BDF40-C687-12F6-D0C8-82EA2C617F9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4706B926-79B3-3BE3-5381-0EA97A6E1F1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7A156872-0053-2FAC-C3BF-55CE9A8B343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AB19CDAC-5EF8-8C6C-AA68-2AD6497D7FA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5C7266C9-BCFB-1383-56FE-D40D210E237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9F434A91-2F02-1390-C748-02247037FA6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01B948EB-E860-32E0-CAD8-D765619DA54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97AFB334-23A9-5D00-7789-BF711821587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13E0D81D-08B1-3897-59EB-E40BD5EC302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445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455B06E0-91EB-6A77-DE6B-66735186743F}"/>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73A2EFED-D39C-D0A7-F512-8C3ABDE99DE9}"/>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C6E28365-D780-19DC-BFA2-18980C019996}"/>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DA74BD49-29A4-C3E6-F8C7-2ADBE82D8A1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4005F7C4-D36A-AF78-5D13-C0984CF54A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289F2A61-AA3A-A0A6-40B4-AB86F2BEED1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3231D9D7-2B42-CCFE-EAE0-6A6385CE310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8ADA71CC-1C93-C7F6-1C50-66792EF1BDC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94CC4801-1FC9-7CC1-51A5-833F2B9ADE5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E55C5B1A-B900-F905-11CE-559F1C6124F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ACA14652-738F-19D1-0E64-619B6A64F3B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9C47D5DA-313E-32B3-C389-1D02013ED69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789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70688" y="3419101"/>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BFB33F90-6051-1795-B9A2-EFAB61FAB8D0}"/>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EB5037C-3F2E-B635-D2F0-05B9C4CA7790}"/>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6E55FA39-03F8-1AC8-F4C3-0679C9BFFA4A}"/>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8B579DEB-B45B-1CEE-193A-1183FC9F82F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A7FD6155-1663-1573-F04E-095B6B8C36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5B4C07F3-E24E-FCAC-34A3-6399365AB9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97008FED-D8D2-DEEC-3806-F3FFB7D9596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FBDEB2F6-63FC-FA94-D54A-7EC37C451CF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FDE5D803-D44C-4C56-F11A-49BD8B42BA7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24B69872-B2F7-4F8C-8C0A-08AE99AB792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0A8AE8E9-8BD4-8490-7609-BD64705266A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326B6577-33FB-B259-2911-4AE9DBBEDC5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5840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0419"/>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使命感・責任感</a:t>
            </a:r>
            <a:endParaRPr lang="ja-JP" altLang="en-US" sz="3600" b="1" dirty="0">
              <a:solidFill>
                <a:srgbClr val="FF0000"/>
              </a:solidFill>
              <a:latin typeface="+mn-ea"/>
              <a:ea typeface="+mn-ea"/>
            </a:endParaRPr>
          </a:p>
        </p:txBody>
      </p:sp>
      <p:sp>
        <p:nvSpPr>
          <p:cNvPr id="9" name="正方形/長方形 8"/>
          <p:cNvSpPr/>
          <p:nvPr/>
        </p:nvSpPr>
        <p:spPr>
          <a:xfrm>
            <a:off x="237744" y="3190338"/>
            <a:ext cx="8747760" cy="2246769"/>
          </a:xfrm>
          <a:prstGeom prst="rect">
            <a:avLst/>
          </a:prstGeom>
        </p:spPr>
        <p:txBody>
          <a:bodyPr wrap="square" lIns="180000" rIns="180000">
            <a:spAutoFit/>
          </a:bodyPr>
          <a:lstStyle/>
          <a:p>
            <a:pPr marL="92073" indent="-92073" algn="just" fontAlgn="base">
              <a:lnSpc>
                <a:spcPts val="2500"/>
              </a:lnSpc>
            </a:pPr>
            <a:r>
              <a:rPr lang="ja-JP" altLang="en-US" sz="2000" b="1" dirty="0"/>
              <a:t>◆</a:t>
            </a:r>
            <a:r>
              <a:rPr lang="ja-JP" altLang="en-US" sz="2000" b="1" dirty="0">
                <a:solidFill>
                  <a:schemeClr val="accent5">
                    <a:lumMod val="75000"/>
                  </a:schemeClr>
                </a:solidFill>
              </a:rPr>
              <a:t>確かな教育理念と高い見識</a:t>
            </a:r>
            <a:endParaRPr lang="en-US" altLang="ja-JP" sz="2000" b="1" dirty="0">
              <a:solidFill>
                <a:schemeClr val="accent5">
                  <a:lumMod val="75000"/>
                </a:schemeClr>
              </a:solidFill>
            </a:endParaRPr>
          </a:p>
          <a:p>
            <a:pPr marL="265106" indent="-265106" algn="just" fontAlgn="base">
              <a:lnSpc>
                <a:spcPts val="2200"/>
              </a:lnSpc>
            </a:pPr>
            <a:r>
              <a:rPr lang="ja-JP" altLang="en-US" sz="2000" dirty="0"/>
              <a:t>　　</a:t>
            </a:r>
            <a:r>
              <a:rPr lang="ja-JP" altLang="en-US" dirty="0"/>
              <a:t>校長は、教育者としての使命感・責任感をベースに、学校のトップリーダーとしての</a:t>
            </a:r>
            <a:r>
              <a:rPr lang="ja-JP" altLang="en-US" b="1" dirty="0">
                <a:solidFill>
                  <a:srgbClr val="FF0000"/>
                </a:solidFill>
              </a:rPr>
              <a:t>確かな教育理念と高い見識</a:t>
            </a:r>
            <a:r>
              <a:rPr lang="ja-JP" altLang="en-US" dirty="0"/>
              <a:t>が要求され、学校の実態に応じた明確なビジョンを構想し，ゆるぎない信念と情熱をもって学校経営を進めていく。 </a:t>
            </a:r>
            <a:endParaRPr lang="en-US" altLang="ja-JP" dirty="0"/>
          </a:p>
          <a:p>
            <a:pPr marL="265106" indent="-265106" algn="just" fontAlgn="base">
              <a:lnSpc>
                <a:spcPts val="800"/>
              </a:lnSpc>
            </a:pPr>
            <a:endParaRPr lang="en-US" altLang="ja-JP" sz="2000" dirty="0"/>
          </a:p>
          <a:p>
            <a:pPr marL="92073" indent="-92073" algn="just" fontAlgn="base">
              <a:lnSpc>
                <a:spcPts val="2500"/>
              </a:lnSpc>
            </a:pPr>
            <a:r>
              <a:rPr lang="ja-JP" altLang="en-US" sz="2000" b="1" dirty="0"/>
              <a:t>◆</a:t>
            </a:r>
            <a:r>
              <a:rPr lang="ja-JP" altLang="en-US" sz="2000" b="1" dirty="0">
                <a:solidFill>
                  <a:schemeClr val="accent5">
                    <a:lumMod val="75000"/>
                  </a:schemeClr>
                </a:solidFill>
              </a:rPr>
              <a:t>信頼される学校づくり</a:t>
            </a:r>
            <a:endParaRPr lang="en-US" altLang="ja-JP" sz="2000" b="1" dirty="0">
              <a:solidFill>
                <a:schemeClr val="accent5">
                  <a:lumMod val="75000"/>
                </a:schemeClr>
              </a:solidFill>
            </a:endParaRPr>
          </a:p>
          <a:p>
            <a:pPr marL="265106" indent="-265106" algn="just" fontAlgn="base">
              <a:lnSpc>
                <a:spcPts val="2200"/>
              </a:lnSpc>
            </a:pPr>
            <a:r>
              <a:rPr lang="ja-JP" altLang="en-US" sz="2000" dirty="0"/>
              <a:t>　　</a:t>
            </a:r>
            <a:r>
              <a:rPr lang="ja-JP" altLang="en-US" dirty="0"/>
              <a:t>県民の期待に応え信頼を得るために、校長は、常に教育活動に対する結果責任を負い、外部に対して説明責任を持つ。</a:t>
            </a:r>
          </a:p>
        </p:txBody>
      </p:sp>
      <p:sp>
        <p:nvSpPr>
          <p:cNvPr id="10" name="正方形/長方形 9"/>
          <p:cNvSpPr/>
          <p:nvPr/>
        </p:nvSpPr>
        <p:spPr>
          <a:xfrm>
            <a:off x="137160" y="5697415"/>
            <a:ext cx="8833104" cy="10514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校長には、明確なビジョンによる学校経営を通じ</a:t>
            </a:r>
            <a:r>
              <a:rPr lang="en-US" altLang="ja-JP" sz="2200" b="1" dirty="0"/>
              <a:t>､</a:t>
            </a:r>
            <a:r>
              <a:rPr lang="ja-JP" altLang="en-US" sz="2200" b="1" dirty="0"/>
              <a:t>教職員</a:t>
            </a:r>
            <a:r>
              <a:rPr lang="en-US" altLang="ja-JP" sz="2200" b="1" dirty="0"/>
              <a:t>､</a:t>
            </a:r>
            <a:r>
              <a:rPr lang="ja-JP" altLang="en-US" sz="2200" b="1" dirty="0"/>
              <a:t>児童生徒</a:t>
            </a:r>
            <a:r>
              <a:rPr lang="en-US" altLang="ja-JP" sz="2200" b="1" dirty="0"/>
              <a:t>､</a:t>
            </a:r>
            <a:r>
              <a:rPr lang="ja-JP" altLang="en-US" sz="2200" b="1" dirty="0"/>
              <a:t>家庭</a:t>
            </a:r>
            <a:r>
              <a:rPr lang="en-US" altLang="ja-JP" sz="2200" b="1" dirty="0"/>
              <a:t>､</a:t>
            </a:r>
            <a:r>
              <a:rPr lang="ja-JP" altLang="en-US" sz="2200" b="1" dirty="0"/>
              <a:t>地域住民等</a:t>
            </a:r>
            <a:r>
              <a:rPr lang="en-US" altLang="ja-JP" sz="2200" b="1" dirty="0"/>
              <a:t>､</a:t>
            </a:r>
            <a:r>
              <a:rPr lang="ja-JP" altLang="en-US" sz="2200" b="1" dirty="0"/>
              <a:t>県民に信頼･尊敬される学校づくりが求められます。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1235102475"/>
              </p:ext>
            </p:extLst>
          </p:nvPr>
        </p:nvGraphicFramePr>
        <p:xfrm>
          <a:off x="192024" y="1389670"/>
          <a:ext cx="8808720" cy="1392189"/>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確かな教育理念と高い見識を有し、教育に対する県民の期待に応え、信頼される学校づくりを行っている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108204" y="536174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108204" y="285862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6920" y="2305125"/>
            <a:ext cx="389021" cy="389021"/>
          </a:xfrm>
          <a:prstGeom prst="rect">
            <a:avLst/>
          </a:prstGeom>
        </p:spPr>
      </p:pic>
      <p:sp>
        <p:nvSpPr>
          <p:cNvPr id="4" name="テキスト ボックス 3">
            <a:hlinkClick r:id="rId3"/>
            <a:extLst>
              <a:ext uri="{FF2B5EF4-FFF2-40B4-BE49-F238E27FC236}">
                <a16:creationId xmlns:a16="http://schemas.microsoft.com/office/drawing/2014/main" id="{BD8E9230-9E37-E78D-B05D-ED0E18B263D2}"/>
              </a:ext>
            </a:extLst>
          </p:cNvPr>
          <p:cNvSpPr txBox="1"/>
          <p:nvPr/>
        </p:nvSpPr>
        <p:spPr>
          <a:xfrm>
            <a:off x="210075" y="1410322"/>
            <a:ext cx="8760189" cy="1371537"/>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3B823CA6-6054-4BA8-50C8-A94BC57FC40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0194A4C9-A2CC-2CF1-9C74-AEA0C271052D}"/>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6E32B03F-07F8-D75D-3784-5F2E5DF8A7A7}"/>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BCADE6F3-C3E5-5F3D-07EF-6F51F476188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71CA7445-B849-B362-DD88-854DAC1135F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E569AAA3-422B-25AA-1C77-4122361189A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9A05B5C4-4513-FF41-4885-638FF4770B7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7A1A75B9-6C3C-9E82-D34F-54EF0418174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A731DC12-DE90-CBF9-AEF4-60FD133437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F4BA332-28E7-DEC1-48F4-4C9004B747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A63C708F-70B9-2357-E5BC-B874ACACA5F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11DC07FA-5C83-307B-0800-1106B30E417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227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740832"/>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教育的愛情</a:t>
            </a:r>
            <a:endParaRPr lang="ja-JP" altLang="en-US" sz="3600" b="1" dirty="0">
              <a:solidFill>
                <a:srgbClr val="FF0000"/>
              </a:solidFill>
              <a:latin typeface="+mn-ea"/>
              <a:ea typeface="+mn-ea"/>
            </a:endParaRPr>
          </a:p>
        </p:txBody>
      </p:sp>
      <p:sp>
        <p:nvSpPr>
          <p:cNvPr id="9" name="正方形/長方形 8"/>
          <p:cNvSpPr/>
          <p:nvPr/>
        </p:nvSpPr>
        <p:spPr>
          <a:xfrm>
            <a:off x="192380" y="3453680"/>
            <a:ext cx="8777528" cy="2028761"/>
          </a:xfrm>
          <a:prstGeom prst="rect">
            <a:avLst/>
          </a:prstGeom>
        </p:spPr>
        <p:txBody>
          <a:bodyPr wrap="square" lIns="180000" rIns="180000">
            <a:spAutoFit/>
          </a:bodyPr>
          <a:lstStyle/>
          <a:p>
            <a:pPr marL="92073" indent="-92073" fontAlgn="base">
              <a:lnSpc>
                <a:spcPts val="2500"/>
              </a:lnSpc>
            </a:pPr>
            <a:r>
              <a:rPr lang="ja-JP" altLang="en-US" sz="2200" b="1" dirty="0"/>
              <a:t>◆</a:t>
            </a:r>
            <a:r>
              <a:rPr lang="ja-JP" altLang="en-US" sz="2200" b="1" dirty="0">
                <a:solidFill>
                  <a:schemeClr val="accent5">
                    <a:lumMod val="75000"/>
                  </a:schemeClr>
                </a:solidFill>
              </a:rPr>
              <a:t>教育的愛情とは</a:t>
            </a:r>
            <a:endParaRPr lang="en-US" altLang="ja-JP" sz="2200" b="1" dirty="0">
              <a:solidFill>
                <a:schemeClr val="accent5">
                  <a:lumMod val="75000"/>
                </a:schemeClr>
              </a:solidFill>
            </a:endParaRPr>
          </a:p>
          <a:p>
            <a:pPr marL="265106" indent="-265106" algn="just" fontAlgn="base">
              <a:lnSpc>
                <a:spcPts val="2100"/>
              </a:lnSpc>
            </a:pPr>
            <a:r>
              <a:rPr lang="ja-JP" altLang="en-US" sz="2200" dirty="0"/>
              <a:t>　　</a:t>
            </a:r>
            <a:r>
              <a:rPr lang="ja-JP" altLang="en-US" dirty="0"/>
              <a:t>校長に求められる教育的愛情とは、児童生徒とともに教職員にも心を開いて信頼関係を築くことであり、表面的な理解に終わらず、最後まで寄り添い続けることが重要である。</a:t>
            </a:r>
            <a:endParaRPr lang="en-US" altLang="ja-JP" dirty="0"/>
          </a:p>
          <a:p>
            <a:pPr marL="265106" indent="-265106" algn="just" fontAlgn="base">
              <a:lnSpc>
                <a:spcPts val="2100"/>
              </a:lnSpc>
            </a:pPr>
            <a:r>
              <a:rPr lang="ja-JP" altLang="en-US" dirty="0"/>
              <a:t>　　そのためには、相手の気持ちを理解し共感していく受容的な姿勢や傾聴的態度が求められるとともに、管理職として毅然とした態度を示すことも重要であり、成長を支える存在であることを自覚する必要がある。</a:t>
            </a:r>
          </a:p>
        </p:txBody>
      </p:sp>
      <p:sp>
        <p:nvSpPr>
          <p:cNvPr id="10" name="正方形/長方形 9"/>
          <p:cNvSpPr/>
          <p:nvPr/>
        </p:nvSpPr>
        <p:spPr>
          <a:xfrm>
            <a:off x="256405" y="5825364"/>
            <a:ext cx="8649478" cy="877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校長には、深い理解と教育的愛情により、児童生徒や教職員と信頼関係を築き、山梨を担う人材の育成が求められます。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497221833"/>
              </p:ext>
            </p:extLst>
          </p:nvPr>
        </p:nvGraphicFramePr>
        <p:xfrm>
          <a:off x="132857" y="1411711"/>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400" b="1" dirty="0"/>
                        <a:t>　ふるさと山梨の未来を担う人材を育成するために、児童生徒及び教職員一人一人を信頼･理解し、それぞれの成長を支援している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108204" y="543710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108204" y="310653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7507" y="2622140"/>
            <a:ext cx="389021" cy="389021"/>
          </a:xfrm>
          <a:prstGeom prst="rect">
            <a:avLst/>
          </a:prstGeom>
        </p:spPr>
      </p:pic>
      <p:sp>
        <p:nvSpPr>
          <p:cNvPr id="4" name="テキスト ボックス 3">
            <a:hlinkClick r:id="rId3"/>
            <a:extLst>
              <a:ext uri="{FF2B5EF4-FFF2-40B4-BE49-F238E27FC236}">
                <a16:creationId xmlns:a16="http://schemas.microsoft.com/office/drawing/2014/main" id="{81053DA0-841D-2CDD-D719-70BB21173336}"/>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A1E5A717-C25A-4305-BE08-89B38FA9AAF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AC29A32C-BC0E-D56F-97B3-816F2AE3FEE8}"/>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67B230EA-F0FB-D4FA-5452-5AD3AD21F4B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68034FB0-CA9F-5476-C929-BC902F69384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BF84DCF2-B528-E8B2-0617-AA759A1AE8A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F7B0F0FF-1EB2-0ECE-93BA-EC1A21FF59F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CF37539E-0BDF-F3B8-EDCB-737D86F51FC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C4AE92F7-D1B9-1728-DC13-300CEFA297A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25413E0-D03F-FD14-5480-703EF64C85C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7353E5E-F07B-ED21-0018-18990E3F92B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72225C4E-2AED-457E-778C-2DB6F5C329B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3062859F-505F-93B2-2576-B651D0D86CC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0105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755817"/>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リーダーシップ</a:t>
            </a:r>
            <a:endParaRPr lang="ja-JP" altLang="en-US" sz="3600" b="1" dirty="0">
              <a:solidFill>
                <a:srgbClr val="FF0000"/>
              </a:solidFill>
              <a:latin typeface="+mn-ea"/>
              <a:ea typeface="+mn-ea"/>
            </a:endParaRPr>
          </a:p>
        </p:txBody>
      </p:sp>
      <p:sp>
        <p:nvSpPr>
          <p:cNvPr id="9" name="正方形/長方形 8"/>
          <p:cNvSpPr/>
          <p:nvPr/>
        </p:nvSpPr>
        <p:spPr>
          <a:xfrm>
            <a:off x="212478" y="3538422"/>
            <a:ext cx="8649478" cy="16953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チーム学校の具現化</a:t>
            </a:r>
            <a:endParaRPr lang="en-US" altLang="ja-JP" sz="2200" b="1" dirty="0">
              <a:solidFill>
                <a:schemeClr val="accent5">
                  <a:lumMod val="75000"/>
                </a:schemeClr>
              </a:solidFill>
            </a:endParaRPr>
          </a:p>
          <a:p>
            <a:pPr marL="265106" indent="-265106" algn="just" fontAlgn="base">
              <a:lnSpc>
                <a:spcPts val="2500"/>
              </a:lnSpc>
            </a:pPr>
            <a:r>
              <a:rPr lang="ja-JP" altLang="en-US" sz="2200" dirty="0"/>
              <a:t>　</a:t>
            </a:r>
            <a:r>
              <a:rPr lang="ja-JP" altLang="en-US" dirty="0"/>
              <a:t>「チームとしての学校」の力を一層高めていくためには、校長の教育的リーダーシップが重要であり、多様な専門性を持った職員を有機的に結びつけ、共通の目標に向かって動かす能力や学校内に協働の文化を作り出すことができる能力などの資質が求められる。</a:t>
            </a:r>
          </a:p>
        </p:txBody>
      </p:sp>
      <p:sp>
        <p:nvSpPr>
          <p:cNvPr id="10" name="正方形/長方形 9"/>
          <p:cNvSpPr/>
          <p:nvPr/>
        </p:nvSpPr>
        <p:spPr>
          <a:xfrm>
            <a:off x="256405" y="5633341"/>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校長のリーダーシップのもと、外部人材や専門スタッフ、事務職員など、学校内外の多様な人材による「チーム学校」体制を構築し、学校経営を行うことが求められます。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18</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027079208"/>
              </p:ext>
            </p:extLst>
          </p:nvPr>
        </p:nvGraphicFramePr>
        <p:xfrm>
          <a:off x="152584" y="1435491"/>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時代の趨勢を見極め、明確なビジョンを示し、学校組織を統率するとともに、「チーム学校」の具現化に向けて取り組んでいる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6400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2144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451" y="2607890"/>
            <a:ext cx="389021" cy="389021"/>
          </a:xfrm>
          <a:prstGeom prst="rect">
            <a:avLst/>
          </a:prstGeom>
        </p:spPr>
      </p:pic>
      <p:sp>
        <p:nvSpPr>
          <p:cNvPr id="4" name="テキスト ボックス 3">
            <a:hlinkClick r:id="rId3"/>
            <a:extLst>
              <a:ext uri="{FF2B5EF4-FFF2-40B4-BE49-F238E27FC236}">
                <a16:creationId xmlns:a16="http://schemas.microsoft.com/office/drawing/2014/main" id="{7B76D5DC-A92A-B16D-7A35-2EC27050978D}"/>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81046F2B-3CE6-6024-06BD-80E42A97D4FE}"/>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EDC2C750-D4EB-D7E0-67E1-8F7AED1C071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8593C6F9-F056-F85D-5361-1A15EA82DDB6}"/>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F08AE236-C00A-88EF-40ED-9C364B65F96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22435E2-2EC1-9892-DE68-7C0297CF18A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59BEA006-0C07-9181-E171-C2119731E80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DBFBB41B-3862-1402-F156-91C626345E2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7" name="額縁 39">
                  <a:hlinkClick r:id="rId7" action="ppaction://hlinksldjump"/>
                  <a:extLst>
                    <a:ext uri="{FF2B5EF4-FFF2-40B4-BE49-F238E27FC236}">
                      <a16:creationId xmlns:a16="http://schemas.microsoft.com/office/drawing/2014/main" id="{85B94910-7D90-2FAD-A7CA-86F65FCBAC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C73F9496-21F3-66FA-5414-690C27F40BC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522E169B-1ED8-943A-B487-0D904872A6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1C0FED33-8C1D-6A33-4C38-1CA8C527AA4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4FFAB0E-C3AF-8BAF-7D08-8F2B54350D2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19462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60858" y="705460"/>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自己啓発力</a:t>
            </a:r>
            <a:endParaRPr lang="ja-JP" altLang="en-US" sz="3600" b="1" dirty="0">
              <a:solidFill>
                <a:srgbClr val="FF0000"/>
              </a:solidFill>
              <a:latin typeface="+mn-ea"/>
              <a:ea typeface="+mn-ea"/>
            </a:endParaRPr>
          </a:p>
        </p:txBody>
      </p:sp>
      <p:sp>
        <p:nvSpPr>
          <p:cNvPr id="9" name="正方形/長方形 8"/>
          <p:cNvSpPr/>
          <p:nvPr/>
        </p:nvSpPr>
        <p:spPr>
          <a:xfrm>
            <a:off x="264099" y="3508439"/>
            <a:ext cx="8649478"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自己啓発の重要性</a:t>
            </a:r>
            <a:endParaRPr lang="en-US" altLang="ja-JP" sz="2200" b="1" dirty="0">
              <a:solidFill>
                <a:schemeClr val="accent5">
                  <a:lumMod val="75000"/>
                </a:schemeClr>
              </a:solidFill>
            </a:endParaRPr>
          </a:p>
          <a:p>
            <a:pPr marL="265106" indent="-265106" algn="just" fontAlgn="base">
              <a:lnSpc>
                <a:spcPts val="2200"/>
              </a:lnSpc>
            </a:pPr>
            <a:r>
              <a:rPr lang="ja-JP" altLang="en-US" sz="2200" dirty="0"/>
              <a:t>　　</a:t>
            </a:r>
            <a:r>
              <a:rPr lang="ja-JP" altLang="en-US" dirty="0"/>
              <a:t>社会の変化を前向きに受け止め、新たな教育課題や最新の教育改革の動向に対応できる実践力を身に付けるため、自ら成長を望み、主体的・継続的に新しい知識・技能を学び続けることで、意欲の向上やモチベーションの維持とともに、校長としての視野を広げ、資質能力を高めていくことが重要</a:t>
            </a:r>
            <a:r>
              <a:rPr lang="ja-JP" altLang="en-US" sz="2000" dirty="0"/>
              <a:t>　</a:t>
            </a:r>
            <a:endParaRPr lang="en-US" altLang="ja-JP" sz="2000" dirty="0"/>
          </a:p>
        </p:txBody>
      </p:sp>
      <p:sp>
        <p:nvSpPr>
          <p:cNvPr id="10" name="正方形/長方形 9"/>
          <p:cNvSpPr/>
          <p:nvPr/>
        </p:nvSpPr>
        <p:spPr>
          <a:xfrm>
            <a:off x="256405" y="5401849"/>
            <a:ext cx="8649478" cy="12836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学校教育を取り巻く環境が大きく変化する中、校長に求められる資質能力も常にアップデートを繰り返す必要があり、自己啓発による主体的な学びが求められます。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19</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2244923627"/>
              </p:ext>
            </p:extLst>
          </p:nvPr>
        </p:nvGraphicFramePr>
        <p:xfrm>
          <a:off x="171882" y="1378107"/>
          <a:ext cx="8808720" cy="1693459"/>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86331">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23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社会情勢や最新の教育課題に関心を持つとともに、豊かな教養を備えるなど、校長としての資質能力を向上させようと常に学び続けている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71628" y="503251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71628" y="313910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3360" y="2594293"/>
            <a:ext cx="389021" cy="389021"/>
          </a:xfrm>
          <a:prstGeom prst="rect">
            <a:avLst/>
          </a:prstGeom>
        </p:spPr>
      </p:pic>
      <p:sp>
        <p:nvSpPr>
          <p:cNvPr id="4" name="テキスト ボックス 3">
            <a:hlinkClick r:id="rId3"/>
            <a:extLst>
              <a:ext uri="{FF2B5EF4-FFF2-40B4-BE49-F238E27FC236}">
                <a16:creationId xmlns:a16="http://schemas.microsoft.com/office/drawing/2014/main" id="{5BF0082F-0950-98DF-7BD1-35531C097B0B}"/>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3CA00BC-61F4-6E37-2378-3A8F0C8C361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68105AA-0E88-A582-4A43-54D5B6966FE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DD0B86E-0D16-8882-E33E-DC33C02D1E42}"/>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50C569D8-9523-0AE3-3058-40CEDCBEFE9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5030FB23-51D5-1222-BFD6-6D79F78114E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A7E188E8-F558-EA83-9CA9-A31B62870A6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1ECEA9D9-36D9-871D-A190-25B2CFE1A0C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56E11D4A-6BAE-B7A1-56E5-CDFCD3B636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1BAD5519-E3BD-1E24-0AF6-09DD92DC3AB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6A6715C9-F1DE-3AF7-52D8-FDFC3DEA8EE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6E48D083-0A61-98D8-9704-73D8523C549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9CC931A8-E22C-B2A1-97CF-DF56D5E2CEE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69870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8E414545-9000-0028-BE10-BD1625ADD97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E760318B-B90E-4A60-B55B-9B261360DDA2}"/>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CAD5750-EF77-E83F-1C4F-C2A64629F475}"/>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9F7A1F41-8ADE-9A35-DDD3-0A550459ED0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6" action="ppaction://hlinksldjump"/>
                  <a:extLst>
                    <a:ext uri="{FF2B5EF4-FFF2-40B4-BE49-F238E27FC236}">
                      <a16:creationId xmlns:a16="http://schemas.microsoft.com/office/drawing/2014/main" id="{50A38C1E-46BA-792C-01DA-A8C5FB6C304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2" action="ppaction://hlinksldjump"/>
                  <a:extLst>
                    <a:ext uri="{FF2B5EF4-FFF2-40B4-BE49-F238E27FC236}">
                      <a16:creationId xmlns:a16="http://schemas.microsoft.com/office/drawing/2014/main" id="{C4D467C8-9869-1B1C-37B9-BD441AE2F1E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4" action="ppaction://hlinksldjump"/>
                  <a:extLst>
                    <a:ext uri="{FF2B5EF4-FFF2-40B4-BE49-F238E27FC236}">
                      <a16:creationId xmlns:a16="http://schemas.microsoft.com/office/drawing/2014/main" id="{5BE5E72A-03CF-5D9A-AE38-67435C73545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7" action="ppaction://hlinksldjump"/>
                  <a:extLst>
                    <a:ext uri="{FF2B5EF4-FFF2-40B4-BE49-F238E27FC236}">
                      <a16:creationId xmlns:a16="http://schemas.microsoft.com/office/drawing/2014/main" id="{7E2F53B5-D3BB-0F15-525D-CFF043720FF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40">
                  <a:hlinkClick r:id="rId8"/>
                  <a:extLst>
                    <a:ext uri="{FF2B5EF4-FFF2-40B4-BE49-F238E27FC236}">
                      <a16:creationId xmlns:a16="http://schemas.microsoft.com/office/drawing/2014/main" id="{0EFBBD1D-0412-CF2D-D2C7-0FA96419BB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41">
                  <a:hlinkClick r:id="rId9" action="ppaction://hlinksldjump"/>
                  <a:extLst>
                    <a:ext uri="{FF2B5EF4-FFF2-40B4-BE49-F238E27FC236}">
                      <a16:creationId xmlns:a16="http://schemas.microsoft.com/office/drawing/2014/main" id="{DB0F8AD9-4BC9-D897-40C9-2EE0D672C41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10" action="ppaction://hlinksldjump"/>
                <a:extLst>
                  <a:ext uri="{FF2B5EF4-FFF2-40B4-BE49-F238E27FC236}">
                    <a16:creationId xmlns:a16="http://schemas.microsoft.com/office/drawing/2014/main" id="{4EEE0769-701D-6534-096A-227B08C549C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2">
              <a:hlinkClick r:id="rId11" action="ppaction://hlinksldjump"/>
              <a:extLst>
                <a:ext uri="{FF2B5EF4-FFF2-40B4-BE49-F238E27FC236}">
                  <a16:creationId xmlns:a16="http://schemas.microsoft.com/office/drawing/2014/main" id="{0DF28E55-9E92-D73D-C97D-23C7F0BB69D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47859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93148" y="694474"/>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経営方針の構築</a:t>
            </a:r>
            <a:endParaRPr lang="ja-JP" altLang="en-US" sz="3600" b="1" dirty="0">
              <a:solidFill>
                <a:srgbClr val="FF0000"/>
              </a:solidFill>
              <a:latin typeface="+mn-ea"/>
              <a:ea typeface="+mn-ea"/>
            </a:endParaRPr>
          </a:p>
        </p:txBody>
      </p:sp>
      <p:sp>
        <p:nvSpPr>
          <p:cNvPr id="9" name="正方形/長方形 8"/>
          <p:cNvSpPr/>
          <p:nvPr/>
        </p:nvSpPr>
        <p:spPr>
          <a:xfrm>
            <a:off x="250017" y="3670367"/>
            <a:ext cx="8574399" cy="182357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学校教育目標の策定</a:t>
            </a:r>
            <a:endParaRPr lang="en-US" altLang="ja-JP" sz="2200" b="1" dirty="0">
              <a:solidFill>
                <a:schemeClr val="accent5">
                  <a:lumMod val="75000"/>
                </a:schemeClr>
              </a:solidFill>
            </a:endParaRPr>
          </a:p>
          <a:p>
            <a:pPr marL="265106" indent="-265106" algn="just" fontAlgn="base">
              <a:lnSpc>
                <a:spcPts val="2200"/>
              </a:lnSpc>
            </a:pPr>
            <a:r>
              <a:rPr lang="ja-JP" altLang="en-US" sz="2000" dirty="0"/>
              <a:t>　　</a:t>
            </a:r>
            <a:r>
              <a:rPr lang="ja-JP" altLang="en-US" dirty="0"/>
              <a:t>社会が大きく変動する中、子供たちに求められる資質・能力も大きく変化している。</a:t>
            </a:r>
            <a:r>
              <a:rPr lang="en-US" altLang="ja-JP" dirty="0"/>
              <a:t>『</a:t>
            </a:r>
            <a:r>
              <a:rPr lang="ja-JP" altLang="en-US" dirty="0"/>
              <a:t>「令和の日本型学校教育」の構築を目指して～全ての子供たちの可能性を引き出す、個別最適な学びと、協働的な学びの実現～（答申）</a:t>
            </a:r>
            <a:r>
              <a:rPr lang="ja-JP" altLang="en-US" dirty="0">
                <a:latin typeface="+mn-ea"/>
              </a:rPr>
              <a:t>（</a:t>
            </a:r>
            <a:r>
              <a:rPr lang="en-US" altLang="ja-JP" dirty="0">
                <a:latin typeface="+mn-ea"/>
              </a:rPr>
              <a:t>R3.4.22</a:t>
            </a:r>
            <a:r>
              <a:rPr lang="ja-JP" altLang="en-US" dirty="0">
                <a:latin typeface="+mn-ea"/>
              </a:rPr>
              <a:t>更新）</a:t>
            </a:r>
            <a:r>
              <a:rPr lang="en-US" altLang="ja-JP" dirty="0">
                <a:latin typeface="+mn-ea"/>
              </a:rPr>
              <a:t>』</a:t>
            </a:r>
            <a:r>
              <a:rPr lang="ja-JP" altLang="en-US" dirty="0">
                <a:latin typeface="+mn-ea"/>
              </a:rPr>
              <a:t>にある、我が国の目指すべき教育の方向性等を踏まえ、各校の課題を分析し、学校教育目標を策定する。</a:t>
            </a:r>
            <a:endParaRPr lang="ja-JP" altLang="en-US" dirty="0">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256405" y="5816094"/>
            <a:ext cx="8649478" cy="905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校長は、学校目標の具現化に向けて、中長期的な学校経営の方向性や構想などのビジョンを明確にすることが求められます。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095282074"/>
              </p:ext>
            </p:extLst>
          </p:nvPr>
        </p:nvGraphicFramePr>
        <p:xfrm>
          <a:off x="171881" y="1343037"/>
          <a:ext cx="8808720" cy="1895921"/>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経営方針の構築</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学校の現状と課題を把握するとともに、国や県等の教育施策等を踏まえ、学校教育目標を策定している。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41502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4821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8262" y="2768126"/>
            <a:ext cx="389021" cy="389021"/>
          </a:xfrm>
          <a:prstGeom prst="rect">
            <a:avLst/>
          </a:prstGeom>
        </p:spPr>
      </p:pic>
      <p:sp>
        <p:nvSpPr>
          <p:cNvPr id="4" name="テキスト ボックス 3">
            <a:hlinkClick r:id="rId3"/>
            <a:extLst>
              <a:ext uri="{FF2B5EF4-FFF2-40B4-BE49-F238E27FC236}">
                <a16:creationId xmlns:a16="http://schemas.microsoft.com/office/drawing/2014/main" id="{4AFAC1C4-FA49-D8B4-6BFD-453936CDA37C}"/>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122889C1-EF0E-D6E6-A3EC-B320482D087F}"/>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BDC17BD-2C5F-CC6F-F9F7-06A4E15E7CA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27A5D618-45D0-AB12-C6AB-9FD42D1B84EE}"/>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485F0067-1EB1-9746-E364-D1E6765CD09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83EF6AB6-645E-6685-46C8-668C1BDADBA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861D3787-4D20-EDDE-FB8B-CEEE5182919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2197AAF6-0D12-EC94-7248-2496D09950D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299C9067-CF0C-8487-2BA1-138FCC6EE0B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769DFCE5-0D0B-20A1-4E12-F7DDC981C9A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872DF44-DE75-ECD4-1421-F8EC7F03BC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05462AE3-2C8B-7D57-3F48-1F488D00791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6FDF91D5-3A92-03E0-D37A-C23416EB605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03124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07728" y="613476"/>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教育課程の編成</a:t>
            </a:r>
            <a:endParaRPr lang="ja-JP" altLang="en-US" sz="3600" b="1" dirty="0">
              <a:solidFill>
                <a:srgbClr val="FF0000"/>
              </a:solidFill>
              <a:latin typeface="+mn-ea"/>
              <a:ea typeface="+mn-ea"/>
            </a:endParaRPr>
          </a:p>
        </p:txBody>
      </p:sp>
      <p:sp>
        <p:nvSpPr>
          <p:cNvPr id="10" name="正方形/長方形 9"/>
          <p:cNvSpPr/>
          <p:nvPr/>
        </p:nvSpPr>
        <p:spPr>
          <a:xfrm>
            <a:off x="176784" y="5624196"/>
            <a:ext cx="8720344"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「社会に開かれた教育課程」を介して学校と地域が連携･協働することで、地域でどのような子供を育てるのかというビジョンを共有し、地域とともにある学校づくりを進めていくことが求められます。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3549691052"/>
              </p:ext>
            </p:extLst>
          </p:nvPr>
        </p:nvGraphicFramePr>
        <p:xfrm>
          <a:off x="176784" y="1287339"/>
          <a:ext cx="8808720" cy="186143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41136">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41136">
                <a:tc>
                  <a:txBody>
                    <a:bodyPr/>
                    <a:lstStyle/>
                    <a:p>
                      <a:pPr algn="ctr"/>
                      <a:r>
                        <a:rPr kumimoji="1" lang="ja-JP" altLang="en-US" sz="2400" b="1" dirty="0">
                          <a:solidFill>
                            <a:schemeClr val="tx1"/>
                          </a:solidFill>
                        </a:rPr>
                        <a:t>教育課程の編成</a:t>
                      </a:r>
                    </a:p>
                  </a:txBody>
                  <a:tcPr anchor="ctr">
                    <a:solidFill>
                      <a:srgbClr val="EBF1DE"/>
                    </a:solidFill>
                  </a:tcPr>
                </a:tc>
                <a:extLst>
                  <a:ext uri="{0D108BD9-81ED-4DB2-BD59-A6C34878D82A}">
                    <a16:rowId xmlns:a16="http://schemas.microsoft.com/office/drawing/2014/main" val="985237687"/>
                  </a:ext>
                </a:extLst>
              </a:tr>
              <a:tr h="947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学校教育目標の達成に向け、「社会に開かれた教育課程」を編成・実施している。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20972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103640" y="3520750"/>
            <a:ext cx="8866632" cy="182357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社会に開かれた教育課程</a:t>
            </a:r>
            <a:endParaRPr lang="en-US" altLang="ja-JP" sz="2200" b="1" dirty="0">
              <a:solidFill>
                <a:schemeClr val="accent5">
                  <a:lumMod val="75000"/>
                </a:schemeClr>
              </a:solidFill>
            </a:endParaRPr>
          </a:p>
          <a:p>
            <a:pPr marL="539750" indent="-539750" algn="just" fontAlgn="base">
              <a:lnSpc>
                <a:spcPts val="2200"/>
              </a:lnSpc>
            </a:pPr>
            <a:r>
              <a:rPr lang="ja-JP" altLang="en-US" sz="2200" dirty="0"/>
              <a:t>　</a:t>
            </a:r>
            <a:r>
              <a:rPr lang="ja-JP" altLang="en-US" dirty="0"/>
              <a:t>・よりよい学校教育を通じて よりよい社会を創るという目標を学校と社会とが共有</a:t>
            </a:r>
            <a:endParaRPr lang="en-US" altLang="ja-JP" dirty="0"/>
          </a:p>
          <a:p>
            <a:pPr marL="539750" indent="-539750" algn="just" fontAlgn="base">
              <a:lnSpc>
                <a:spcPts val="2200"/>
              </a:lnSpc>
            </a:pPr>
            <a:r>
              <a:rPr lang="ja-JP" altLang="en-US" dirty="0"/>
              <a:t>　・これからの社会を創り出していく子供たちに必要な資質･能力が何かを明らかにして学校教育で育成</a:t>
            </a:r>
            <a:endParaRPr lang="en-US" altLang="ja-JP" dirty="0"/>
          </a:p>
          <a:p>
            <a:pPr marL="265106" indent="-265106" algn="just" fontAlgn="base">
              <a:lnSpc>
                <a:spcPts val="2200"/>
              </a:lnSpc>
            </a:pPr>
            <a:r>
              <a:rPr lang="ja-JP" altLang="en-US" dirty="0"/>
              <a:t>　・地域と連携･協働しながら目指すべき学校教育を実現</a:t>
            </a:r>
            <a:r>
              <a:rPr lang="ja-JP" altLang="en-US" sz="2200" dirty="0"/>
              <a:t> </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447" y="2663289"/>
            <a:ext cx="389021" cy="389021"/>
          </a:xfrm>
          <a:prstGeom prst="rect">
            <a:avLst/>
          </a:prstGeom>
        </p:spPr>
      </p:pic>
      <p:sp>
        <p:nvSpPr>
          <p:cNvPr id="4" name="テキスト ボックス 3">
            <a:hlinkClick r:id="rId3"/>
            <a:extLst>
              <a:ext uri="{FF2B5EF4-FFF2-40B4-BE49-F238E27FC236}">
                <a16:creationId xmlns:a16="http://schemas.microsoft.com/office/drawing/2014/main" id="{7A238E99-53B8-632E-3F7D-70F1ECD09E0C}"/>
              </a:ext>
            </a:extLst>
          </p:cNvPr>
          <p:cNvSpPr txBox="1"/>
          <p:nvPr/>
        </p:nvSpPr>
        <p:spPr>
          <a:xfrm>
            <a:off x="190978" y="1317371"/>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8929BEB-A253-8636-FFC9-A29E222B3B9A}"/>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72DDDEC-B878-2C1B-20FC-F294DC67F8F0}"/>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9C3EEE75-77B2-DCE8-BF31-58EB5FDF316D}"/>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C84CE3E1-4F29-BD9F-8EA4-AFDFFB5A603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4" action="ppaction://hlinksldjump"/>
                  <a:extLst>
                    <a:ext uri="{FF2B5EF4-FFF2-40B4-BE49-F238E27FC236}">
                      <a16:creationId xmlns:a16="http://schemas.microsoft.com/office/drawing/2014/main" id="{EB4DA3D9-7281-779A-5DE2-E49371DA31F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5" action="ppaction://hlinksldjump"/>
                  <a:extLst>
                    <a:ext uri="{FF2B5EF4-FFF2-40B4-BE49-F238E27FC236}">
                      <a16:creationId xmlns:a16="http://schemas.microsoft.com/office/drawing/2014/main" id="{1AE777E8-A128-4AD5-1325-092837D0BFA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6" action="ppaction://hlinksldjump"/>
                  <a:extLst>
                    <a:ext uri="{FF2B5EF4-FFF2-40B4-BE49-F238E27FC236}">
                      <a16:creationId xmlns:a16="http://schemas.microsoft.com/office/drawing/2014/main" id="{5E8D7A2B-D7F6-03C3-9F43-D89423A9C4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7" action="ppaction://hlinksldjump"/>
                  <a:extLst>
                    <a:ext uri="{FF2B5EF4-FFF2-40B4-BE49-F238E27FC236}">
                      <a16:creationId xmlns:a16="http://schemas.microsoft.com/office/drawing/2014/main" id="{C877A3B1-901E-D590-8977-AF2F253FCB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8"/>
                  <a:extLst>
                    <a:ext uri="{FF2B5EF4-FFF2-40B4-BE49-F238E27FC236}">
                      <a16:creationId xmlns:a16="http://schemas.microsoft.com/office/drawing/2014/main" id="{43874B9D-29BD-377F-D2A5-01BBE74F865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4B94ACB-2910-1325-387A-ED5DC4D8CE4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10" action="ppaction://hlinksldjump"/>
                <a:extLst>
                  <a:ext uri="{FF2B5EF4-FFF2-40B4-BE49-F238E27FC236}">
                    <a16:creationId xmlns:a16="http://schemas.microsoft.com/office/drawing/2014/main" id="{D7887F1E-E49D-AC2F-F464-FB41E134936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0CE1778-1906-7235-109F-94679AFAC67C}"/>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58130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48718"/>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学校評価・改善</a:t>
            </a:r>
            <a:endParaRPr lang="ja-JP" altLang="en-US" sz="3600" b="1" dirty="0">
              <a:solidFill>
                <a:srgbClr val="FF0000"/>
              </a:solidFill>
              <a:latin typeface="+mn-ea"/>
              <a:ea typeface="+mn-ea"/>
            </a:endParaRPr>
          </a:p>
        </p:txBody>
      </p:sp>
      <p:sp>
        <p:nvSpPr>
          <p:cNvPr id="9" name="正方形/長方形 8"/>
          <p:cNvSpPr/>
          <p:nvPr/>
        </p:nvSpPr>
        <p:spPr>
          <a:xfrm>
            <a:off x="270034" y="3205054"/>
            <a:ext cx="8601457" cy="2105705"/>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学校評価について</a:t>
            </a:r>
            <a:endParaRPr lang="en-US" altLang="ja-JP" sz="2200" b="1" dirty="0">
              <a:solidFill>
                <a:schemeClr val="accent5">
                  <a:lumMod val="75000"/>
                </a:schemeClr>
              </a:solidFill>
            </a:endParaRPr>
          </a:p>
          <a:p>
            <a:pPr marL="271463" indent="-179388" algn="just" latinLnBrk="1">
              <a:lnSpc>
                <a:spcPts val="2200"/>
              </a:lnSpc>
            </a:pPr>
            <a:r>
              <a:rPr lang="ja-JP" altLang="en-US" dirty="0"/>
              <a:t>・自校の教育活動や学校運営について目標を設定し、その達成状況等について評価することにより、組織的・継続的な改善を図る。</a:t>
            </a:r>
          </a:p>
          <a:p>
            <a:pPr marL="265113" indent="-173038" algn="just" latinLnBrk="1">
              <a:lnSpc>
                <a:spcPts val="2200"/>
              </a:lnSpc>
            </a:pPr>
            <a:r>
              <a:rPr lang="ja-JP" altLang="en-US" dirty="0"/>
              <a:t>・自己評価及び学校関係者評価の実施と結果公表により、説明責任を果たし、学校･家庭･地域の連携協力による学校づくりを進める。</a:t>
            </a:r>
            <a:endParaRPr lang="en-US" altLang="ja-JP" dirty="0"/>
          </a:p>
          <a:p>
            <a:pPr marL="265113" indent="-173038" algn="just" latinLnBrk="1">
              <a:lnSpc>
                <a:spcPts val="2200"/>
              </a:lnSpc>
            </a:pPr>
            <a:r>
              <a:rPr lang="ja-JP" altLang="en-US" dirty="0"/>
              <a:t>・各学校の設置者等が、学校評価の結果に応じて、改善措置を講じることにより、一定水準の教育の質を保証し、その向上を図る。</a:t>
            </a:r>
          </a:p>
        </p:txBody>
      </p:sp>
      <p:sp>
        <p:nvSpPr>
          <p:cNvPr id="10" name="正方形/長方形 9"/>
          <p:cNvSpPr/>
          <p:nvPr/>
        </p:nvSpPr>
        <p:spPr>
          <a:xfrm>
            <a:off x="223249"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学校評価の取組を通じて、学校として組織的・重点的に取り組むべきことは何かを把握し、学校全体として教育活動の充実・改善に取り組むことが求められます。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22</a:t>
            </a:fld>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2998986432"/>
              </p:ext>
            </p:extLst>
          </p:nvPr>
        </p:nvGraphicFramePr>
        <p:xfrm>
          <a:off x="166403" y="1272685"/>
          <a:ext cx="8808720" cy="1566292"/>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5088">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25088">
                <a:tc>
                  <a:txBody>
                    <a:bodyPr/>
                    <a:lstStyle/>
                    <a:p>
                      <a:pPr algn="ctr"/>
                      <a:r>
                        <a:rPr kumimoji="1" lang="ja-JP" altLang="en-US" sz="2400" b="1" dirty="0">
                          <a:solidFill>
                            <a:schemeClr val="tx1"/>
                          </a:solidFill>
                        </a:rPr>
                        <a:t>学校評価・改善</a:t>
                      </a:r>
                    </a:p>
                  </a:txBody>
                  <a:tcPr anchor="ctr">
                    <a:solidFill>
                      <a:srgbClr val="EBF1DE"/>
                    </a:solidFill>
                  </a:tcPr>
                </a:tc>
                <a:extLst>
                  <a:ext uri="{0D108BD9-81ED-4DB2-BD59-A6C34878D82A}">
                    <a16:rowId xmlns:a16="http://schemas.microsoft.com/office/drawing/2014/main" val="985237687"/>
                  </a:ext>
                </a:extLst>
              </a:tr>
              <a:tr h="651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baseline="0" dirty="0"/>
                        <a:t> </a:t>
                      </a:r>
                      <a:r>
                        <a:rPr lang="ja-JP" altLang="en-US" sz="2400" b="1" dirty="0"/>
                        <a:t>学校評価等を適切に活用し、自校の教育活動を改善している。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28796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014" y="2375265"/>
            <a:ext cx="389021" cy="389021"/>
          </a:xfrm>
          <a:prstGeom prst="rect">
            <a:avLst/>
          </a:prstGeom>
        </p:spPr>
      </p:pic>
      <p:sp>
        <p:nvSpPr>
          <p:cNvPr id="4" name="テキスト ボックス 3">
            <a:hlinkClick r:id="rId3"/>
            <a:extLst>
              <a:ext uri="{FF2B5EF4-FFF2-40B4-BE49-F238E27FC236}">
                <a16:creationId xmlns:a16="http://schemas.microsoft.com/office/drawing/2014/main" id="{5A909882-6991-D061-43F1-1E5C37F6EC57}"/>
              </a:ext>
            </a:extLst>
          </p:cNvPr>
          <p:cNvSpPr txBox="1"/>
          <p:nvPr/>
        </p:nvSpPr>
        <p:spPr>
          <a:xfrm>
            <a:off x="189739" y="1272685"/>
            <a:ext cx="8785383" cy="1566292"/>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6BBCA2E-7657-C2EF-695A-02B45E4EBA97}"/>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6985CA1B-9C27-B708-ACF3-30F427DEEC4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DA116D7-1168-94F9-9782-4BB1B137D1A0}"/>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11AD1D73-E07E-5ADD-E836-B110070BDD8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A1198A4D-032A-79AD-3DCA-1A2E419EAB9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F27644D1-B9E3-4208-3F25-75732E4D1BD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D7BA375-3C7A-3EF4-0C0A-787ED800710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56F49453-EBC0-E6C2-4D0A-5756C2075A5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3E8FC95B-B85B-189B-D4CB-3CE242DF488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2F8BB043-3C5E-648D-1DEC-A6FCA003C90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C2C07E63-BE55-6F6A-CC21-4D0D246C31F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7F658011-EC10-8C53-70E2-F76DDBC49D0F}"/>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6913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212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人材育成</a:t>
            </a:r>
            <a:endParaRPr lang="ja-JP" altLang="en-US" sz="3600" b="1" dirty="0">
              <a:solidFill>
                <a:srgbClr val="FF0000"/>
              </a:solidFill>
              <a:latin typeface="+mn-ea"/>
              <a:ea typeface="+mn-ea"/>
            </a:endParaRPr>
          </a:p>
        </p:txBody>
      </p:sp>
      <p:sp>
        <p:nvSpPr>
          <p:cNvPr id="9" name="正方形/長方形 8"/>
          <p:cNvSpPr/>
          <p:nvPr/>
        </p:nvSpPr>
        <p:spPr>
          <a:xfrm>
            <a:off x="256405" y="3744142"/>
            <a:ext cx="8729099"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「やまなし教員等育成指標」の活用</a:t>
            </a:r>
            <a:endParaRPr lang="en-US" altLang="ja-JP" sz="2200" b="1" dirty="0">
              <a:solidFill>
                <a:schemeClr val="accent5">
                  <a:lumMod val="75000"/>
                </a:schemeClr>
              </a:solidFill>
            </a:endParaRPr>
          </a:p>
          <a:p>
            <a:pPr marL="271463" indent="-177800" algn="just" fontAlgn="base">
              <a:lnSpc>
                <a:spcPts val="2200"/>
              </a:lnSpc>
            </a:pPr>
            <a:r>
              <a:rPr lang="ja-JP" altLang="en-US" dirty="0"/>
              <a:t>・人材育成の重要な鍵は、教員自らの力 で「育つ･成長する」職場であるかということ。</a:t>
            </a:r>
            <a:endParaRPr lang="en-US" altLang="ja-JP" dirty="0"/>
          </a:p>
          <a:p>
            <a:pPr marL="271463" indent="-177800" algn="just" fontAlgn="base">
              <a:lnSpc>
                <a:spcPts val="2200"/>
              </a:lnSpc>
            </a:pPr>
            <a:r>
              <a:rPr lang="ja-JP" altLang="en-US" dirty="0"/>
              <a:t>・管理職は、面談等の機会を活用し、「やまなし教員等育成指標」を示しながら、自律的な成長を促すよう助言 </a:t>
            </a:r>
          </a:p>
        </p:txBody>
      </p:sp>
      <p:sp>
        <p:nvSpPr>
          <p:cNvPr id="10" name="正方形/長方形 9"/>
          <p:cNvSpPr/>
          <p:nvPr/>
        </p:nvSpPr>
        <p:spPr>
          <a:xfrm>
            <a:off x="256405"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やまなし教員等育成指標を活用した指導・助言や適切な人事評価、研修や</a:t>
            </a:r>
            <a:r>
              <a:rPr lang="en-US" altLang="ja-JP" sz="2200" b="1" dirty="0"/>
              <a:t>OJT</a:t>
            </a:r>
            <a:r>
              <a:rPr lang="ja-JP" altLang="en-US" sz="2200" b="1" dirty="0"/>
              <a:t>の推進を通じて、教員自らの自律的な成長を促す人材育成が求められます。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4191139909"/>
              </p:ext>
            </p:extLst>
          </p:nvPr>
        </p:nvGraphicFramePr>
        <p:xfrm>
          <a:off x="150483" y="1368321"/>
          <a:ext cx="8808720" cy="1895921"/>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教職員の管理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人材育成</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教職員一人一人の資質能力とキャリアステージについて指導・助言し、自律的な成長を支援している。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7481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560" y="2777188"/>
            <a:ext cx="389021" cy="389021"/>
          </a:xfrm>
          <a:prstGeom prst="rect">
            <a:avLst/>
          </a:prstGeom>
        </p:spPr>
      </p:pic>
      <p:sp>
        <p:nvSpPr>
          <p:cNvPr id="4" name="テキスト ボックス 3">
            <a:hlinkClick r:id="rId3"/>
            <a:extLst>
              <a:ext uri="{FF2B5EF4-FFF2-40B4-BE49-F238E27FC236}">
                <a16:creationId xmlns:a16="http://schemas.microsoft.com/office/drawing/2014/main" id="{35D90E35-EA53-497E-5E27-62FD82C5F8A1}"/>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445CAD40-0F81-37A6-C691-E93E9CA18D9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2139A8DD-DE42-0739-1978-334728598127}"/>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993ACCC-582D-4158-F15F-DAE9E3472624}"/>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866D32C9-B650-E687-941C-9EAB59D42A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BA3E15F7-A14A-0145-ED46-E3D3B91FC60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C06667DB-DC5C-5DC4-9E3C-F7929D97D13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1BFD5EE5-5378-46DC-101C-622938DB6DF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564D0974-CF7B-C586-C4DF-561E70886FE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D5D22F75-FC59-94F7-893B-1E4D315AE8B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FE9168BF-5073-0C4A-335F-38F93BE06E6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34671AD8-4FFE-710A-3860-A5FFDC365B1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9B569F05-5F44-D5F3-BF21-D85E667735A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08447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62103"/>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研修</a:t>
            </a:r>
            <a:endParaRPr lang="ja-JP" altLang="en-US" sz="3600" b="1" dirty="0">
              <a:solidFill>
                <a:srgbClr val="FF0000"/>
              </a:solidFill>
              <a:latin typeface="+mn-ea"/>
              <a:ea typeface="+mn-ea"/>
            </a:endParaRPr>
          </a:p>
        </p:txBody>
      </p:sp>
      <p:sp>
        <p:nvSpPr>
          <p:cNvPr id="9" name="正方形/長方形 8"/>
          <p:cNvSpPr/>
          <p:nvPr/>
        </p:nvSpPr>
        <p:spPr>
          <a:xfrm>
            <a:off x="176784" y="3880129"/>
            <a:ext cx="8695943" cy="1358642"/>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研修履歴の活用</a:t>
            </a:r>
            <a:endParaRPr lang="en-US" altLang="ja-JP" sz="2200" b="1" dirty="0">
              <a:solidFill>
                <a:schemeClr val="accent5">
                  <a:lumMod val="75000"/>
                </a:schemeClr>
              </a:solidFill>
            </a:endParaRPr>
          </a:p>
          <a:p>
            <a:pPr marL="177800" algn="just" fontAlgn="base">
              <a:lnSpc>
                <a:spcPts val="2500"/>
              </a:lnSpc>
            </a:pPr>
            <a:r>
              <a:rPr lang="ja-JP" altLang="en-US" sz="2200" dirty="0"/>
              <a:t>　</a:t>
            </a:r>
            <a:r>
              <a:rPr lang="ja-JP" altLang="en-US" dirty="0"/>
              <a:t>新たな教師の学びの姿の実現に向け、研修履歴を活用した指導・助言の実効性を高めるためにも、管理職のマネジメントの下で、協働的な職場づくりや学び合いの校内文化の醸成による研修推進体制の充実が一層重要</a:t>
            </a:r>
          </a:p>
        </p:txBody>
      </p:sp>
      <p:sp>
        <p:nvSpPr>
          <p:cNvPr id="10" name="正方形/長方形 9"/>
          <p:cNvSpPr/>
          <p:nvPr/>
        </p:nvSpPr>
        <p:spPr>
          <a:xfrm>
            <a:off x="256405"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研修履歴を活用した対話に基づく受講奨励の実効性を高めるためにも、校長のリーダーシップの下、校内の研究推進体制を構築し、教職員の主体的な研修が求められます。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282141216"/>
              </p:ext>
            </p:extLst>
          </p:nvPr>
        </p:nvGraphicFramePr>
        <p:xfrm>
          <a:off x="176784" y="1361957"/>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教職員の管理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研　修</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教職員が主体的に学び続けることができる体制を構築し、校内研修や校内研究を活性化させるとともに、研修履歴を活用して教職員の資質能力の向上について指導・助言している。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1079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3706" y="3008120"/>
            <a:ext cx="389021" cy="389021"/>
          </a:xfrm>
          <a:prstGeom prst="rect">
            <a:avLst/>
          </a:prstGeom>
        </p:spPr>
      </p:pic>
      <p:sp>
        <p:nvSpPr>
          <p:cNvPr id="4" name="テキスト ボックス 3">
            <a:hlinkClick r:id="rId3"/>
            <a:extLst>
              <a:ext uri="{FF2B5EF4-FFF2-40B4-BE49-F238E27FC236}">
                <a16:creationId xmlns:a16="http://schemas.microsoft.com/office/drawing/2014/main" id="{3DEEED01-1B5A-794D-3FBD-C5E4CF1BFDA8}"/>
              </a:ext>
            </a:extLst>
          </p:cNvPr>
          <p:cNvSpPr txBox="1"/>
          <p:nvPr/>
        </p:nvSpPr>
        <p:spPr>
          <a:xfrm>
            <a:off x="210075" y="1410322"/>
            <a:ext cx="8757141" cy="2018678"/>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9DA2B9DA-A024-E4B3-4B19-E3E6F9C2F1A5}"/>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7DDAA72-D792-9235-5E7B-48A556ECBC2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9D5278A-6806-5F01-FBF5-913D0AFC6F39}"/>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7B355A15-263B-D479-5003-FB02075E412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FB11390-988C-F272-973D-600243F98B1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D87D2D50-3431-DEFE-EFD6-DDB5504B6C3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9FE9295-B44F-B89A-9AB6-B77864A3162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359A8670-B286-663D-DC33-0377A829EA6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F4F76ACD-70E4-B73B-2742-3B3A8066A70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7C451DB-45BF-3114-8806-825ADF7CA4D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206EE896-D8A2-7EB3-7847-89D9B5478DA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FEA20175-D4CB-6670-C0EA-F2849748510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87207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360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管理・監督</a:t>
            </a:r>
            <a:endParaRPr lang="ja-JP" altLang="en-US" sz="3600" b="1" dirty="0">
              <a:solidFill>
                <a:srgbClr val="FF0000"/>
              </a:solidFill>
              <a:latin typeface="+mn-ea"/>
              <a:ea typeface="+mn-ea"/>
            </a:endParaRPr>
          </a:p>
        </p:txBody>
      </p:sp>
      <p:sp>
        <p:nvSpPr>
          <p:cNvPr id="9" name="正方形/長方形 8"/>
          <p:cNvSpPr/>
          <p:nvPr/>
        </p:nvSpPr>
        <p:spPr>
          <a:xfrm>
            <a:off x="121601" y="3873627"/>
            <a:ext cx="8785499"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学校の管理・監督</a:t>
            </a:r>
            <a:endParaRPr lang="en-US" altLang="ja-JP" sz="2200" b="1" dirty="0">
              <a:solidFill>
                <a:schemeClr val="accent5">
                  <a:lumMod val="75000"/>
                </a:schemeClr>
              </a:solidFill>
            </a:endParaRPr>
          </a:p>
          <a:p>
            <a:pPr marL="93663" algn="just" fontAlgn="base">
              <a:lnSpc>
                <a:spcPts val="2200"/>
              </a:lnSpc>
            </a:pPr>
            <a:r>
              <a:rPr lang="ja-JP" altLang="en-US" sz="2200" dirty="0"/>
              <a:t>　</a:t>
            </a:r>
            <a:r>
              <a:rPr lang="ja-JP" altLang="en-US" dirty="0"/>
              <a:t>校長は、教育公務員としての信頼が損なわれないように職員を管理・監督し、必要に応じて適切に指導・助言、指示・命令する。特に、依然として長時間勤務者が多い状況から、校長は、職員の勤務時間外における業務の内容やその時間数を適正に把握するなど、適切に管理する責務が一層重要となっている。</a:t>
            </a:r>
          </a:p>
        </p:txBody>
      </p:sp>
      <p:sp>
        <p:nvSpPr>
          <p:cNvPr id="10" name="正方形/長方形 9"/>
          <p:cNvSpPr/>
          <p:nvPr/>
        </p:nvSpPr>
        <p:spPr>
          <a:xfrm>
            <a:off x="256405" y="5697292"/>
            <a:ext cx="8649478" cy="10241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校長は、職員の適切な勤務時間管理とともに、長時間勤務の改善のため、業務の平準化等マネジメントが一層求められています。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957613338"/>
              </p:ext>
            </p:extLst>
          </p:nvPr>
        </p:nvGraphicFramePr>
        <p:xfrm>
          <a:off x="178689" y="1342986"/>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管理・監督</a:t>
                      </a:r>
                    </a:p>
                  </a:txBody>
                  <a:tcPr anchor="ctr">
                    <a:solidFill>
                      <a:srgbClr val="EBF1DE"/>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働き方改革を積極的に推進するとともに、教職員の勤務状況と心身の健康状態等を的確に把握し、職務及び身分の適切な管理・監督をしている。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426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1574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3027192"/>
            <a:ext cx="389021" cy="389021"/>
          </a:xfrm>
          <a:prstGeom prst="rect">
            <a:avLst/>
          </a:prstGeom>
        </p:spPr>
      </p:pic>
      <p:sp>
        <p:nvSpPr>
          <p:cNvPr id="4" name="テキスト ボックス 3">
            <a:hlinkClick r:id="rId3"/>
            <a:extLst>
              <a:ext uri="{FF2B5EF4-FFF2-40B4-BE49-F238E27FC236}">
                <a16:creationId xmlns:a16="http://schemas.microsoft.com/office/drawing/2014/main" id="{EB12FB6D-14D6-CA4E-FD0F-AB35C9EB6C7E}"/>
              </a:ext>
            </a:extLst>
          </p:cNvPr>
          <p:cNvSpPr txBox="1"/>
          <p:nvPr/>
        </p:nvSpPr>
        <p:spPr>
          <a:xfrm>
            <a:off x="210075" y="1426450"/>
            <a:ext cx="8694296" cy="1989763"/>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F685908D-A192-168A-CD17-EAF13FC51744}"/>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EBA8E25-CDB5-DE04-B037-879F6F9688E0}"/>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78FB846E-0096-1946-5756-8ACB84908C5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CD85FE04-BCDF-D570-142B-0112BAB39FD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EEFE44A8-EFA6-B2B9-B9ED-E571E6328DD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23D25757-07FE-E7AB-610B-4BBFCFE717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0F067E74-3216-A40B-6D51-69838B75984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B6DE18F8-32E8-465C-6B29-81064C2C4D0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E85B521-25AF-519B-41F2-C009C41F5C5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F61F63C9-BF09-64E5-6D1D-4B2D2ED6CC2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A95FCF1C-B061-DF02-BA5C-817ED17AD37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D6A68BA-8D46-80F4-70B0-49B3DAD10C0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99218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763950"/>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人事評価</a:t>
            </a:r>
            <a:endParaRPr lang="ja-JP" altLang="en-US" sz="3600" b="1" dirty="0">
              <a:solidFill>
                <a:srgbClr val="FF0000"/>
              </a:solidFill>
              <a:latin typeface="+mn-ea"/>
              <a:ea typeface="+mn-ea"/>
            </a:endParaRPr>
          </a:p>
        </p:txBody>
      </p:sp>
      <p:sp>
        <p:nvSpPr>
          <p:cNvPr id="9" name="正方形/長方形 8"/>
          <p:cNvSpPr/>
          <p:nvPr/>
        </p:nvSpPr>
        <p:spPr>
          <a:xfrm>
            <a:off x="329195" y="3641747"/>
            <a:ext cx="8631080" cy="19133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人事評価</a:t>
            </a:r>
            <a:endParaRPr lang="en-US" altLang="ja-JP" sz="2200" b="1" dirty="0">
              <a:solidFill>
                <a:schemeClr val="accent5">
                  <a:lumMod val="75000"/>
                </a:schemeClr>
              </a:solidFill>
            </a:endParaRPr>
          </a:p>
          <a:p>
            <a:pPr marL="93663">
              <a:lnSpc>
                <a:spcPts val="2300"/>
              </a:lnSpc>
            </a:pPr>
            <a:r>
              <a:rPr lang="ja-JP" altLang="en-US" sz="2200" dirty="0"/>
              <a:t>　</a:t>
            </a:r>
            <a:r>
              <a:rPr lang="ja-JP" altLang="en-US" dirty="0"/>
              <a:t>職員の職務遂行状況を的確に把握・評価し、その結果に基づいて具体的な指導・助言を行うとともに、人材育成や能力開発の視点を大切にしながら、教員の意欲や努力が適正に評価され、意欲を引き出し、志気を高めることができるような評価を行う。</a:t>
            </a:r>
          </a:p>
          <a:p>
            <a:pPr marL="265106" indent="-265106" algn="just" fontAlgn="base">
              <a:lnSpc>
                <a:spcPts val="2500"/>
              </a:lnSpc>
            </a:pPr>
            <a:endParaRPr lang="ja-JP" altLang="en-US" sz="2200" dirty="0"/>
          </a:p>
        </p:txBody>
      </p:sp>
      <p:sp>
        <p:nvSpPr>
          <p:cNvPr id="10" name="正方形/長方形 9"/>
          <p:cNvSpPr/>
          <p:nvPr/>
        </p:nvSpPr>
        <p:spPr>
          <a:xfrm>
            <a:off x="256404" y="5572059"/>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評価の客観性・公正性を確保し、信頼性や納得性の高い人事評価を行うことにより、</a:t>
            </a:r>
            <a:r>
              <a:rPr lang="ja-JP" altLang="en-US" sz="2400" b="1" dirty="0"/>
              <a:t>学校組織を活性化し、学校全体の教育力を高めることが求められます。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128456573"/>
              </p:ext>
            </p:extLst>
          </p:nvPr>
        </p:nvGraphicFramePr>
        <p:xfrm>
          <a:off x="151555" y="1461521"/>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人事評価</a:t>
                      </a:r>
                    </a:p>
                  </a:txBody>
                  <a:tcPr anchor="ctr">
                    <a:solidFill>
                      <a:srgbClr val="EBF1DE"/>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公正公平な人事評価を行い、教職員の資質能力の向上及び組織の活性化を 図っている。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16879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320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2813011"/>
            <a:ext cx="389021" cy="389021"/>
          </a:xfrm>
          <a:prstGeom prst="rect">
            <a:avLst/>
          </a:prstGeom>
        </p:spPr>
      </p:pic>
      <p:sp>
        <p:nvSpPr>
          <p:cNvPr id="4" name="テキスト ボックス 3">
            <a:hlinkClick r:id="rId3"/>
            <a:extLst>
              <a:ext uri="{FF2B5EF4-FFF2-40B4-BE49-F238E27FC236}">
                <a16:creationId xmlns:a16="http://schemas.microsoft.com/office/drawing/2014/main" id="{6E9A095D-2182-BE8B-CF6E-82E75872F92A}"/>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4B9723B7-1AAF-BE94-45E3-3ADD8F7DDA5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72037971-14C7-946F-0AA4-3945D299D8A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C624684C-C1D3-509A-4783-E1E157C799EB}"/>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A5F1B10E-64D2-1FB7-95B3-AB2EC4AA73A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2066119-5CBA-BEB0-A7FF-63F4BADEB4F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C2FB261F-B67C-87A3-AA1E-AC41200CD05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C82E599C-8139-B000-F729-99CC3154D77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B327C867-4CF5-96EF-7D59-A405747F3C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24E2693-37BF-F3F9-ABCE-95EE54F3E90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2A752366-EECE-6039-73EF-CB39918AA05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3DF98005-89CA-1158-B28F-A5C91C2C31D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1297E2BE-8FD3-A698-0280-60B931D7E4FA}"/>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90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93148" y="749309"/>
            <a:ext cx="7346831" cy="668448"/>
          </a:xfrm>
        </p:spPr>
        <p:txBody>
          <a:bodyPr>
            <a:normAutofit fontScale="90000"/>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施設・事務の管理</a:t>
            </a:r>
            <a:endParaRPr lang="ja-JP" altLang="en-US" sz="3600" b="1" dirty="0">
              <a:solidFill>
                <a:srgbClr val="FF0000"/>
              </a:solidFill>
              <a:latin typeface="+mn-ea"/>
              <a:ea typeface="+mn-ea"/>
            </a:endParaRPr>
          </a:p>
        </p:txBody>
      </p:sp>
      <p:sp>
        <p:nvSpPr>
          <p:cNvPr id="9" name="正方形/長方形 8"/>
          <p:cNvSpPr/>
          <p:nvPr/>
        </p:nvSpPr>
        <p:spPr>
          <a:xfrm>
            <a:off x="243656" y="3739185"/>
            <a:ext cx="8649478" cy="16953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施設・事務の管理</a:t>
            </a:r>
            <a:endParaRPr lang="en-US" altLang="ja-JP" sz="2200" b="1" dirty="0">
              <a:solidFill>
                <a:schemeClr val="accent5">
                  <a:lumMod val="75000"/>
                </a:schemeClr>
              </a:solidFill>
            </a:endParaRPr>
          </a:p>
          <a:p>
            <a:pPr marL="263525" indent="-169863" algn="just" fontAlgn="base">
              <a:lnSpc>
                <a:spcPts val="2500"/>
              </a:lnSpc>
            </a:pPr>
            <a:r>
              <a:rPr lang="ja-JP" altLang="en-US" dirty="0"/>
              <a:t>・学校施設は子供の学習生活の場であり災害時避難所でもあるため、適切な維持管理を行い、安全性・機能性を確保する。</a:t>
            </a:r>
            <a:endParaRPr lang="en-US" altLang="ja-JP" dirty="0"/>
          </a:p>
          <a:p>
            <a:pPr marL="263525" indent="-169863" algn="just" fontAlgn="base">
              <a:lnSpc>
                <a:spcPts val="2500"/>
              </a:lnSpc>
            </a:pPr>
            <a:r>
              <a:rPr lang="ja-JP" altLang="en-US" dirty="0"/>
              <a:t>・学校事務においては、チーム学校として事務職員の校務運営への参画も得ながら、適切な事務管理を実施する。</a:t>
            </a:r>
          </a:p>
        </p:txBody>
      </p:sp>
      <p:sp>
        <p:nvSpPr>
          <p:cNvPr id="10" name="正方形/長方形 9"/>
          <p:cNvSpPr/>
          <p:nvPr/>
        </p:nvSpPr>
        <p:spPr>
          <a:xfrm>
            <a:off x="256405" y="5759674"/>
            <a:ext cx="8649478" cy="9618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校長のマネジメントにより、学校施設や事務の管理については、事務職員等の専門性も活かした適切な実施が求められます。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718179033"/>
              </p:ext>
            </p:extLst>
          </p:nvPr>
        </p:nvGraphicFramePr>
        <p:xfrm>
          <a:off x="171879" y="1483769"/>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施設・事務の管理</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施設・設備の管理及び、会計処理や事務手続きなど学校事務に関する管理を適切に行っている。 </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763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7849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093" y="2851993"/>
            <a:ext cx="389021" cy="389021"/>
          </a:xfrm>
          <a:prstGeom prst="rect">
            <a:avLst/>
          </a:prstGeom>
        </p:spPr>
      </p:pic>
      <p:sp>
        <p:nvSpPr>
          <p:cNvPr id="4" name="テキスト ボックス 3">
            <a:hlinkClick r:id="rId3"/>
            <a:extLst>
              <a:ext uri="{FF2B5EF4-FFF2-40B4-BE49-F238E27FC236}">
                <a16:creationId xmlns:a16="http://schemas.microsoft.com/office/drawing/2014/main" id="{29D99597-BA27-A6CC-AAB9-2163D92CFBCC}"/>
              </a:ext>
            </a:extLst>
          </p:cNvPr>
          <p:cNvSpPr txBox="1"/>
          <p:nvPr/>
        </p:nvSpPr>
        <p:spPr>
          <a:xfrm>
            <a:off x="195216" y="1513083"/>
            <a:ext cx="8762046" cy="1748783"/>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01E4A6CC-BF4F-FAAA-3227-1137366356F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662037F8-0239-E77E-37FD-F6C8CB7DB591}"/>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46C697FC-8D8F-9BDB-0056-6D016557237F}"/>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810E096A-89A2-A1A1-812E-66EEFDB5362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93D9461B-13F8-7C14-10F1-A36D3C97757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4499680A-C1D7-9926-42C6-5339C92C5BC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D866E469-69A2-0D1B-8CBB-51C8F12FDE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65B5132F-C6DA-0824-4407-3C3A235EA73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B3014A1-714B-5011-DA43-F82F469104D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04665C8-2EF8-7BF1-2225-3B57835D867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B4511843-FE01-CFFD-BF53-9CBB6E090A6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0D8BDD5A-3270-EB06-5308-6F5F376E4E3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2324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0665"/>
            <a:ext cx="7346831" cy="668448"/>
          </a:xfrm>
        </p:spPr>
        <p:txBody>
          <a:bodyPr>
            <a:normAutofit fontScale="90000"/>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危機管理・学校安全</a:t>
            </a:r>
            <a:endParaRPr lang="ja-JP" altLang="en-US" sz="3600" b="1" dirty="0">
              <a:solidFill>
                <a:srgbClr val="FF0000"/>
              </a:solidFill>
              <a:latin typeface="+mn-ea"/>
              <a:ea typeface="+mn-ea"/>
            </a:endParaRPr>
          </a:p>
        </p:txBody>
      </p:sp>
      <p:sp>
        <p:nvSpPr>
          <p:cNvPr id="9" name="正方形/長方形 8"/>
          <p:cNvSpPr/>
          <p:nvPr/>
        </p:nvSpPr>
        <p:spPr>
          <a:xfrm>
            <a:off x="256405" y="3847742"/>
            <a:ext cx="8647966"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リスクマネジメントとクライシスマネジメント</a:t>
            </a:r>
            <a:endParaRPr lang="en-US" altLang="ja-JP" sz="2200" b="1" dirty="0">
              <a:solidFill>
                <a:schemeClr val="accent5">
                  <a:lumMod val="75000"/>
                </a:schemeClr>
              </a:solidFill>
            </a:endParaRPr>
          </a:p>
          <a:p>
            <a:pPr marL="93663" algn="just" fontAlgn="base">
              <a:lnSpc>
                <a:spcPts val="2200"/>
              </a:lnSpc>
            </a:pPr>
            <a:r>
              <a:rPr lang="ja-JP" altLang="en-US" sz="2200" dirty="0"/>
              <a:t>　</a:t>
            </a:r>
            <a:r>
              <a:rPr lang="ja-JP" altLang="en-US" dirty="0"/>
              <a:t>危機管理・学校安全は、学校運営の最優先事項であり、リスクマネジメントにより、危機の発生を可能な限り防ぐことが重要。さらに、クライシスマネジメントにより、発生してしまった危機の影響をなるべく抑えることも重要で、初期対応がポイントとなる。</a:t>
            </a:r>
            <a:r>
              <a:rPr lang="ja-JP" altLang="en-US" sz="2200" dirty="0"/>
              <a:t>　</a:t>
            </a:r>
          </a:p>
        </p:txBody>
      </p:sp>
      <p:sp>
        <p:nvSpPr>
          <p:cNvPr id="10" name="正方形/長方形 9"/>
          <p:cNvSpPr/>
          <p:nvPr/>
        </p:nvSpPr>
        <p:spPr>
          <a:xfrm>
            <a:off x="256405" y="5757332"/>
            <a:ext cx="8649478" cy="9641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校長には</a:t>
            </a:r>
            <a:r>
              <a:rPr lang="ja-JP" altLang="en-US" sz="2200" b="1" dirty="0">
                <a:latin typeface="+mn-ea"/>
              </a:rPr>
              <a:t>、高度な危機管理能力が要求され ，特に危機発生時における校長としてのリーダーシップと判断力，決断力が求められます。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611977672"/>
              </p:ext>
            </p:extLst>
          </p:nvPr>
        </p:nvGraphicFramePr>
        <p:xfrm>
          <a:off x="176028" y="1376480"/>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危機管理・学校安全</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組織的な危機管理体制を構築するとともに、危機発生の未然防止から発生時、事後までを見据えたリスクマネジメントの徹底を図っている。 </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426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4342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814" y="3011238"/>
            <a:ext cx="389021" cy="389021"/>
          </a:xfrm>
          <a:prstGeom prst="rect">
            <a:avLst/>
          </a:prstGeom>
        </p:spPr>
      </p:pic>
      <p:sp>
        <p:nvSpPr>
          <p:cNvPr id="4" name="テキスト ボックス 3">
            <a:hlinkClick r:id="rId3"/>
            <a:extLst>
              <a:ext uri="{FF2B5EF4-FFF2-40B4-BE49-F238E27FC236}">
                <a16:creationId xmlns:a16="http://schemas.microsoft.com/office/drawing/2014/main" id="{7DE3FEF2-DB1D-8EB8-4EDD-A2B54FFAC47A}"/>
              </a:ext>
            </a:extLst>
          </p:cNvPr>
          <p:cNvSpPr txBox="1"/>
          <p:nvPr/>
        </p:nvSpPr>
        <p:spPr>
          <a:xfrm>
            <a:off x="210075" y="1410321"/>
            <a:ext cx="8694296" cy="2103119"/>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A059D3C2-0712-E8FC-96E8-F89A81594EA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C55F036-1BA1-45CC-B924-30FFEC6C217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DC6B74E-9255-308E-C4D4-439F29FC508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F6C63798-10AA-67F5-9B0A-CD29CC02B86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CC5C0BAD-967F-1C8C-1B3B-352C63CA18D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8EDB88D7-BC66-0C46-796E-C0193CEEA25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29782072-F940-C7BC-A197-845910E59C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4AB6E07B-DE44-C8FF-6A0C-FC491649F98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B061A2F-135F-32F6-648C-66A68468E02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89AD5E8-0AC1-2D5D-49A8-9FB440D89F2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500F4719-D504-6C90-6004-12FB1579DBE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6B8E15AE-16F6-34F2-E103-E94824AB55C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388695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70822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連携・協働</a:t>
            </a:r>
            <a:endParaRPr lang="ja-JP" altLang="en-US" sz="3600" b="1" dirty="0">
              <a:solidFill>
                <a:srgbClr val="FF0000"/>
              </a:solidFill>
              <a:latin typeface="+mn-ea"/>
              <a:ea typeface="+mn-ea"/>
            </a:endParaRPr>
          </a:p>
        </p:txBody>
      </p:sp>
      <p:sp>
        <p:nvSpPr>
          <p:cNvPr id="9" name="正方形/長方形 8"/>
          <p:cNvSpPr/>
          <p:nvPr/>
        </p:nvSpPr>
        <p:spPr>
          <a:xfrm>
            <a:off x="246599" y="3597345"/>
            <a:ext cx="8729099" cy="20159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地域との連携・協働</a:t>
            </a:r>
            <a:endParaRPr lang="en-US" altLang="ja-JP" sz="2200" b="1" dirty="0">
              <a:solidFill>
                <a:schemeClr val="accent5">
                  <a:lumMod val="75000"/>
                </a:schemeClr>
              </a:solidFill>
            </a:endParaRPr>
          </a:p>
          <a:p>
            <a:pPr marL="449263" indent="-449263" algn="just" fontAlgn="base">
              <a:lnSpc>
                <a:spcPts val="2500"/>
              </a:lnSpc>
            </a:pPr>
            <a:r>
              <a:rPr lang="ja-JP" altLang="en-US" sz="2000" dirty="0">
                <a:latin typeface="+mn-ea"/>
              </a:rPr>
              <a:t>　</a:t>
            </a:r>
            <a:r>
              <a:rPr lang="ja-JP" altLang="en-US" dirty="0">
                <a:latin typeface="+mn-ea"/>
              </a:rPr>
              <a:t>・学校が抱える課題が複雑化・多様化する中、学校だけではなく、社会全体で子供の育ちを支えていくことが重要</a:t>
            </a:r>
            <a:endParaRPr lang="en-US" altLang="ja-JP" dirty="0">
              <a:latin typeface="+mn-ea"/>
            </a:endParaRPr>
          </a:p>
          <a:p>
            <a:pPr marL="449263" indent="-449263" algn="just" fontAlgn="base">
              <a:lnSpc>
                <a:spcPts val="2500"/>
              </a:lnSpc>
            </a:pPr>
            <a:r>
              <a:rPr lang="ja-JP" altLang="en-US" dirty="0">
                <a:latin typeface="+mn-ea"/>
              </a:rPr>
              <a:t>　・学校･保護者･地域が共通の目標を設定し、組織的・継続的な体制づくりにより、それぞれの力を効果的に発揮することが可能</a:t>
            </a:r>
            <a:endParaRPr lang="en-US" altLang="ja-JP" dirty="0">
              <a:latin typeface="+mn-ea"/>
            </a:endParaRPr>
          </a:p>
          <a:p>
            <a:pPr marL="265106" indent="-265106" algn="just" fontAlgn="base">
              <a:lnSpc>
                <a:spcPts val="2500"/>
              </a:lnSpc>
            </a:pPr>
            <a:r>
              <a:rPr lang="ja-JP" altLang="en-US" dirty="0"/>
              <a:t>　・公立学校において、学校運営協議会の設置は努力義務化</a:t>
            </a:r>
          </a:p>
        </p:txBody>
      </p:sp>
      <p:sp>
        <p:nvSpPr>
          <p:cNvPr id="10" name="正方形/長方形 9"/>
          <p:cNvSpPr/>
          <p:nvPr/>
        </p:nvSpPr>
        <p:spPr>
          <a:xfrm>
            <a:off x="256405" y="5925312"/>
            <a:ext cx="8649478" cy="796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地域と学校の連携・協働を効果的、継続的に行うためには、学校運営協議会等を通じた、校長の強いリーダーシップが求められます。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272881735"/>
              </p:ext>
            </p:extLst>
          </p:nvPr>
        </p:nvGraphicFramePr>
        <p:xfrm>
          <a:off x="177489" y="1387007"/>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連携・協働</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学校運営協議会や学校評議員会等を活用し、保護者や地域、関係機関と連携した協働体制を構築している。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5456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26078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9796" y="2731819"/>
            <a:ext cx="389021" cy="389021"/>
          </a:xfrm>
          <a:prstGeom prst="rect">
            <a:avLst/>
          </a:prstGeom>
        </p:spPr>
      </p:pic>
      <p:sp>
        <p:nvSpPr>
          <p:cNvPr id="4" name="テキスト ボックス 3">
            <a:hlinkClick r:id="rId3"/>
            <a:extLst>
              <a:ext uri="{FF2B5EF4-FFF2-40B4-BE49-F238E27FC236}">
                <a16:creationId xmlns:a16="http://schemas.microsoft.com/office/drawing/2014/main" id="{2A437C18-6E8E-5F5B-9CF6-21596CE38E15}"/>
              </a:ext>
            </a:extLst>
          </p:cNvPr>
          <p:cNvSpPr txBox="1"/>
          <p:nvPr/>
        </p:nvSpPr>
        <p:spPr>
          <a:xfrm>
            <a:off x="166978" y="1440909"/>
            <a:ext cx="8808720" cy="1734795"/>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65E4A001-ABDC-3800-B4B1-88AE950DFBBB}"/>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00F0819-3D72-A318-28BA-21598A9F746C}"/>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E18E3EC-2F0C-291C-DDA2-E9294202049B}"/>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4421C8B4-4A6F-FA3B-742F-AFEF87983C2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2DDD1499-5F84-5C29-75DA-9B45B1FCA41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398110D2-F4D1-B411-A18F-48AB6F167A9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3DB00C1-5549-16C6-5DEF-A0DDBB24A2D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131007A4-7F8F-BB0A-E5AB-A012B0EBE64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9FA7887-4C46-FB95-DE01-C205EF59589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D810D7F8-E00C-096F-B2EB-38A2F9E050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F116819A-F203-2D87-7B8C-9DACB0DC40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A3050DA0-8C4B-1587-52F8-441CD17C82EC}"/>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66579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rotWithShape="1">
          <a:blip r:embed="rId2"/>
          <a:srcRect l="4032" t="6424" r="2498"/>
          <a:stretch/>
        </p:blipFill>
        <p:spPr>
          <a:xfrm>
            <a:off x="4114971" y="5528137"/>
            <a:ext cx="3440382" cy="2835378"/>
          </a:xfrm>
          <a:prstGeom prst="rect">
            <a:avLst/>
          </a:prstGeom>
          <a:ln w="3175">
            <a:solidFill>
              <a:schemeClr val="tx1"/>
            </a:solidFill>
          </a:ln>
        </p:spPr>
      </p:pic>
      <p:pic>
        <p:nvPicPr>
          <p:cNvPr id="2" name="図 1"/>
          <p:cNvPicPr>
            <a:picLocks noChangeAspect="1"/>
          </p:cNvPicPr>
          <p:nvPr/>
        </p:nvPicPr>
        <p:blipFill rotWithShape="1">
          <a:blip r:embed="rId3"/>
          <a:srcRect l="31938" t="20130" r="15969" b="8578"/>
          <a:stretch/>
        </p:blipFill>
        <p:spPr>
          <a:xfrm>
            <a:off x="3682263" y="2371316"/>
            <a:ext cx="2800812" cy="2156158"/>
          </a:xfrm>
          <a:prstGeom prst="rect">
            <a:avLst/>
          </a:prstGeom>
          <a:ln w="3175">
            <a:solidFill>
              <a:srgbClr val="002060"/>
            </a:solidFill>
          </a:ln>
        </p:spPr>
      </p:pic>
      <p:graphicFrame>
        <p:nvGraphicFramePr>
          <p:cNvPr id="43" name="オブジェクト 42"/>
          <p:cNvGraphicFramePr>
            <a:graphicFrameLocks noChangeAspect="1"/>
          </p:cNvGraphicFramePr>
          <p:nvPr>
            <p:extLst>
              <p:ext uri="{D42A27DB-BD31-4B8C-83A1-F6EECF244321}">
                <p14:modId xmlns:p14="http://schemas.microsoft.com/office/powerpoint/2010/main" val="2560982286"/>
              </p:ext>
            </p:extLst>
          </p:nvPr>
        </p:nvGraphicFramePr>
        <p:xfrm>
          <a:off x="286137" y="3344254"/>
          <a:ext cx="3033844" cy="5096222"/>
        </p:xfrm>
        <a:graphic>
          <a:graphicData uri="http://schemas.openxmlformats.org/presentationml/2006/ole">
            <mc:AlternateContent xmlns:mc="http://schemas.openxmlformats.org/markup-compatibility/2006">
              <mc:Choice xmlns:v="urn:schemas-microsoft-com:vml" Requires="v">
                <p:oleObj name="ワークシート" r:id="rId4" imgW="10378653" imgH="17434450" progId="Excel.Sheet.12">
                  <p:embed/>
                </p:oleObj>
              </mc:Choice>
              <mc:Fallback>
                <p:oleObj name="ワークシート" r:id="rId4" imgW="10378653" imgH="17434450" progId="Excel.Sheet.12">
                  <p:embed/>
                  <p:pic>
                    <p:nvPicPr>
                      <p:cNvPr id="49" name="オブジェクト 48"/>
                      <p:cNvPicPr/>
                      <p:nvPr/>
                    </p:nvPicPr>
                    <p:blipFill>
                      <a:blip r:embed="rId5"/>
                      <a:stretch>
                        <a:fillRect/>
                      </a:stretch>
                    </p:blipFill>
                    <p:spPr>
                      <a:xfrm>
                        <a:off x="286137" y="3344254"/>
                        <a:ext cx="3033844" cy="5096222"/>
                      </a:xfrm>
                      <a:prstGeom prst="rect">
                        <a:avLst/>
                      </a:prstGeom>
                      <a:solidFill>
                        <a:schemeClr val="bg1"/>
                      </a:solidFill>
                      <a:ln w="3175">
                        <a:solidFill>
                          <a:schemeClr val="tx1"/>
                        </a:solidFill>
                      </a:ln>
                    </p:spPr>
                  </p:pic>
                </p:oleObj>
              </mc:Fallback>
            </mc:AlternateContent>
          </a:graphicData>
        </a:graphic>
      </p:graphicFrame>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76003" y="4486376"/>
            <a:ext cx="3054112" cy="3874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a:p>
        </p:txBody>
      </p:sp>
      <p:sp>
        <p:nvSpPr>
          <p:cNvPr id="12" name="正方形/長方形 11"/>
          <p:cNvSpPr/>
          <p:nvPr/>
        </p:nvSpPr>
        <p:spPr>
          <a:xfrm>
            <a:off x="3634256" y="2938630"/>
            <a:ext cx="2876271" cy="44368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3058" y="5887544"/>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6963" y="2069917"/>
            <a:ext cx="2665490" cy="1121144"/>
          </a:xfrm>
          <a:prstGeom prst="wedgeRoundRectCallout">
            <a:avLst>
              <a:gd name="adj1" fmla="val -12306"/>
              <a:gd name="adj2" fmla="val 13265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endParaRPr kumimoji="1" lang="en-US" altLang="ja-JP" sz="1400" b="1" dirty="0">
              <a:solidFill>
                <a:schemeClr val="tx1"/>
              </a:solidFill>
            </a:endParaRPr>
          </a:p>
          <a:p>
            <a:r>
              <a:rPr kumimoji="1" lang="en-US" altLang="ja-JP" sz="1050" b="1" dirty="0">
                <a:solidFill>
                  <a:schemeClr val="tx1"/>
                </a:solidFill>
              </a:rPr>
              <a:t>※</a:t>
            </a:r>
            <a:r>
              <a:rPr kumimoji="1" lang="ja-JP" altLang="en-US" sz="1050" b="1" dirty="0">
                <a:solidFill>
                  <a:schemeClr val="tx1"/>
                </a:solidFill>
              </a:rPr>
              <a:t>育成指標は、前半部と後半部に分けて表示しています。</a:t>
            </a:r>
          </a:p>
        </p:txBody>
      </p:sp>
      <p:sp>
        <p:nvSpPr>
          <p:cNvPr id="24" name="角丸四角形吹き出し 23"/>
          <p:cNvSpPr/>
          <p:nvPr/>
        </p:nvSpPr>
        <p:spPr>
          <a:xfrm>
            <a:off x="3536530" y="1588232"/>
            <a:ext cx="3476454" cy="518814"/>
          </a:xfrm>
          <a:prstGeom prst="wedgeRoundRectCallout">
            <a:avLst>
              <a:gd name="adj1" fmla="val -28380"/>
              <a:gd name="adj2" fmla="val 182976"/>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8536" y="4486376"/>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6963" y="1600573"/>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4" name="グループ化 3">
            <a:extLst>
              <a:ext uri="{FF2B5EF4-FFF2-40B4-BE49-F238E27FC236}">
                <a16:creationId xmlns:a16="http://schemas.microsoft.com/office/drawing/2014/main" id="{ABA0C23B-CE3E-7B54-6EA9-3E9B62302C73}"/>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D507E703-CAB9-8CC9-1D47-955596392307}"/>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0BC69F80-6A69-307F-61A6-81DBE68C69E7}"/>
                  </a:ext>
                </a:extLst>
              </p:cNvPr>
              <p:cNvGrpSpPr/>
              <p:nvPr/>
            </p:nvGrpSpPr>
            <p:grpSpPr>
              <a:xfrm>
                <a:off x="150483" y="75115"/>
                <a:ext cx="6953733" cy="402824"/>
                <a:chOff x="9330690" y="4935897"/>
                <a:chExt cx="6953733" cy="402824"/>
              </a:xfrm>
            </p:grpSpPr>
            <p:sp>
              <p:nvSpPr>
                <p:cNvPr id="16" name="額縁 35">
                  <a:hlinkClick r:id="" action="ppaction://hlinkshowjump?jump=firstslide"/>
                  <a:extLst>
                    <a:ext uri="{FF2B5EF4-FFF2-40B4-BE49-F238E27FC236}">
                      <a16:creationId xmlns:a16="http://schemas.microsoft.com/office/drawing/2014/main" id="{ABB6E175-2455-FC0C-E9FC-E7BED2DCBEB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36">
                  <a:hlinkClick r:id="rId11" action="ppaction://hlinksldjump"/>
                  <a:extLst>
                    <a:ext uri="{FF2B5EF4-FFF2-40B4-BE49-F238E27FC236}">
                      <a16:creationId xmlns:a16="http://schemas.microsoft.com/office/drawing/2014/main" id="{7C092C9C-1807-6A1C-21CE-D61F49CBD01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37">
                  <a:hlinkClick r:id="rId12" action="ppaction://hlinksldjump"/>
                  <a:extLst>
                    <a:ext uri="{FF2B5EF4-FFF2-40B4-BE49-F238E27FC236}">
                      <a16:creationId xmlns:a16="http://schemas.microsoft.com/office/drawing/2014/main" id="{E0F672A3-7181-EC8E-2A11-335E92DB8DF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38">
                  <a:hlinkClick r:id="rId13" action="ppaction://hlinksldjump"/>
                  <a:extLst>
                    <a:ext uri="{FF2B5EF4-FFF2-40B4-BE49-F238E27FC236}">
                      <a16:creationId xmlns:a16="http://schemas.microsoft.com/office/drawing/2014/main" id="{5517CEFD-D73C-E840-BE16-02067470CF5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39">
                  <a:hlinkClick r:id="rId14" action="ppaction://hlinksldjump"/>
                  <a:extLst>
                    <a:ext uri="{FF2B5EF4-FFF2-40B4-BE49-F238E27FC236}">
                      <a16:creationId xmlns:a16="http://schemas.microsoft.com/office/drawing/2014/main" id="{6A4BBF06-8B87-C005-F00E-D5AF1E9B12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40">
                  <a:hlinkClick r:id="rId15"/>
                  <a:extLst>
                    <a:ext uri="{FF2B5EF4-FFF2-40B4-BE49-F238E27FC236}">
                      <a16:creationId xmlns:a16="http://schemas.microsoft.com/office/drawing/2014/main" id="{3B86DDC5-57B6-F155-88E0-F5EDC886C87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41">
                  <a:hlinkClick r:id="rId16" action="ppaction://hlinksldjump"/>
                  <a:extLst>
                    <a:ext uri="{FF2B5EF4-FFF2-40B4-BE49-F238E27FC236}">
                      <a16:creationId xmlns:a16="http://schemas.microsoft.com/office/drawing/2014/main" id="{CFDA35A4-094C-DC0E-2D7B-A19B8854D5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34">
                <a:hlinkClick r:id="rId17" action="ppaction://hlinksldjump"/>
                <a:extLst>
                  <a:ext uri="{FF2B5EF4-FFF2-40B4-BE49-F238E27FC236}">
                    <a16:creationId xmlns:a16="http://schemas.microsoft.com/office/drawing/2014/main" id="{9669726F-234F-18C7-4BC6-5F2C5C1F5E3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2">
              <a:hlinkClick r:id="rId18" action="ppaction://hlinksldjump"/>
              <a:extLst>
                <a:ext uri="{FF2B5EF4-FFF2-40B4-BE49-F238E27FC236}">
                  <a16:creationId xmlns:a16="http://schemas.microsoft.com/office/drawing/2014/main" id="{31C030F9-D3E3-24BD-E40A-206FE59EE80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493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pSp>
        <p:nvGrpSpPr>
          <p:cNvPr id="4" name="グループ化 3">
            <a:extLst>
              <a:ext uri="{FF2B5EF4-FFF2-40B4-BE49-F238E27FC236}">
                <a16:creationId xmlns:a16="http://schemas.microsoft.com/office/drawing/2014/main" id="{021C2B47-B974-1142-F275-FD075A53259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E612BD0-9D4C-D25F-6289-2311283F5167}"/>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14953E4-22A6-23F5-F548-302FDFADF5F8}"/>
                  </a:ext>
                </a:extLst>
              </p:cNvPr>
              <p:cNvGrpSpPr/>
              <p:nvPr/>
            </p:nvGrpSpPr>
            <p:grpSpPr>
              <a:xfrm>
                <a:off x="150483" y="75115"/>
                <a:ext cx="6953733" cy="402824"/>
                <a:chOff x="9330690" y="4935897"/>
                <a:chExt cx="6953733" cy="402824"/>
              </a:xfrm>
            </p:grpSpPr>
            <p:sp>
              <p:nvSpPr>
                <p:cNvPr id="9" name="額縁 35">
                  <a:hlinkClick r:id="" action="ppaction://hlinkshowjump?jump=firstslide"/>
                  <a:extLst>
                    <a:ext uri="{FF2B5EF4-FFF2-40B4-BE49-F238E27FC236}">
                      <a16:creationId xmlns:a16="http://schemas.microsoft.com/office/drawing/2014/main" id="{4213DDF2-7894-A639-3C9A-FBE86815CF1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36">
                  <a:hlinkClick r:id="rId8" action="ppaction://hlinksldjump"/>
                  <a:extLst>
                    <a:ext uri="{FF2B5EF4-FFF2-40B4-BE49-F238E27FC236}">
                      <a16:creationId xmlns:a16="http://schemas.microsoft.com/office/drawing/2014/main" id="{04863465-3554-3929-FF91-36A47B68A3D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37">
                  <a:hlinkClick r:id="rId9" action="ppaction://hlinksldjump"/>
                  <a:extLst>
                    <a:ext uri="{FF2B5EF4-FFF2-40B4-BE49-F238E27FC236}">
                      <a16:creationId xmlns:a16="http://schemas.microsoft.com/office/drawing/2014/main" id="{347CDE74-9DD6-2E45-EF2F-61F9535850D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38">
                  <a:hlinkClick r:id="rId10" action="ppaction://hlinksldjump"/>
                  <a:extLst>
                    <a:ext uri="{FF2B5EF4-FFF2-40B4-BE49-F238E27FC236}">
                      <a16:creationId xmlns:a16="http://schemas.microsoft.com/office/drawing/2014/main" id="{373F311D-960D-85F6-1605-FA09C4D8131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39">
                  <a:hlinkClick r:id="rId11" action="ppaction://hlinksldjump"/>
                  <a:extLst>
                    <a:ext uri="{FF2B5EF4-FFF2-40B4-BE49-F238E27FC236}">
                      <a16:creationId xmlns:a16="http://schemas.microsoft.com/office/drawing/2014/main" id="{4D73129B-4D23-39C2-1C5C-C0E8A082C0D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40">
                  <a:hlinkClick r:id="rId12"/>
                  <a:extLst>
                    <a:ext uri="{FF2B5EF4-FFF2-40B4-BE49-F238E27FC236}">
                      <a16:creationId xmlns:a16="http://schemas.microsoft.com/office/drawing/2014/main" id="{3F391469-A9BA-3762-7E90-1638A9B803E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41">
                  <a:hlinkClick r:id="rId13" action="ppaction://hlinksldjump"/>
                  <a:extLst>
                    <a:ext uri="{FF2B5EF4-FFF2-40B4-BE49-F238E27FC236}">
                      <a16:creationId xmlns:a16="http://schemas.microsoft.com/office/drawing/2014/main" id="{CED153A2-AD88-22DA-AA09-E007DEB1387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34">
                <a:hlinkClick r:id="rId14" action="ppaction://hlinksldjump"/>
                <a:extLst>
                  <a:ext uri="{FF2B5EF4-FFF2-40B4-BE49-F238E27FC236}">
                    <a16:creationId xmlns:a16="http://schemas.microsoft.com/office/drawing/2014/main" id="{D4770B35-A98A-140E-5A8F-C2073073DBF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2">
              <a:hlinkClick r:id="rId15" action="ppaction://hlinksldjump"/>
              <a:extLst>
                <a:ext uri="{FF2B5EF4-FFF2-40B4-BE49-F238E27FC236}">
                  <a16:creationId xmlns:a16="http://schemas.microsoft.com/office/drawing/2014/main" id="{61B4EC20-6087-3D9C-C62B-5F50BABCE67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390381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1D17886C-7680-272B-E294-4F3648B80F2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5571569-62C4-CB88-F8E5-FB6306134157}"/>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822589B7-AB40-1055-B4A2-A371C928A9C2}"/>
                  </a:ext>
                </a:extLst>
              </p:cNvPr>
              <p:cNvGrpSpPr/>
              <p:nvPr/>
            </p:nvGrpSpPr>
            <p:grpSpPr>
              <a:xfrm>
                <a:off x="150483" y="75115"/>
                <a:ext cx="6953733" cy="402824"/>
                <a:chOff x="9330690" y="4935897"/>
                <a:chExt cx="6953733" cy="402824"/>
              </a:xfrm>
            </p:grpSpPr>
            <p:sp>
              <p:nvSpPr>
                <p:cNvPr id="9" name="額縁 35">
                  <a:hlinkClick r:id="" action="ppaction://hlinkshowjump?jump=firstslide"/>
                  <a:extLst>
                    <a:ext uri="{FF2B5EF4-FFF2-40B4-BE49-F238E27FC236}">
                      <a16:creationId xmlns:a16="http://schemas.microsoft.com/office/drawing/2014/main" id="{325BEF6A-8B77-0FDF-421A-F69BA18C962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36">
                  <a:hlinkClick r:id="rId3" action="ppaction://hlinksldjump"/>
                  <a:extLst>
                    <a:ext uri="{FF2B5EF4-FFF2-40B4-BE49-F238E27FC236}">
                      <a16:creationId xmlns:a16="http://schemas.microsoft.com/office/drawing/2014/main" id="{02A6065F-CAE3-4667-78D1-6464686FBDC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37">
                  <a:hlinkClick r:id="rId4" action="ppaction://hlinksldjump"/>
                  <a:extLst>
                    <a:ext uri="{FF2B5EF4-FFF2-40B4-BE49-F238E27FC236}">
                      <a16:creationId xmlns:a16="http://schemas.microsoft.com/office/drawing/2014/main" id="{81163404-272E-5313-5CD0-ED1B867627F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38">
                  <a:hlinkClick r:id="rId5" action="ppaction://hlinksldjump"/>
                  <a:extLst>
                    <a:ext uri="{FF2B5EF4-FFF2-40B4-BE49-F238E27FC236}">
                      <a16:creationId xmlns:a16="http://schemas.microsoft.com/office/drawing/2014/main" id="{CC45A463-0612-1DEB-AE78-709A55109EE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39">
                  <a:hlinkClick r:id="rId6" action="ppaction://hlinksldjump"/>
                  <a:extLst>
                    <a:ext uri="{FF2B5EF4-FFF2-40B4-BE49-F238E27FC236}">
                      <a16:creationId xmlns:a16="http://schemas.microsoft.com/office/drawing/2014/main" id="{C88201DA-4911-3C4A-05CE-4CC5E29A5F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40">
                  <a:hlinkClick r:id="rId7"/>
                  <a:extLst>
                    <a:ext uri="{FF2B5EF4-FFF2-40B4-BE49-F238E27FC236}">
                      <a16:creationId xmlns:a16="http://schemas.microsoft.com/office/drawing/2014/main" id="{3B84E7ED-2B72-1628-5A0B-3536B63AE97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41">
                  <a:hlinkClick r:id="rId8" action="ppaction://hlinksldjump"/>
                  <a:extLst>
                    <a:ext uri="{FF2B5EF4-FFF2-40B4-BE49-F238E27FC236}">
                      <a16:creationId xmlns:a16="http://schemas.microsoft.com/office/drawing/2014/main" id="{83175DF3-497F-3305-8698-70A13DD3098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34">
                <a:hlinkClick r:id="rId9" action="ppaction://hlinksldjump"/>
                <a:extLst>
                  <a:ext uri="{FF2B5EF4-FFF2-40B4-BE49-F238E27FC236}">
                    <a16:creationId xmlns:a16="http://schemas.microsoft.com/office/drawing/2014/main" id="{2945D11A-02E4-4810-9E59-64E94812330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2">
              <a:hlinkClick r:id="rId10" action="ppaction://hlinksldjump"/>
              <a:extLst>
                <a:ext uri="{FF2B5EF4-FFF2-40B4-BE49-F238E27FC236}">
                  <a16:creationId xmlns:a16="http://schemas.microsoft.com/office/drawing/2014/main" id="{54CBE2DD-CA4A-83F3-8CB1-339758270EE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
        <p:nvSpPr>
          <p:cNvPr id="20" name="テキスト ボックス 19">
            <a:hlinkClick r:id="rId11"/>
            <a:extLst>
              <a:ext uri="{FF2B5EF4-FFF2-40B4-BE49-F238E27FC236}">
                <a16:creationId xmlns:a16="http://schemas.microsoft.com/office/drawing/2014/main" id="{C83335DA-B7A8-8D26-6E17-22A9A9E309B6}"/>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4" name="図 23">
            <a:hlinkClick r:id="rId11"/>
            <a:extLst>
              <a:ext uri="{FF2B5EF4-FFF2-40B4-BE49-F238E27FC236}">
                <a16:creationId xmlns:a16="http://schemas.microsoft.com/office/drawing/2014/main" id="{8A0FE9EF-7195-5E50-6E0A-86E4972D2F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28722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 action="ppaction://noaction"/>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 action="ppaction://noaction"/>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4"/>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5"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6"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7"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8"/>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9"/>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0"/>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1"/>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2"/>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3"/>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4"/>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5"/>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8"/>
            <a:extLst>
              <a:ext uri="{FF2B5EF4-FFF2-40B4-BE49-F238E27FC236}">
                <a16:creationId xmlns:a16="http://schemas.microsoft.com/office/drawing/2014/main" id="{5D571AA0-911C-CE89-0FF2-FB275A14BD8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9"/>
            <a:extLst>
              <a:ext uri="{FF2B5EF4-FFF2-40B4-BE49-F238E27FC236}">
                <a16:creationId xmlns:a16="http://schemas.microsoft.com/office/drawing/2014/main" id="{DA3C1F68-9EB2-47F1-6385-673E75D0C8D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0"/>
            <a:extLst>
              <a:ext uri="{FF2B5EF4-FFF2-40B4-BE49-F238E27FC236}">
                <a16:creationId xmlns:a16="http://schemas.microsoft.com/office/drawing/2014/main" id="{F2449EC0-2B55-87ED-C078-4652F6EF0A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1"/>
            <a:extLst>
              <a:ext uri="{FF2B5EF4-FFF2-40B4-BE49-F238E27FC236}">
                <a16:creationId xmlns:a16="http://schemas.microsoft.com/office/drawing/2014/main" id="{D35EB7BE-C767-1ADE-F714-4A89710985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2"/>
            <a:extLst>
              <a:ext uri="{FF2B5EF4-FFF2-40B4-BE49-F238E27FC236}">
                <a16:creationId xmlns:a16="http://schemas.microsoft.com/office/drawing/2014/main" id="{9D03FC7F-CA8A-701F-D0F0-9651627A752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3"/>
            <a:extLst>
              <a:ext uri="{FF2B5EF4-FFF2-40B4-BE49-F238E27FC236}">
                <a16:creationId xmlns:a16="http://schemas.microsoft.com/office/drawing/2014/main" id="{8A6CA91D-AE1C-59F6-A74E-02D7751D33D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4"/>
            <a:extLst>
              <a:ext uri="{FF2B5EF4-FFF2-40B4-BE49-F238E27FC236}">
                <a16:creationId xmlns:a16="http://schemas.microsoft.com/office/drawing/2014/main" id="{7D51295B-21E5-D843-4A3F-428269BFC5C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5"/>
            <a:extLst>
              <a:ext uri="{FF2B5EF4-FFF2-40B4-BE49-F238E27FC236}">
                <a16:creationId xmlns:a16="http://schemas.microsoft.com/office/drawing/2014/main" id="{B22DF348-9430-AC69-2263-3C6E74DF08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5868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B93F53E6-BF1E-A648-D42B-AEC59F2AAA9C}"/>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3377D78D-B772-17A1-E119-E7AFBFC733B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D315F4F8-382A-A44B-5DB2-4C8ACAD04304}"/>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29A3D953-3ED6-2D23-85F2-72161DC57E0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8" action="ppaction://hlinksldjump"/>
                  <a:extLst>
                    <a:ext uri="{FF2B5EF4-FFF2-40B4-BE49-F238E27FC236}">
                      <a16:creationId xmlns:a16="http://schemas.microsoft.com/office/drawing/2014/main" id="{A0692CE9-62D3-ADCA-34E4-AD8EBC546C7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9" action="ppaction://hlinksldjump"/>
                  <a:extLst>
                    <a:ext uri="{FF2B5EF4-FFF2-40B4-BE49-F238E27FC236}">
                      <a16:creationId xmlns:a16="http://schemas.microsoft.com/office/drawing/2014/main" id="{90E24763-4762-C620-5592-C46C90B995A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10" action="ppaction://hlinksldjump"/>
                  <a:extLst>
                    <a:ext uri="{FF2B5EF4-FFF2-40B4-BE49-F238E27FC236}">
                      <a16:creationId xmlns:a16="http://schemas.microsoft.com/office/drawing/2014/main" id="{4AA75A97-7D55-1AF1-1C64-AA69424922A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11" action="ppaction://hlinksldjump"/>
                  <a:extLst>
                    <a:ext uri="{FF2B5EF4-FFF2-40B4-BE49-F238E27FC236}">
                      <a16:creationId xmlns:a16="http://schemas.microsoft.com/office/drawing/2014/main" id="{C54599BA-066E-DE37-88DC-C4FC4629FCE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12"/>
                  <a:extLst>
                    <a:ext uri="{FF2B5EF4-FFF2-40B4-BE49-F238E27FC236}">
                      <a16:creationId xmlns:a16="http://schemas.microsoft.com/office/drawing/2014/main" id="{604A378D-71DE-47BE-41F2-F0FF0FBC494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13" action="ppaction://hlinksldjump"/>
                  <a:extLst>
                    <a:ext uri="{FF2B5EF4-FFF2-40B4-BE49-F238E27FC236}">
                      <a16:creationId xmlns:a16="http://schemas.microsoft.com/office/drawing/2014/main" id="{76B06DA8-4518-E76B-1AC4-0756B94FAB5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14" action="ppaction://hlinksldjump"/>
                <a:extLst>
                  <a:ext uri="{FF2B5EF4-FFF2-40B4-BE49-F238E27FC236}">
                    <a16:creationId xmlns:a16="http://schemas.microsoft.com/office/drawing/2014/main" id="{EF1539ED-8BDB-7369-AE01-C9BA17380F0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15" action="ppaction://hlinksldjump"/>
              <a:extLst>
                <a:ext uri="{FF2B5EF4-FFF2-40B4-BE49-F238E27FC236}">
                  <a16:creationId xmlns:a16="http://schemas.microsoft.com/office/drawing/2014/main" id="{A1412CCA-D797-966E-6D85-18224BF105D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98070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6</a:t>
            </a:fld>
            <a:endParaRPr kumimoji="1" lang="ja-JP" altLang="en-US"/>
          </a:p>
        </p:txBody>
      </p:sp>
      <p:graphicFrame>
        <p:nvGraphicFramePr>
          <p:cNvPr id="49" name="オブジェクト 48"/>
          <p:cNvGraphicFramePr>
            <a:graphicFrameLocks noChangeAspect="1"/>
          </p:cNvGraphicFramePr>
          <p:nvPr>
            <p:extLst>
              <p:ext uri="{D42A27DB-BD31-4B8C-83A1-F6EECF244321}">
                <p14:modId xmlns:p14="http://schemas.microsoft.com/office/powerpoint/2010/main" val="2775679742"/>
              </p:ext>
            </p:extLst>
          </p:nvPr>
        </p:nvGraphicFramePr>
        <p:xfrm>
          <a:off x="2486387" y="699345"/>
          <a:ext cx="6028963" cy="10127392"/>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64" name="オブジェクト 63"/>
                      <p:cNvPicPr/>
                      <p:nvPr/>
                    </p:nvPicPr>
                    <p:blipFill>
                      <a:blip r:embed="rId3"/>
                      <a:stretch>
                        <a:fillRect/>
                      </a:stretch>
                    </p:blipFill>
                    <p:spPr>
                      <a:xfrm>
                        <a:off x="2486387" y="699345"/>
                        <a:ext cx="6028963" cy="10127392"/>
                      </a:xfrm>
                      <a:prstGeom prst="rect">
                        <a:avLst/>
                      </a:prstGeom>
                      <a:solidFill>
                        <a:schemeClr val="bg1"/>
                      </a:solidFill>
                    </p:spPr>
                  </p:pic>
                </p:oleObj>
              </mc:Fallback>
            </mc:AlternateContent>
          </a:graphicData>
        </a:graphic>
      </p:graphicFrame>
      <p:sp>
        <p:nvSpPr>
          <p:cNvPr id="50" name="スライド番号プレースホルダー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85370A-2441-44D6-8B96-35D25EB4DDDF}" type="slidenum">
              <a:rPr kumimoji="1" lang="ja-JP" altLang="en-US" smtClean="0"/>
              <a:pPr/>
              <a:t>6</a:t>
            </a:fld>
            <a:endParaRPr kumimoji="1" lang="ja-JP" altLang="en-US"/>
          </a:p>
        </p:txBody>
      </p:sp>
      <p:sp>
        <p:nvSpPr>
          <p:cNvPr id="51" name="正方形/長方形 50">
            <a:hlinkClick r:id="rId4" action="ppaction://hlinksldjump"/>
          </p:cNvPr>
          <p:cNvSpPr/>
          <p:nvPr/>
        </p:nvSpPr>
        <p:spPr>
          <a:xfrm>
            <a:off x="2887980" y="6459373"/>
            <a:ext cx="4251960" cy="306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4" name="オブジェクト 63"/>
          <p:cNvGraphicFramePr>
            <a:graphicFrameLocks noChangeAspect="1"/>
          </p:cNvGraphicFramePr>
          <p:nvPr>
            <p:extLst>
              <p:ext uri="{D42A27DB-BD31-4B8C-83A1-F6EECF244321}">
                <p14:modId xmlns:p14="http://schemas.microsoft.com/office/powerpoint/2010/main" val="2024125381"/>
              </p:ext>
            </p:extLst>
          </p:nvPr>
        </p:nvGraphicFramePr>
        <p:xfrm>
          <a:off x="150483" y="699345"/>
          <a:ext cx="1586641" cy="2665223"/>
        </p:xfrm>
        <a:graphic>
          <a:graphicData uri="http://schemas.openxmlformats.org/presentationml/2006/ole">
            <mc:AlternateContent xmlns:mc="http://schemas.openxmlformats.org/markup-compatibility/2006">
              <mc:Choice xmlns:v="urn:schemas-microsoft-com:vml" Requires="v">
                <p:oleObj name="ワークシート" r:id="rId5" imgW="10378653" imgH="17434450" progId="Excel.Sheet.12">
                  <p:embed/>
                </p:oleObj>
              </mc:Choice>
              <mc:Fallback>
                <p:oleObj name="ワークシート" r:id="rId5" imgW="10378653" imgH="17434450" progId="Excel.Sheet.12">
                  <p:embed/>
                  <p:pic>
                    <p:nvPicPr>
                      <p:cNvPr id="63" name="オブジェクト 62"/>
                      <p:cNvPicPr/>
                      <p:nvPr/>
                    </p:nvPicPr>
                    <p:blipFill>
                      <a:blip r:embed="rId3"/>
                      <a:stretch>
                        <a:fillRect/>
                      </a:stretch>
                    </p:blipFill>
                    <p:spPr>
                      <a:xfrm>
                        <a:off x="150483" y="699345"/>
                        <a:ext cx="1586641" cy="2665223"/>
                      </a:xfrm>
                      <a:prstGeom prst="rect">
                        <a:avLst/>
                      </a:prstGeom>
                      <a:solidFill>
                        <a:schemeClr val="bg1"/>
                      </a:solidFill>
                    </p:spPr>
                  </p:pic>
                </p:oleObj>
              </mc:Fallback>
            </mc:AlternateContent>
          </a:graphicData>
        </a:graphic>
      </p:graphicFrame>
      <p:sp>
        <p:nvSpPr>
          <p:cNvPr id="65" name="四角形吹き出し 64"/>
          <p:cNvSpPr/>
          <p:nvPr/>
        </p:nvSpPr>
        <p:spPr>
          <a:xfrm>
            <a:off x="90000" y="630351"/>
            <a:ext cx="1686784" cy="13677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前半</a:t>
            </a:r>
          </a:p>
        </p:txBody>
      </p:sp>
      <p:sp>
        <p:nvSpPr>
          <p:cNvPr id="66" name="額縁 65">
            <a:hlinkClick r:id="rId6" action="ppaction://hlinksldjump"/>
          </p:cNvPr>
          <p:cNvSpPr/>
          <p:nvPr/>
        </p:nvSpPr>
        <p:spPr>
          <a:xfrm>
            <a:off x="625000" y="2484132"/>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68" name="正方形/長方形 67">
            <a:hlinkClick r:id="rId7" action="ppaction://hlinksldjump"/>
          </p:cNvPr>
          <p:cNvSpPr/>
          <p:nvPr/>
        </p:nvSpPr>
        <p:spPr>
          <a:xfrm>
            <a:off x="2867657" y="2173468"/>
            <a:ext cx="1712810" cy="1433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hlinkClick r:id="rId8" action="ppaction://hlinksldjump"/>
          </p:cNvPr>
          <p:cNvSpPr/>
          <p:nvPr/>
        </p:nvSpPr>
        <p:spPr>
          <a:xfrm>
            <a:off x="4640580" y="2173468"/>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hlinkClick r:id="rId9" action="ppaction://hlinksldjump"/>
          </p:cNvPr>
          <p:cNvSpPr/>
          <p:nvPr/>
        </p:nvSpPr>
        <p:spPr>
          <a:xfrm>
            <a:off x="2526046" y="1406280"/>
            <a:ext cx="5989303" cy="723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hlinkClick r:id="rId10" action="ppaction://hlinksldjump"/>
          </p:cNvPr>
          <p:cNvSpPr/>
          <p:nvPr/>
        </p:nvSpPr>
        <p:spPr>
          <a:xfrm>
            <a:off x="4640579" y="2677109"/>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hlinkClick r:id="rId11" action="ppaction://hlinksldjump"/>
          </p:cNvPr>
          <p:cNvSpPr/>
          <p:nvPr/>
        </p:nvSpPr>
        <p:spPr>
          <a:xfrm>
            <a:off x="4635529" y="3152094"/>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hlinkClick r:id="rId12" action="ppaction://hlinksldjump"/>
          </p:cNvPr>
          <p:cNvSpPr/>
          <p:nvPr/>
        </p:nvSpPr>
        <p:spPr>
          <a:xfrm>
            <a:off x="2882897" y="3650774"/>
            <a:ext cx="5627402" cy="456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hlinkClick r:id="rId13" action="ppaction://hlinksldjump"/>
          </p:cNvPr>
          <p:cNvSpPr/>
          <p:nvPr/>
        </p:nvSpPr>
        <p:spPr>
          <a:xfrm>
            <a:off x="2882897" y="4146269"/>
            <a:ext cx="5627402" cy="474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hlinkClick r:id="rId14" action="ppaction://hlinksldjump"/>
          </p:cNvPr>
          <p:cNvSpPr/>
          <p:nvPr/>
        </p:nvSpPr>
        <p:spPr>
          <a:xfrm>
            <a:off x="2867657" y="4644866"/>
            <a:ext cx="5642642" cy="43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hlinkClick r:id="rId15" action="ppaction://hlinksldjump"/>
          </p:cNvPr>
          <p:cNvSpPr/>
          <p:nvPr/>
        </p:nvSpPr>
        <p:spPr>
          <a:xfrm>
            <a:off x="2882897" y="5104533"/>
            <a:ext cx="5627402" cy="44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hlinkClick r:id="rId16" action="ppaction://hlinksldjump"/>
          </p:cNvPr>
          <p:cNvSpPr/>
          <p:nvPr/>
        </p:nvSpPr>
        <p:spPr>
          <a:xfrm>
            <a:off x="3166681" y="5623158"/>
            <a:ext cx="5343618" cy="4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hlinkClick r:id="rId17" action="ppaction://hlinksldjump"/>
          </p:cNvPr>
          <p:cNvSpPr/>
          <p:nvPr/>
        </p:nvSpPr>
        <p:spPr>
          <a:xfrm>
            <a:off x="3166681" y="6130873"/>
            <a:ext cx="5343618" cy="506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34" name="正方形/長方形 3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3" name="グループ化 2">
            <a:extLst>
              <a:ext uri="{FF2B5EF4-FFF2-40B4-BE49-F238E27FC236}">
                <a16:creationId xmlns:a16="http://schemas.microsoft.com/office/drawing/2014/main" id="{EF4B5B4A-988B-4427-BC60-0ECBD8F56E76}"/>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78AE0C16-B84A-1540-E8E1-2E464F7F763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5C0698E-5682-5389-E7F4-B0D28C6F51DC}"/>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A1DD7A9B-5CBC-48EC-0C84-59FDE91727B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18" action="ppaction://hlinksldjump"/>
                  <a:extLst>
                    <a:ext uri="{FF2B5EF4-FFF2-40B4-BE49-F238E27FC236}">
                      <a16:creationId xmlns:a16="http://schemas.microsoft.com/office/drawing/2014/main" id="{49D1A71E-BD9F-EB17-B3D0-50FF1B378D8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19" action="ppaction://hlinksldjump"/>
                  <a:extLst>
                    <a:ext uri="{FF2B5EF4-FFF2-40B4-BE49-F238E27FC236}">
                      <a16:creationId xmlns:a16="http://schemas.microsoft.com/office/drawing/2014/main" id="{D355AA07-CDCD-BB75-0149-CB4D6BE7ECD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20" action="ppaction://hlinksldjump"/>
                  <a:extLst>
                    <a:ext uri="{FF2B5EF4-FFF2-40B4-BE49-F238E27FC236}">
                      <a16:creationId xmlns:a16="http://schemas.microsoft.com/office/drawing/2014/main" id="{B05AE518-ED04-F47E-E37B-10CC736147B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21" action="ppaction://hlinksldjump"/>
                  <a:extLst>
                    <a:ext uri="{FF2B5EF4-FFF2-40B4-BE49-F238E27FC236}">
                      <a16:creationId xmlns:a16="http://schemas.microsoft.com/office/drawing/2014/main" id="{A5D74078-F9EF-65C6-3A40-3EAB9B28E58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22"/>
                  <a:extLst>
                    <a:ext uri="{FF2B5EF4-FFF2-40B4-BE49-F238E27FC236}">
                      <a16:creationId xmlns:a16="http://schemas.microsoft.com/office/drawing/2014/main" id="{C0B3EA1D-75E0-A266-DD4D-C927063D29A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23" action="ppaction://hlinksldjump"/>
                  <a:extLst>
                    <a:ext uri="{FF2B5EF4-FFF2-40B4-BE49-F238E27FC236}">
                      <a16:creationId xmlns:a16="http://schemas.microsoft.com/office/drawing/2014/main" id="{9B175DD9-62E9-9861-FA69-997DAE625DD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24" action="ppaction://hlinksldjump"/>
                <a:extLst>
                  <a:ext uri="{FF2B5EF4-FFF2-40B4-BE49-F238E27FC236}">
                    <a16:creationId xmlns:a16="http://schemas.microsoft.com/office/drawing/2014/main" id="{08E198BF-750C-272F-2489-448E203AD4F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25" action="ppaction://hlinksldjump"/>
              <a:extLst>
                <a:ext uri="{FF2B5EF4-FFF2-40B4-BE49-F238E27FC236}">
                  <a16:creationId xmlns:a16="http://schemas.microsoft.com/office/drawing/2014/main" id="{A4F618EA-1DD7-D82C-2C87-D3086598F89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65284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9" name="オブジェクト 18"/>
          <p:cNvGraphicFramePr>
            <a:graphicFrameLocks noChangeAspect="1"/>
          </p:cNvGraphicFramePr>
          <p:nvPr>
            <p:extLst>
              <p:ext uri="{D42A27DB-BD31-4B8C-83A1-F6EECF244321}">
                <p14:modId xmlns:p14="http://schemas.microsoft.com/office/powerpoint/2010/main" val="1068526219"/>
              </p:ext>
            </p:extLst>
          </p:nvPr>
        </p:nvGraphicFramePr>
        <p:xfrm>
          <a:off x="2476500" y="-3541956"/>
          <a:ext cx="6028963" cy="10127392"/>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44" name="オブジェクト 43"/>
                      <p:cNvPicPr/>
                      <p:nvPr/>
                    </p:nvPicPr>
                    <p:blipFill>
                      <a:blip r:embed="rId3"/>
                      <a:stretch>
                        <a:fillRect/>
                      </a:stretch>
                    </p:blipFill>
                    <p:spPr>
                      <a:xfrm>
                        <a:off x="2476500" y="-3541956"/>
                        <a:ext cx="6028963" cy="10127392"/>
                      </a:xfrm>
                      <a:prstGeom prst="rect">
                        <a:avLst/>
                      </a:prstGeom>
                      <a:solidFill>
                        <a:schemeClr val="bg1"/>
                      </a:solidFill>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7</a:t>
            </a:fld>
            <a:endParaRPr kumimoji="1" lang="ja-JP" altLang="en-US"/>
          </a:p>
        </p:txBody>
      </p:sp>
      <p:sp>
        <p:nvSpPr>
          <p:cNvPr id="36" name="正方形/長方形 35">
            <a:hlinkClick r:id="rId4" action="ppaction://hlinksldjump"/>
          </p:cNvPr>
          <p:cNvSpPr/>
          <p:nvPr/>
        </p:nvSpPr>
        <p:spPr>
          <a:xfrm>
            <a:off x="2887980" y="6459373"/>
            <a:ext cx="4251960" cy="306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3" name="オブジェクト 62"/>
          <p:cNvGraphicFramePr>
            <a:graphicFrameLocks noChangeAspect="1"/>
          </p:cNvGraphicFramePr>
          <p:nvPr>
            <p:extLst>
              <p:ext uri="{D42A27DB-BD31-4B8C-83A1-F6EECF244321}">
                <p14:modId xmlns:p14="http://schemas.microsoft.com/office/powerpoint/2010/main" val="841252004"/>
              </p:ext>
            </p:extLst>
          </p:nvPr>
        </p:nvGraphicFramePr>
        <p:xfrm>
          <a:off x="150483" y="699345"/>
          <a:ext cx="1586641" cy="2665223"/>
        </p:xfrm>
        <a:graphic>
          <a:graphicData uri="http://schemas.openxmlformats.org/presentationml/2006/ole">
            <mc:AlternateContent xmlns:mc="http://schemas.openxmlformats.org/markup-compatibility/2006">
              <mc:Choice xmlns:v="urn:schemas-microsoft-com:vml" Requires="v">
                <p:oleObj name="ワークシート" r:id="rId5" imgW="10378653" imgH="17434450" progId="Excel.Sheet.12">
                  <p:embed/>
                </p:oleObj>
              </mc:Choice>
              <mc:Fallback>
                <p:oleObj name="ワークシート" r:id="rId5" imgW="10378653" imgH="17434450" progId="Excel.Sheet.12">
                  <p:embed/>
                  <p:pic>
                    <p:nvPicPr>
                      <p:cNvPr id="63" name="オブジェクト 62"/>
                      <p:cNvPicPr/>
                      <p:nvPr/>
                    </p:nvPicPr>
                    <p:blipFill>
                      <a:blip r:embed="rId3"/>
                      <a:stretch>
                        <a:fillRect/>
                      </a:stretch>
                    </p:blipFill>
                    <p:spPr>
                      <a:xfrm>
                        <a:off x="150483" y="699345"/>
                        <a:ext cx="1586641" cy="2665223"/>
                      </a:xfrm>
                      <a:prstGeom prst="rect">
                        <a:avLst/>
                      </a:prstGeom>
                      <a:solidFill>
                        <a:schemeClr val="bg1"/>
                      </a:solidFill>
                    </p:spPr>
                  </p:pic>
                </p:oleObj>
              </mc:Fallback>
            </mc:AlternateContent>
          </a:graphicData>
        </a:graphic>
      </p:graphicFrame>
      <p:sp>
        <p:nvSpPr>
          <p:cNvPr id="65" name="四角形吹き出し 64"/>
          <p:cNvSpPr/>
          <p:nvPr/>
        </p:nvSpPr>
        <p:spPr>
          <a:xfrm>
            <a:off x="90000" y="1972733"/>
            <a:ext cx="1686784" cy="1473200"/>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後半</a:t>
            </a:r>
          </a:p>
        </p:txBody>
      </p:sp>
      <p:sp>
        <p:nvSpPr>
          <p:cNvPr id="20" name="正方形/長方形 19"/>
          <p:cNvSpPr/>
          <p:nvPr/>
        </p:nvSpPr>
        <p:spPr>
          <a:xfrm>
            <a:off x="2269502" y="-186267"/>
            <a:ext cx="624584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額縁 20">
            <a:hlinkClick r:id="rId6" action="ppaction://hlinksldjump"/>
          </p:cNvPr>
          <p:cNvSpPr/>
          <p:nvPr/>
        </p:nvSpPr>
        <p:spPr>
          <a:xfrm>
            <a:off x="625000" y="132452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23" name="正方形/長方形 22">
            <a:hlinkClick r:id="rId7" action="ppaction://hlinksldjump"/>
          </p:cNvPr>
          <p:cNvSpPr/>
          <p:nvPr/>
        </p:nvSpPr>
        <p:spPr>
          <a:xfrm>
            <a:off x="2887980" y="926145"/>
            <a:ext cx="5627370" cy="398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hlinkClick r:id="rId8" action="ppaction://hlinksldjump"/>
          </p:cNvPr>
          <p:cNvSpPr/>
          <p:nvPr/>
        </p:nvSpPr>
        <p:spPr>
          <a:xfrm>
            <a:off x="3161845" y="1378599"/>
            <a:ext cx="5343618" cy="4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hlinkClick r:id="rId9" action="ppaction://hlinksldjump"/>
          </p:cNvPr>
          <p:cNvSpPr/>
          <p:nvPr/>
        </p:nvSpPr>
        <p:spPr>
          <a:xfrm>
            <a:off x="3161845" y="1912478"/>
            <a:ext cx="5343618" cy="506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hlinkClick r:id="rId10" action="ppaction://hlinksldjump"/>
          </p:cNvPr>
          <p:cNvSpPr/>
          <p:nvPr/>
        </p:nvSpPr>
        <p:spPr>
          <a:xfrm>
            <a:off x="3161845" y="2419470"/>
            <a:ext cx="5343618" cy="52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hlinkClick r:id="rId11" action="ppaction://hlinksldjump"/>
          </p:cNvPr>
          <p:cNvSpPr/>
          <p:nvPr/>
        </p:nvSpPr>
        <p:spPr>
          <a:xfrm>
            <a:off x="3161845" y="2977107"/>
            <a:ext cx="5343618" cy="468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hlinkClick r:id="rId12" action="ppaction://hlinksldjump"/>
          </p:cNvPr>
          <p:cNvSpPr/>
          <p:nvPr/>
        </p:nvSpPr>
        <p:spPr>
          <a:xfrm>
            <a:off x="3153549" y="3476640"/>
            <a:ext cx="5351914" cy="510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hlinkClick r:id="rId13" action="ppaction://hlinksldjump"/>
          </p:cNvPr>
          <p:cNvSpPr/>
          <p:nvPr/>
        </p:nvSpPr>
        <p:spPr>
          <a:xfrm>
            <a:off x="3153549" y="4048526"/>
            <a:ext cx="5351914" cy="523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hlinkClick r:id="rId14" action="ppaction://hlinksldjump"/>
          </p:cNvPr>
          <p:cNvSpPr/>
          <p:nvPr/>
        </p:nvSpPr>
        <p:spPr>
          <a:xfrm>
            <a:off x="3153549" y="4619218"/>
            <a:ext cx="5351914" cy="47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hlinkClick r:id="rId15" action="ppaction://hlinksldjump"/>
          </p:cNvPr>
          <p:cNvSpPr/>
          <p:nvPr/>
        </p:nvSpPr>
        <p:spPr>
          <a:xfrm>
            <a:off x="2866017" y="5131340"/>
            <a:ext cx="5639445" cy="45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hlinkClick r:id="rId16" action="ppaction://hlinksldjump"/>
          </p:cNvPr>
          <p:cNvSpPr/>
          <p:nvPr/>
        </p:nvSpPr>
        <p:spPr>
          <a:xfrm>
            <a:off x="2866016" y="5604068"/>
            <a:ext cx="5649333" cy="46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hlinkClick r:id="rId4" action="ppaction://hlinksldjump"/>
          </p:cNvPr>
          <p:cNvSpPr/>
          <p:nvPr/>
        </p:nvSpPr>
        <p:spPr>
          <a:xfrm>
            <a:off x="2866016" y="6095383"/>
            <a:ext cx="5639446" cy="480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37" name="正方形/長方形 36"/>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3" name="グループ化 2">
            <a:extLst>
              <a:ext uri="{FF2B5EF4-FFF2-40B4-BE49-F238E27FC236}">
                <a16:creationId xmlns:a16="http://schemas.microsoft.com/office/drawing/2014/main" id="{73FF5AE1-974F-651C-AE3C-F5773519003E}"/>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52EC561-7F4B-4F0E-349A-BAB70CF24012}"/>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E01962A4-9FC7-CA68-74D3-EDFC3E142069}"/>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DFA67770-A9B6-F16B-8CAC-0D48B3C79FB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17" action="ppaction://hlinksldjump"/>
                  <a:extLst>
                    <a:ext uri="{FF2B5EF4-FFF2-40B4-BE49-F238E27FC236}">
                      <a16:creationId xmlns:a16="http://schemas.microsoft.com/office/drawing/2014/main" id="{729E8317-655F-0A33-14BC-0659E9966A1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18" action="ppaction://hlinksldjump"/>
                  <a:extLst>
                    <a:ext uri="{FF2B5EF4-FFF2-40B4-BE49-F238E27FC236}">
                      <a16:creationId xmlns:a16="http://schemas.microsoft.com/office/drawing/2014/main" id="{FE79A376-584F-7B0A-86DF-D9A3F1978D7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19" action="ppaction://hlinksldjump"/>
                  <a:extLst>
                    <a:ext uri="{FF2B5EF4-FFF2-40B4-BE49-F238E27FC236}">
                      <a16:creationId xmlns:a16="http://schemas.microsoft.com/office/drawing/2014/main" id="{ED84B976-8940-C609-4A81-C42068C4282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20" action="ppaction://hlinksldjump"/>
                  <a:extLst>
                    <a:ext uri="{FF2B5EF4-FFF2-40B4-BE49-F238E27FC236}">
                      <a16:creationId xmlns:a16="http://schemas.microsoft.com/office/drawing/2014/main" id="{F59E8E67-E9F3-4E2E-21C4-A3F86F92139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21"/>
                  <a:extLst>
                    <a:ext uri="{FF2B5EF4-FFF2-40B4-BE49-F238E27FC236}">
                      <a16:creationId xmlns:a16="http://schemas.microsoft.com/office/drawing/2014/main" id="{48DCC519-9827-1305-F239-61A62993D3B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22" action="ppaction://hlinksldjump"/>
                  <a:extLst>
                    <a:ext uri="{FF2B5EF4-FFF2-40B4-BE49-F238E27FC236}">
                      <a16:creationId xmlns:a16="http://schemas.microsoft.com/office/drawing/2014/main" id="{37019141-D628-2F6C-20D9-6BA3F306704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23" action="ppaction://hlinksldjump"/>
                <a:extLst>
                  <a:ext uri="{FF2B5EF4-FFF2-40B4-BE49-F238E27FC236}">
                    <a16:creationId xmlns:a16="http://schemas.microsoft.com/office/drawing/2014/main" id="{234AC3E9-4134-4907-89F5-827FD447C30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6" action="ppaction://hlinksldjump"/>
              <a:extLst>
                <a:ext uri="{FF2B5EF4-FFF2-40B4-BE49-F238E27FC236}">
                  <a16:creationId xmlns:a16="http://schemas.microsoft.com/office/drawing/2014/main" id="{C01470AA-1CA3-9F31-930B-28AAFFE30D9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68315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376C39C0-7553-1B46-5BAA-9D29BE1F0F08}"/>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CAFAF300-8DBC-86E2-2178-06363B0014E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45AF964-7B4F-97DB-86C9-E31242506DCE}"/>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C39F6C65-AF95-0099-3787-9FD14579C9C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3" action="ppaction://hlinksldjump"/>
                  <a:extLst>
                    <a:ext uri="{FF2B5EF4-FFF2-40B4-BE49-F238E27FC236}">
                      <a16:creationId xmlns:a16="http://schemas.microsoft.com/office/drawing/2014/main" id="{9DA5CBAE-B33B-A94F-0101-4D20836FBF6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4" action="ppaction://hlinksldjump"/>
                  <a:extLst>
                    <a:ext uri="{FF2B5EF4-FFF2-40B4-BE49-F238E27FC236}">
                      <a16:creationId xmlns:a16="http://schemas.microsoft.com/office/drawing/2014/main" id="{EDCB18CF-BD3C-E929-8B99-DDB71664154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5" action="ppaction://hlinksldjump"/>
                  <a:extLst>
                    <a:ext uri="{FF2B5EF4-FFF2-40B4-BE49-F238E27FC236}">
                      <a16:creationId xmlns:a16="http://schemas.microsoft.com/office/drawing/2014/main" id="{1D70750B-F3DF-1A87-9EA6-EF932855E4A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6" action="ppaction://hlinksldjump"/>
                  <a:extLst>
                    <a:ext uri="{FF2B5EF4-FFF2-40B4-BE49-F238E27FC236}">
                      <a16:creationId xmlns:a16="http://schemas.microsoft.com/office/drawing/2014/main" id="{C91900B9-E46A-F1F2-F257-EC35AA72BC4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7"/>
                  <a:extLst>
                    <a:ext uri="{FF2B5EF4-FFF2-40B4-BE49-F238E27FC236}">
                      <a16:creationId xmlns:a16="http://schemas.microsoft.com/office/drawing/2014/main" id="{4C905546-C2CB-3844-C1CA-92FB468FFCD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41">
                  <a:hlinkClick r:id="rId8" action="ppaction://hlinksldjump"/>
                  <a:extLst>
                    <a:ext uri="{FF2B5EF4-FFF2-40B4-BE49-F238E27FC236}">
                      <a16:creationId xmlns:a16="http://schemas.microsoft.com/office/drawing/2014/main" id="{8B0DB3FC-3D4B-8FAA-1FB7-B5FB0D21709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9" action="ppaction://hlinksldjump"/>
                <a:extLst>
                  <a:ext uri="{FF2B5EF4-FFF2-40B4-BE49-F238E27FC236}">
                    <a16:creationId xmlns:a16="http://schemas.microsoft.com/office/drawing/2014/main" id="{509FFF29-8E60-8663-3CFC-ECA55852F3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2">
              <a:hlinkClick r:id="rId10" action="ppaction://hlinksldjump"/>
              <a:extLst>
                <a:ext uri="{FF2B5EF4-FFF2-40B4-BE49-F238E27FC236}">
                  <a16:creationId xmlns:a16="http://schemas.microsoft.com/office/drawing/2014/main" id="{A80C698C-ACDE-CF52-4C7F-697A6D9959A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86378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チャンスを保障し、子供たちの学びを深める子供主体の学びを実現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5DC8D7AD-6CD0-AFC7-51D8-0C9C229915E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5A7BF3A-A17E-3925-96F8-36D1D90DA4D4}"/>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0E00C6A5-FEAC-7AD0-2AB0-8647FD466398}"/>
                  </a:ext>
                </a:extLst>
              </p:cNvPr>
              <p:cNvGrpSpPr/>
              <p:nvPr/>
            </p:nvGrpSpPr>
            <p:grpSpPr>
              <a:xfrm>
                <a:off x="150483" y="75115"/>
                <a:ext cx="6953733" cy="402824"/>
                <a:chOff x="9330690" y="4935897"/>
                <a:chExt cx="6953733" cy="402824"/>
              </a:xfrm>
            </p:grpSpPr>
            <p:sp>
              <p:nvSpPr>
                <p:cNvPr id="15" name="額縁 35">
                  <a:hlinkClick r:id="" action="ppaction://hlinkshowjump?jump=firstslide"/>
                  <a:extLst>
                    <a:ext uri="{FF2B5EF4-FFF2-40B4-BE49-F238E27FC236}">
                      <a16:creationId xmlns:a16="http://schemas.microsoft.com/office/drawing/2014/main" id="{5FE696C7-5B34-91F8-213A-A0FD0B363C6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36">
                  <a:hlinkClick r:id="rId3" action="ppaction://hlinksldjump"/>
                  <a:extLst>
                    <a:ext uri="{FF2B5EF4-FFF2-40B4-BE49-F238E27FC236}">
                      <a16:creationId xmlns:a16="http://schemas.microsoft.com/office/drawing/2014/main" id="{35E7C42E-254C-E919-5C1B-D6F2BCD8D17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37">
                  <a:hlinkClick r:id="rId4" action="ppaction://hlinksldjump"/>
                  <a:extLst>
                    <a:ext uri="{FF2B5EF4-FFF2-40B4-BE49-F238E27FC236}">
                      <a16:creationId xmlns:a16="http://schemas.microsoft.com/office/drawing/2014/main" id="{E00924FA-C297-36C4-0627-8B2C627E028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38">
                  <a:hlinkClick r:id="rId5" action="ppaction://hlinksldjump"/>
                  <a:extLst>
                    <a:ext uri="{FF2B5EF4-FFF2-40B4-BE49-F238E27FC236}">
                      <a16:creationId xmlns:a16="http://schemas.microsoft.com/office/drawing/2014/main" id="{24C82400-3738-5992-5EF9-1DE9D2C5328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39">
                  <a:hlinkClick r:id="rId6" action="ppaction://hlinksldjump"/>
                  <a:extLst>
                    <a:ext uri="{FF2B5EF4-FFF2-40B4-BE49-F238E27FC236}">
                      <a16:creationId xmlns:a16="http://schemas.microsoft.com/office/drawing/2014/main" id="{A58FDA55-F9C4-3667-BF56-F2CF8484B46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40">
                  <a:hlinkClick r:id="rId7"/>
                  <a:extLst>
                    <a:ext uri="{FF2B5EF4-FFF2-40B4-BE49-F238E27FC236}">
                      <a16:creationId xmlns:a16="http://schemas.microsoft.com/office/drawing/2014/main" id="{37EA4761-21DB-BAD1-AC86-3BAF62A9C96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41">
                  <a:hlinkClick r:id="rId8" action="ppaction://hlinksldjump"/>
                  <a:extLst>
                    <a:ext uri="{FF2B5EF4-FFF2-40B4-BE49-F238E27FC236}">
                      <a16:creationId xmlns:a16="http://schemas.microsoft.com/office/drawing/2014/main" id="{D9265706-D0F0-C107-E197-A42E423CBD6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34">
                <a:hlinkClick r:id="rId9" action="ppaction://hlinksldjump"/>
                <a:extLst>
                  <a:ext uri="{FF2B5EF4-FFF2-40B4-BE49-F238E27FC236}">
                    <a16:creationId xmlns:a16="http://schemas.microsoft.com/office/drawing/2014/main" id="{858ECEE5-6894-B1C8-DFCF-64E5F94AC08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2">
              <a:hlinkClick r:id="rId10" action="ppaction://hlinksldjump"/>
              <a:extLst>
                <a:ext uri="{FF2B5EF4-FFF2-40B4-BE49-F238E27FC236}">
                  <a16:creationId xmlns:a16="http://schemas.microsoft.com/office/drawing/2014/main" id="{ABDF77BC-DBBC-1ABF-8B77-540985D42E4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3470543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10583</TotalTime>
  <Words>5855</Words>
  <Application>Microsoft Office PowerPoint</Application>
  <PresentationFormat>画面に合わせる (4:3)</PresentationFormat>
  <Paragraphs>702</Paragraphs>
  <Slides>31</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0" baseType="lpstr">
      <vt:lpstr>ＭＳ Ｐゴシック</vt:lpstr>
      <vt:lpstr>ＭＳ ゴシック</vt:lpstr>
      <vt:lpstr>メイリオ</vt:lpstr>
      <vt:lpstr>游ゴシック</vt:lpstr>
      <vt:lpstr>Arial</vt:lpstr>
      <vt:lpstr>Calibri</vt:lpstr>
      <vt:lpstr>Calibri Light</vt:lpstr>
      <vt:lpstr>Office テーマ</vt:lpstr>
      <vt:lpstr>ワークシート</vt:lpstr>
      <vt:lpstr>やまなし校長育成指標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校長として必要な素養　使命感・責任感</vt:lpstr>
      <vt:lpstr>校長として必要な素養　教育的愛情</vt:lpstr>
      <vt:lpstr>校長として必要な素養　リーダーシップ</vt:lpstr>
      <vt:lpstr>校長として必要な素養　自己啓発力</vt:lpstr>
      <vt:lpstr>校長として必要なマネジメント　経営方針の構築</vt:lpstr>
      <vt:lpstr>校長として必要なマネジメント　教育課程の編成</vt:lpstr>
      <vt:lpstr>校長として必要なマネジメント　学校評価・改善</vt:lpstr>
      <vt:lpstr>校長として必要なマネジメント　人材育成</vt:lpstr>
      <vt:lpstr>校長として必要なマネジメント　研修</vt:lpstr>
      <vt:lpstr>校長として必要なマネジメント　管理・監督</vt:lpstr>
      <vt:lpstr>校長として必要なマネジメント　人事評価</vt:lpstr>
      <vt:lpstr>校長として必要なマネジメント　施設・事務の管理</vt:lpstr>
      <vt:lpstr>校長として必要なマネジメント　危機管理・学校安全</vt:lpstr>
      <vt:lpstr>校長として必要なマネジメント　連携・協働</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521</cp:revision>
  <cp:lastPrinted>2023-09-19T03:06:04Z</cp:lastPrinted>
  <dcterms:created xsi:type="dcterms:W3CDTF">2023-06-21T04:23:43Z</dcterms:created>
  <dcterms:modified xsi:type="dcterms:W3CDTF">2025-04-04T02:19:15Z</dcterms:modified>
</cp:coreProperties>
</file>