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7"/>
  </p:notesMasterIdLst>
  <p:handoutMasterIdLst>
    <p:handoutMasterId r:id="rId38"/>
  </p:handoutMasterIdLst>
  <p:sldIdLst>
    <p:sldId id="256" r:id="rId2"/>
    <p:sldId id="260" r:id="rId3"/>
    <p:sldId id="267" r:id="rId4"/>
    <p:sldId id="268" r:id="rId5"/>
    <p:sldId id="269" r:id="rId6"/>
    <p:sldId id="257" r:id="rId7"/>
    <p:sldId id="261" r:id="rId8"/>
    <p:sldId id="258" r:id="rId9"/>
    <p:sldId id="259" r:id="rId10"/>
    <p:sldId id="262" r:id="rId11"/>
    <p:sldId id="263" r:id="rId12"/>
    <p:sldId id="264" r:id="rId13"/>
    <p:sldId id="265" r:id="rId14"/>
    <p:sldId id="270" r:id="rId15"/>
    <p:sldId id="271" r:id="rId16"/>
    <p:sldId id="272" r:id="rId17"/>
    <p:sldId id="273" r:id="rId18"/>
    <p:sldId id="283" r:id="rId19"/>
    <p:sldId id="274" r:id="rId20"/>
    <p:sldId id="275" r:id="rId21"/>
    <p:sldId id="276" r:id="rId22"/>
    <p:sldId id="278" r:id="rId23"/>
    <p:sldId id="279" r:id="rId24"/>
    <p:sldId id="280" r:id="rId25"/>
    <p:sldId id="281" r:id="rId26"/>
    <p:sldId id="282" r:id="rId27"/>
    <p:sldId id="284" r:id="rId28"/>
    <p:sldId id="285" r:id="rId29"/>
    <p:sldId id="286" r:id="rId30"/>
    <p:sldId id="287" r:id="rId31"/>
    <p:sldId id="288" r:id="rId32"/>
    <p:sldId id="289" r:id="rId33"/>
    <p:sldId id="292" r:id="rId34"/>
    <p:sldId id="266" r:id="rId35"/>
    <p:sldId id="291" r:id="rId36"/>
  </p:sldIdLst>
  <p:sldSz cx="9144000" cy="6858000" type="screen4x3"/>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99FFCC"/>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45" autoAdjust="0"/>
    <p:restoredTop sz="95494" autoAdjust="0"/>
  </p:normalViewPr>
  <p:slideViewPr>
    <p:cSldViewPr showGuides="1">
      <p:cViewPr>
        <p:scale>
          <a:sx n="100" d="100"/>
          <a:sy n="100" d="100"/>
        </p:scale>
        <p:origin x="-1938" y="-3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0" d="100"/>
          <a:sy n="80" d="100"/>
        </p:scale>
        <p:origin x="-3936" y="-84"/>
      </p:cViewPr>
      <p:guideLst>
        <p:guide orient="horz" pos="3108"/>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6EB95B8-9E8B-4566-AA70-EFB8E81228B9}" type="doc">
      <dgm:prSet loTypeId="urn:microsoft.com/office/officeart/2005/8/layout/hierarchy2" loCatId="hierarchy" qsTypeId="urn:microsoft.com/office/officeart/2005/8/quickstyle/simple1" qsCatId="simple" csTypeId="urn:microsoft.com/office/officeart/2005/8/colors/colorful3" csCatId="colorful" phldr="1"/>
      <dgm:spPr/>
      <dgm:t>
        <a:bodyPr/>
        <a:lstStyle/>
        <a:p>
          <a:endParaRPr kumimoji="1" lang="ja-JP" altLang="en-US"/>
        </a:p>
      </dgm:t>
    </dgm:pt>
    <dgm:pt modelId="{BCFEA5C5-32C3-4213-9C78-21C03BE0D950}">
      <dgm:prSet phldrT="[テキスト]" custT="1"/>
      <dgm:spPr/>
      <dgm:t>
        <a:bodyPr/>
        <a:lstStyle/>
        <a:p>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契約自由の原則</a:t>
          </a:r>
          <a:endParaRPr kumimoji="1" lang="ja-JP" altLang="en-US" sz="2400" b="1" dirty="0">
            <a:latin typeface="Meiryo UI" panose="020B0604030504040204" pitchFamily="50" charset="-128"/>
            <a:ea typeface="Meiryo UI" panose="020B0604030504040204" pitchFamily="50" charset="-128"/>
            <a:cs typeface="Meiryo UI" panose="020B0604030504040204" pitchFamily="50" charset="-128"/>
          </a:endParaRPr>
        </a:p>
      </dgm:t>
    </dgm:pt>
    <dgm:pt modelId="{E6B0159A-91BE-4FE6-AEE7-C2C4C8E1D0B8}" type="parTrans" cxnId="{E0C54E29-070A-4130-BBBE-64C3A418A1D6}">
      <dgm:prSet/>
      <dgm:spPr/>
      <dgm:t>
        <a:bodyPr/>
        <a:lstStyle/>
        <a:p>
          <a:endParaRPr kumimoji="1" lang="ja-JP" altLang="en-US"/>
        </a:p>
      </dgm:t>
    </dgm:pt>
    <dgm:pt modelId="{218E62CB-D6C8-4F29-9BAE-A90CB7438C26}" type="sibTrans" cxnId="{E0C54E29-070A-4130-BBBE-64C3A418A1D6}">
      <dgm:prSet/>
      <dgm:spPr/>
      <dgm:t>
        <a:bodyPr/>
        <a:lstStyle/>
        <a:p>
          <a:endParaRPr kumimoji="1" lang="ja-JP" altLang="en-US"/>
        </a:p>
      </dgm:t>
    </dgm:pt>
    <dgm:pt modelId="{A5745F68-2531-4C2D-8956-EABA18CFCFC4}">
      <dgm:prSet phldrT="[テキスト]" custT="1"/>
      <dgm:spPr/>
      <dgm:t>
        <a:bodyPr/>
        <a:lstStyle/>
        <a:p>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内容決定の自由</a:t>
          </a:r>
          <a:endParaRPr kumimoji="1" lang="ja-JP" altLang="en-US" sz="2400" b="1" dirty="0">
            <a:latin typeface="Meiryo UI" panose="020B0604030504040204" pitchFamily="50" charset="-128"/>
            <a:ea typeface="Meiryo UI" panose="020B0604030504040204" pitchFamily="50" charset="-128"/>
            <a:cs typeface="Meiryo UI" panose="020B0604030504040204" pitchFamily="50" charset="-128"/>
          </a:endParaRPr>
        </a:p>
      </dgm:t>
    </dgm:pt>
    <dgm:pt modelId="{9571B891-62E2-469C-AE02-A08634804AE6}" type="parTrans" cxnId="{EA82D4CE-50FF-4FFA-A70C-76E6B099DF5B}">
      <dgm:prSet/>
      <dgm:spPr>
        <a:ln w="38100">
          <a:solidFill>
            <a:schemeClr val="tx2"/>
          </a:solidFill>
        </a:ln>
      </dgm:spPr>
      <dgm:t>
        <a:bodyPr/>
        <a:lstStyle/>
        <a:p>
          <a:endParaRPr kumimoji="1" lang="ja-JP" altLang="en-US"/>
        </a:p>
      </dgm:t>
    </dgm:pt>
    <dgm:pt modelId="{A87F244F-B097-48C7-8AFC-A3A3F598F6C8}" type="sibTrans" cxnId="{EA82D4CE-50FF-4FFA-A70C-76E6B099DF5B}">
      <dgm:prSet/>
      <dgm:spPr/>
      <dgm:t>
        <a:bodyPr/>
        <a:lstStyle/>
        <a:p>
          <a:endParaRPr kumimoji="1" lang="ja-JP" altLang="en-US"/>
        </a:p>
      </dgm:t>
    </dgm:pt>
    <dgm:pt modelId="{DD525DD9-911A-4D84-AAB1-9188C12E2109}">
      <dgm:prSet phldrT="[テキスト]" custT="1"/>
      <dgm:spPr>
        <a:solidFill>
          <a:srgbClr val="00B0F0"/>
        </a:solidFill>
      </dgm:spPr>
      <dgm:t>
        <a:bodyPr/>
        <a:lstStyle/>
        <a:p>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契約締結の自由</a:t>
          </a:r>
          <a:endParaRPr kumimoji="1" lang="ja-JP" altLang="en-US" sz="2400" b="1" dirty="0">
            <a:latin typeface="Meiryo UI" panose="020B0604030504040204" pitchFamily="50" charset="-128"/>
            <a:ea typeface="Meiryo UI" panose="020B0604030504040204" pitchFamily="50" charset="-128"/>
            <a:cs typeface="Meiryo UI" panose="020B0604030504040204" pitchFamily="50" charset="-128"/>
          </a:endParaRPr>
        </a:p>
      </dgm:t>
    </dgm:pt>
    <dgm:pt modelId="{8117FDA5-C63D-4151-8504-473C017C0158}" type="parTrans" cxnId="{CE5DC173-7742-45E2-A9C8-351FA933B0D4}">
      <dgm:prSet/>
      <dgm:spPr>
        <a:ln w="38100">
          <a:solidFill>
            <a:schemeClr val="tx2"/>
          </a:solidFill>
        </a:ln>
      </dgm:spPr>
      <dgm:t>
        <a:bodyPr/>
        <a:lstStyle/>
        <a:p>
          <a:endParaRPr kumimoji="1" lang="ja-JP" altLang="en-US"/>
        </a:p>
      </dgm:t>
    </dgm:pt>
    <dgm:pt modelId="{21BC2A82-7B12-43FD-8A5B-6ADD9954FA38}" type="sibTrans" cxnId="{CE5DC173-7742-45E2-A9C8-351FA933B0D4}">
      <dgm:prSet/>
      <dgm:spPr/>
      <dgm:t>
        <a:bodyPr/>
        <a:lstStyle/>
        <a:p>
          <a:endParaRPr kumimoji="1" lang="ja-JP" altLang="en-US"/>
        </a:p>
      </dgm:t>
    </dgm:pt>
    <dgm:pt modelId="{E951BF19-DF7C-46DE-95B1-4B9BE910FCC3}">
      <dgm:prSet custT="1"/>
      <dgm:spPr>
        <a:solidFill>
          <a:srgbClr val="00B050"/>
        </a:solidFill>
      </dgm:spPr>
      <dgm:t>
        <a:bodyPr/>
        <a:lstStyle/>
        <a:p>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相手方選択の自由</a:t>
          </a:r>
          <a:endParaRPr kumimoji="1" lang="ja-JP" altLang="en-US" sz="2400" b="1" dirty="0">
            <a:latin typeface="Meiryo UI" panose="020B0604030504040204" pitchFamily="50" charset="-128"/>
            <a:ea typeface="Meiryo UI" panose="020B0604030504040204" pitchFamily="50" charset="-128"/>
            <a:cs typeface="Meiryo UI" panose="020B0604030504040204" pitchFamily="50" charset="-128"/>
          </a:endParaRPr>
        </a:p>
      </dgm:t>
    </dgm:pt>
    <dgm:pt modelId="{2F73BFFB-0EA7-4EE4-AF90-140DF483ED6E}" type="parTrans" cxnId="{F4D25B44-9825-457D-8DD5-D8AFE628AFDD}">
      <dgm:prSet/>
      <dgm:spPr>
        <a:ln w="38100">
          <a:solidFill>
            <a:schemeClr val="tx2"/>
          </a:solidFill>
        </a:ln>
      </dgm:spPr>
      <dgm:t>
        <a:bodyPr/>
        <a:lstStyle/>
        <a:p>
          <a:endParaRPr kumimoji="1" lang="ja-JP" altLang="en-US"/>
        </a:p>
      </dgm:t>
    </dgm:pt>
    <dgm:pt modelId="{BC980C78-2DF1-410D-BE85-DB36E655C073}" type="sibTrans" cxnId="{F4D25B44-9825-457D-8DD5-D8AFE628AFDD}">
      <dgm:prSet/>
      <dgm:spPr/>
      <dgm:t>
        <a:bodyPr/>
        <a:lstStyle/>
        <a:p>
          <a:endParaRPr kumimoji="1" lang="ja-JP" altLang="en-US"/>
        </a:p>
      </dgm:t>
    </dgm:pt>
    <dgm:pt modelId="{484726BF-500B-4B83-AE56-BDB4CE9E3226}">
      <dgm:prSet custT="1"/>
      <dgm:spPr>
        <a:solidFill>
          <a:srgbClr val="FF9900"/>
        </a:solidFill>
      </dgm:spPr>
      <dgm:t>
        <a:bodyPr/>
        <a:lstStyle/>
        <a:p>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方式の自由</a:t>
          </a:r>
          <a:endParaRPr kumimoji="1" lang="ja-JP" altLang="en-US" sz="2400" b="1" dirty="0">
            <a:latin typeface="Meiryo UI" panose="020B0604030504040204" pitchFamily="50" charset="-128"/>
            <a:ea typeface="Meiryo UI" panose="020B0604030504040204" pitchFamily="50" charset="-128"/>
            <a:cs typeface="Meiryo UI" panose="020B0604030504040204" pitchFamily="50" charset="-128"/>
          </a:endParaRPr>
        </a:p>
      </dgm:t>
    </dgm:pt>
    <dgm:pt modelId="{97DCA29E-07D2-4A85-A381-020E55D8AFCF}" type="parTrans" cxnId="{1671A0D8-749E-45BE-8F31-EDEA0B6E31D5}">
      <dgm:prSet/>
      <dgm:spPr>
        <a:ln w="38100">
          <a:solidFill>
            <a:srgbClr val="FF9900"/>
          </a:solidFill>
        </a:ln>
      </dgm:spPr>
      <dgm:t>
        <a:bodyPr/>
        <a:lstStyle/>
        <a:p>
          <a:endParaRPr kumimoji="1" lang="ja-JP" altLang="en-US"/>
        </a:p>
      </dgm:t>
    </dgm:pt>
    <dgm:pt modelId="{4D44948F-292E-4EB9-A6EA-393941D20EB4}" type="sibTrans" cxnId="{1671A0D8-749E-45BE-8F31-EDEA0B6E31D5}">
      <dgm:prSet/>
      <dgm:spPr/>
      <dgm:t>
        <a:bodyPr/>
        <a:lstStyle/>
        <a:p>
          <a:endParaRPr kumimoji="1" lang="ja-JP" altLang="en-US"/>
        </a:p>
      </dgm:t>
    </dgm:pt>
    <dgm:pt modelId="{DBF31800-4D6D-4BDA-98B1-966829B451C8}" type="pres">
      <dgm:prSet presAssocID="{06EB95B8-9E8B-4566-AA70-EFB8E81228B9}" presName="diagram" presStyleCnt="0">
        <dgm:presLayoutVars>
          <dgm:chPref val="1"/>
          <dgm:dir/>
          <dgm:animOne val="branch"/>
          <dgm:animLvl val="lvl"/>
          <dgm:resizeHandles val="exact"/>
        </dgm:presLayoutVars>
      </dgm:prSet>
      <dgm:spPr/>
      <dgm:t>
        <a:bodyPr/>
        <a:lstStyle/>
        <a:p>
          <a:endParaRPr kumimoji="1" lang="ja-JP" altLang="en-US"/>
        </a:p>
      </dgm:t>
    </dgm:pt>
    <dgm:pt modelId="{C89B45C3-B73A-404C-BE39-1EB72E671FFC}" type="pres">
      <dgm:prSet presAssocID="{BCFEA5C5-32C3-4213-9C78-21C03BE0D950}" presName="root1" presStyleCnt="0"/>
      <dgm:spPr/>
    </dgm:pt>
    <dgm:pt modelId="{CB82F2E6-38D9-4A3D-B7DC-6C29C1748499}" type="pres">
      <dgm:prSet presAssocID="{BCFEA5C5-32C3-4213-9C78-21C03BE0D950}" presName="LevelOneTextNode" presStyleLbl="node0" presStyleIdx="0" presStyleCnt="1" custScaleX="37586" custScaleY="63096">
        <dgm:presLayoutVars>
          <dgm:chPref val="3"/>
        </dgm:presLayoutVars>
      </dgm:prSet>
      <dgm:spPr/>
      <dgm:t>
        <a:bodyPr/>
        <a:lstStyle/>
        <a:p>
          <a:endParaRPr kumimoji="1" lang="ja-JP" altLang="en-US"/>
        </a:p>
      </dgm:t>
    </dgm:pt>
    <dgm:pt modelId="{99050379-0652-4BCE-97A1-0BEFF4181203}" type="pres">
      <dgm:prSet presAssocID="{BCFEA5C5-32C3-4213-9C78-21C03BE0D950}" presName="level2hierChild" presStyleCnt="0"/>
      <dgm:spPr/>
    </dgm:pt>
    <dgm:pt modelId="{6C0879DA-F359-4829-8BF6-8574957882A0}" type="pres">
      <dgm:prSet presAssocID="{9571B891-62E2-469C-AE02-A08634804AE6}" presName="conn2-1" presStyleLbl="parChTrans1D2" presStyleIdx="0" presStyleCnt="4"/>
      <dgm:spPr/>
      <dgm:t>
        <a:bodyPr/>
        <a:lstStyle/>
        <a:p>
          <a:endParaRPr kumimoji="1" lang="ja-JP" altLang="en-US"/>
        </a:p>
      </dgm:t>
    </dgm:pt>
    <dgm:pt modelId="{8364D454-F7CD-48E6-8830-A527E0853C17}" type="pres">
      <dgm:prSet presAssocID="{9571B891-62E2-469C-AE02-A08634804AE6}" presName="connTx" presStyleLbl="parChTrans1D2" presStyleIdx="0" presStyleCnt="4"/>
      <dgm:spPr/>
      <dgm:t>
        <a:bodyPr/>
        <a:lstStyle/>
        <a:p>
          <a:endParaRPr kumimoji="1" lang="ja-JP" altLang="en-US"/>
        </a:p>
      </dgm:t>
    </dgm:pt>
    <dgm:pt modelId="{C59A589F-B5B5-477A-893B-08AF66E146E1}" type="pres">
      <dgm:prSet presAssocID="{A5745F68-2531-4C2D-8956-EABA18CFCFC4}" presName="root2" presStyleCnt="0"/>
      <dgm:spPr/>
    </dgm:pt>
    <dgm:pt modelId="{109054D5-0E11-4C9C-B7A4-2B3013208B2C}" type="pres">
      <dgm:prSet presAssocID="{A5745F68-2531-4C2D-8956-EABA18CFCFC4}" presName="LevelTwoTextNode" presStyleLbl="node2" presStyleIdx="0" presStyleCnt="4" custScaleY="39465" custLinFactNeighborX="-1832" custLinFactNeighborY="-88">
        <dgm:presLayoutVars>
          <dgm:chPref val="3"/>
        </dgm:presLayoutVars>
      </dgm:prSet>
      <dgm:spPr/>
      <dgm:t>
        <a:bodyPr/>
        <a:lstStyle/>
        <a:p>
          <a:endParaRPr kumimoji="1" lang="ja-JP" altLang="en-US"/>
        </a:p>
      </dgm:t>
    </dgm:pt>
    <dgm:pt modelId="{4B4DC885-4902-4A9C-A328-7482B616A48C}" type="pres">
      <dgm:prSet presAssocID="{A5745F68-2531-4C2D-8956-EABA18CFCFC4}" presName="level3hierChild" presStyleCnt="0"/>
      <dgm:spPr/>
    </dgm:pt>
    <dgm:pt modelId="{3462426D-D48D-426E-8A46-1E8CC777EB53}" type="pres">
      <dgm:prSet presAssocID="{8117FDA5-C63D-4151-8504-473C017C0158}" presName="conn2-1" presStyleLbl="parChTrans1D2" presStyleIdx="1" presStyleCnt="4"/>
      <dgm:spPr/>
      <dgm:t>
        <a:bodyPr/>
        <a:lstStyle/>
        <a:p>
          <a:endParaRPr kumimoji="1" lang="ja-JP" altLang="en-US"/>
        </a:p>
      </dgm:t>
    </dgm:pt>
    <dgm:pt modelId="{10207F78-210D-4115-9A1E-D865723B765A}" type="pres">
      <dgm:prSet presAssocID="{8117FDA5-C63D-4151-8504-473C017C0158}" presName="connTx" presStyleLbl="parChTrans1D2" presStyleIdx="1" presStyleCnt="4"/>
      <dgm:spPr/>
      <dgm:t>
        <a:bodyPr/>
        <a:lstStyle/>
        <a:p>
          <a:endParaRPr kumimoji="1" lang="ja-JP" altLang="en-US"/>
        </a:p>
      </dgm:t>
    </dgm:pt>
    <dgm:pt modelId="{0AD7BA1D-6018-4577-8AD3-DB62BDFCD697}" type="pres">
      <dgm:prSet presAssocID="{DD525DD9-911A-4D84-AAB1-9188C12E2109}" presName="root2" presStyleCnt="0"/>
      <dgm:spPr/>
    </dgm:pt>
    <dgm:pt modelId="{950F3406-6A8B-413C-BA24-DA0A6BAA59F8}" type="pres">
      <dgm:prSet presAssocID="{DD525DD9-911A-4D84-AAB1-9188C12E2109}" presName="LevelTwoTextNode" presStyleLbl="node2" presStyleIdx="1" presStyleCnt="4" custScaleY="33881" custLinFactNeighborX="-1832" custLinFactNeighborY="-6122">
        <dgm:presLayoutVars>
          <dgm:chPref val="3"/>
        </dgm:presLayoutVars>
      </dgm:prSet>
      <dgm:spPr/>
      <dgm:t>
        <a:bodyPr/>
        <a:lstStyle/>
        <a:p>
          <a:endParaRPr kumimoji="1" lang="ja-JP" altLang="en-US"/>
        </a:p>
      </dgm:t>
    </dgm:pt>
    <dgm:pt modelId="{62D069CA-14C1-482C-90F8-C7B1B3B96821}" type="pres">
      <dgm:prSet presAssocID="{DD525DD9-911A-4D84-AAB1-9188C12E2109}" presName="level3hierChild" presStyleCnt="0"/>
      <dgm:spPr/>
    </dgm:pt>
    <dgm:pt modelId="{F7C0CDA7-BB39-4A43-A4FE-DB780C356579}" type="pres">
      <dgm:prSet presAssocID="{2F73BFFB-0EA7-4EE4-AF90-140DF483ED6E}" presName="conn2-1" presStyleLbl="parChTrans1D2" presStyleIdx="2" presStyleCnt="4"/>
      <dgm:spPr/>
      <dgm:t>
        <a:bodyPr/>
        <a:lstStyle/>
        <a:p>
          <a:endParaRPr kumimoji="1" lang="ja-JP" altLang="en-US"/>
        </a:p>
      </dgm:t>
    </dgm:pt>
    <dgm:pt modelId="{AD30B33B-D624-4E37-B1C6-CA7E0F4C52C7}" type="pres">
      <dgm:prSet presAssocID="{2F73BFFB-0EA7-4EE4-AF90-140DF483ED6E}" presName="connTx" presStyleLbl="parChTrans1D2" presStyleIdx="2" presStyleCnt="4"/>
      <dgm:spPr/>
      <dgm:t>
        <a:bodyPr/>
        <a:lstStyle/>
        <a:p>
          <a:endParaRPr kumimoji="1" lang="ja-JP" altLang="en-US"/>
        </a:p>
      </dgm:t>
    </dgm:pt>
    <dgm:pt modelId="{90B4E691-DFDB-42AE-90C1-BAA605C95459}" type="pres">
      <dgm:prSet presAssocID="{E951BF19-DF7C-46DE-95B1-4B9BE910FCC3}" presName="root2" presStyleCnt="0"/>
      <dgm:spPr/>
    </dgm:pt>
    <dgm:pt modelId="{BADB5F5A-6223-4F2E-A1ED-EAA8A5C21095}" type="pres">
      <dgm:prSet presAssocID="{E951BF19-DF7C-46DE-95B1-4B9BE910FCC3}" presName="LevelTwoTextNode" presStyleLbl="node2" presStyleIdx="2" presStyleCnt="4" custScaleY="37518" custLinFactNeighborX="-1832" custLinFactNeighborY="-10298">
        <dgm:presLayoutVars>
          <dgm:chPref val="3"/>
        </dgm:presLayoutVars>
      </dgm:prSet>
      <dgm:spPr/>
      <dgm:t>
        <a:bodyPr/>
        <a:lstStyle/>
        <a:p>
          <a:endParaRPr kumimoji="1" lang="ja-JP" altLang="en-US"/>
        </a:p>
      </dgm:t>
    </dgm:pt>
    <dgm:pt modelId="{E023557C-8B87-45CB-B385-7A28855633CF}" type="pres">
      <dgm:prSet presAssocID="{E951BF19-DF7C-46DE-95B1-4B9BE910FCC3}" presName="level3hierChild" presStyleCnt="0"/>
      <dgm:spPr/>
    </dgm:pt>
    <dgm:pt modelId="{06CDB53D-D217-40DB-AB63-8ABA0B84BBA9}" type="pres">
      <dgm:prSet presAssocID="{97DCA29E-07D2-4A85-A381-020E55D8AFCF}" presName="conn2-1" presStyleLbl="parChTrans1D2" presStyleIdx="3" presStyleCnt="4"/>
      <dgm:spPr/>
      <dgm:t>
        <a:bodyPr/>
        <a:lstStyle/>
        <a:p>
          <a:endParaRPr kumimoji="1" lang="ja-JP" altLang="en-US"/>
        </a:p>
      </dgm:t>
    </dgm:pt>
    <dgm:pt modelId="{3A942D03-676D-4310-8AC0-7A7016F8C977}" type="pres">
      <dgm:prSet presAssocID="{97DCA29E-07D2-4A85-A381-020E55D8AFCF}" presName="connTx" presStyleLbl="parChTrans1D2" presStyleIdx="3" presStyleCnt="4"/>
      <dgm:spPr/>
      <dgm:t>
        <a:bodyPr/>
        <a:lstStyle/>
        <a:p>
          <a:endParaRPr kumimoji="1" lang="ja-JP" altLang="en-US"/>
        </a:p>
      </dgm:t>
    </dgm:pt>
    <dgm:pt modelId="{65F57B77-C777-47C4-8A37-9AB219FFC2B4}" type="pres">
      <dgm:prSet presAssocID="{484726BF-500B-4B83-AE56-BDB4CE9E3226}" presName="root2" presStyleCnt="0"/>
      <dgm:spPr/>
    </dgm:pt>
    <dgm:pt modelId="{FDDB9ED4-3378-4C3A-8087-8B67772B2444}" type="pres">
      <dgm:prSet presAssocID="{484726BF-500B-4B83-AE56-BDB4CE9E3226}" presName="LevelTwoTextNode" presStyleLbl="node2" presStyleIdx="3" presStyleCnt="4" custScaleY="32541" custLinFactNeighborX="-1832" custLinFactNeighborY="-14385">
        <dgm:presLayoutVars>
          <dgm:chPref val="3"/>
        </dgm:presLayoutVars>
      </dgm:prSet>
      <dgm:spPr/>
      <dgm:t>
        <a:bodyPr/>
        <a:lstStyle/>
        <a:p>
          <a:endParaRPr kumimoji="1" lang="ja-JP" altLang="en-US"/>
        </a:p>
      </dgm:t>
    </dgm:pt>
    <dgm:pt modelId="{CC7CCB1E-C5B9-4D36-9830-5B3785F9F658}" type="pres">
      <dgm:prSet presAssocID="{484726BF-500B-4B83-AE56-BDB4CE9E3226}" presName="level3hierChild" presStyleCnt="0"/>
      <dgm:spPr/>
    </dgm:pt>
  </dgm:ptLst>
  <dgm:cxnLst>
    <dgm:cxn modelId="{1671A0D8-749E-45BE-8F31-EDEA0B6E31D5}" srcId="{BCFEA5C5-32C3-4213-9C78-21C03BE0D950}" destId="{484726BF-500B-4B83-AE56-BDB4CE9E3226}" srcOrd="3" destOrd="0" parTransId="{97DCA29E-07D2-4A85-A381-020E55D8AFCF}" sibTransId="{4D44948F-292E-4EB9-A6EA-393941D20EB4}"/>
    <dgm:cxn modelId="{CE5DC173-7742-45E2-A9C8-351FA933B0D4}" srcId="{BCFEA5C5-32C3-4213-9C78-21C03BE0D950}" destId="{DD525DD9-911A-4D84-AAB1-9188C12E2109}" srcOrd="1" destOrd="0" parTransId="{8117FDA5-C63D-4151-8504-473C017C0158}" sibTransId="{21BC2A82-7B12-43FD-8A5B-6ADD9954FA38}"/>
    <dgm:cxn modelId="{9B26F0C4-A8A4-4F0E-9D87-C895B82C9865}" type="presOf" srcId="{2F73BFFB-0EA7-4EE4-AF90-140DF483ED6E}" destId="{AD30B33B-D624-4E37-B1C6-CA7E0F4C52C7}" srcOrd="1" destOrd="0" presId="urn:microsoft.com/office/officeart/2005/8/layout/hierarchy2"/>
    <dgm:cxn modelId="{6BA76FCA-2FFA-431D-9A61-A3E67370D633}" type="presOf" srcId="{DD525DD9-911A-4D84-AAB1-9188C12E2109}" destId="{950F3406-6A8B-413C-BA24-DA0A6BAA59F8}" srcOrd="0" destOrd="0" presId="urn:microsoft.com/office/officeart/2005/8/layout/hierarchy2"/>
    <dgm:cxn modelId="{C8EB8347-471C-4223-8F76-E0CECB61410F}" type="presOf" srcId="{2F73BFFB-0EA7-4EE4-AF90-140DF483ED6E}" destId="{F7C0CDA7-BB39-4A43-A4FE-DB780C356579}" srcOrd="0" destOrd="0" presId="urn:microsoft.com/office/officeart/2005/8/layout/hierarchy2"/>
    <dgm:cxn modelId="{A1EA3FE8-839F-4672-B4ED-A285AB2085B1}" type="presOf" srcId="{9571B891-62E2-469C-AE02-A08634804AE6}" destId="{8364D454-F7CD-48E6-8830-A527E0853C17}" srcOrd="1" destOrd="0" presId="urn:microsoft.com/office/officeart/2005/8/layout/hierarchy2"/>
    <dgm:cxn modelId="{C4EA6852-8DA2-4544-B4EA-78FB039CD205}" type="presOf" srcId="{97DCA29E-07D2-4A85-A381-020E55D8AFCF}" destId="{06CDB53D-D217-40DB-AB63-8ABA0B84BBA9}" srcOrd="0" destOrd="0" presId="urn:microsoft.com/office/officeart/2005/8/layout/hierarchy2"/>
    <dgm:cxn modelId="{B2761496-A443-4449-8003-784436281E23}" type="presOf" srcId="{8117FDA5-C63D-4151-8504-473C017C0158}" destId="{3462426D-D48D-426E-8A46-1E8CC777EB53}" srcOrd="0" destOrd="0" presId="urn:microsoft.com/office/officeart/2005/8/layout/hierarchy2"/>
    <dgm:cxn modelId="{E9043CB5-9D50-41D7-9ECA-41542EBB67B2}" type="presOf" srcId="{A5745F68-2531-4C2D-8956-EABA18CFCFC4}" destId="{109054D5-0E11-4C9C-B7A4-2B3013208B2C}" srcOrd="0" destOrd="0" presId="urn:microsoft.com/office/officeart/2005/8/layout/hierarchy2"/>
    <dgm:cxn modelId="{F51FB544-EC84-4716-B220-9738FE51772A}" type="presOf" srcId="{E951BF19-DF7C-46DE-95B1-4B9BE910FCC3}" destId="{BADB5F5A-6223-4F2E-A1ED-EAA8A5C21095}" srcOrd="0" destOrd="0" presId="urn:microsoft.com/office/officeart/2005/8/layout/hierarchy2"/>
    <dgm:cxn modelId="{EA82D4CE-50FF-4FFA-A70C-76E6B099DF5B}" srcId="{BCFEA5C5-32C3-4213-9C78-21C03BE0D950}" destId="{A5745F68-2531-4C2D-8956-EABA18CFCFC4}" srcOrd="0" destOrd="0" parTransId="{9571B891-62E2-469C-AE02-A08634804AE6}" sibTransId="{A87F244F-B097-48C7-8AFC-A3A3F598F6C8}"/>
    <dgm:cxn modelId="{F4D25B44-9825-457D-8DD5-D8AFE628AFDD}" srcId="{BCFEA5C5-32C3-4213-9C78-21C03BE0D950}" destId="{E951BF19-DF7C-46DE-95B1-4B9BE910FCC3}" srcOrd="2" destOrd="0" parTransId="{2F73BFFB-0EA7-4EE4-AF90-140DF483ED6E}" sibTransId="{BC980C78-2DF1-410D-BE85-DB36E655C073}"/>
    <dgm:cxn modelId="{3C13B86C-1E9F-445B-908A-BEA8F25042F7}" type="presOf" srcId="{97DCA29E-07D2-4A85-A381-020E55D8AFCF}" destId="{3A942D03-676D-4310-8AC0-7A7016F8C977}" srcOrd="1" destOrd="0" presId="urn:microsoft.com/office/officeart/2005/8/layout/hierarchy2"/>
    <dgm:cxn modelId="{44919DB4-4BD4-48E2-A6CE-E8B4B2D7D9A5}" type="presOf" srcId="{484726BF-500B-4B83-AE56-BDB4CE9E3226}" destId="{FDDB9ED4-3378-4C3A-8087-8B67772B2444}" srcOrd="0" destOrd="0" presId="urn:microsoft.com/office/officeart/2005/8/layout/hierarchy2"/>
    <dgm:cxn modelId="{D44FED27-C8B1-4266-A157-BBD484761EAA}" type="presOf" srcId="{BCFEA5C5-32C3-4213-9C78-21C03BE0D950}" destId="{CB82F2E6-38D9-4A3D-B7DC-6C29C1748499}" srcOrd="0" destOrd="0" presId="urn:microsoft.com/office/officeart/2005/8/layout/hierarchy2"/>
    <dgm:cxn modelId="{D78032E1-1E31-4273-B9B4-BF13D98F1BC1}" type="presOf" srcId="{9571B891-62E2-469C-AE02-A08634804AE6}" destId="{6C0879DA-F359-4829-8BF6-8574957882A0}" srcOrd="0" destOrd="0" presId="urn:microsoft.com/office/officeart/2005/8/layout/hierarchy2"/>
    <dgm:cxn modelId="{0BDC1DCF-2DA4-4272-BF20-3104379B8A67}" type="presOf" srcId="{8117FDA5-C63D-4151-8504-473C017C0158}" destId="{10207F78-210D-4115-9A1E-D865723B765A}" srcOrd="1" destOrd="0" presId="urn:microsoft.com/office/officeart/2005/8/layout/hierarchy2"/>
    <dgm:cxn modelId="{DB12BDD0-E139-4984-BD9D-FFD2C0C09905}" type="presOf" srcId="{06EB95B8-9E8B-4566-AA70-EFB8E81228B9}" destId="{DBF31800-4D6D-4BDA-98B1-966829B451C8}" srcOrd="0" destOrd="0" presId="urn:microsoft.com/office/officeart/2005/8/layout/hierarchy2"/>
    <dgm:cxn modelId="{E0C54E29-070A-4130-BBBE-64C3A418A1D6}" srcId="{06EB95B8-9E8B-4566-AA70-EFB8E81228B9}" destId="{BCFEA5C5-32C3-4213-9C78-21C03BE0D950}" srcOrd="0" destOrd="0" parTransId="{E6B0159A-91BE-4FE6-AEE7-C2C4C8E1D0B8}" sibTransId="{218E62CB-D6C8-4F29-9BAE-A90CB7438C26}"/>
    <dgm:cxn modelId="{499E75C9-822B-423F-8810-CFF66EC670B0}" type="presParOf" srcId="{DBF31800-4D6D-4BDA-98B1-966829B451C8}" destId="{C89B45C3-B73A-404C-BE39-1EB72E671FFC}" srcOrd="0" destOrd="0" presId="urn:microsoft.com/office/officeart/2005/8/layout/hierarchy2"/>
    <dgm:cxn modelId="{F3302CFC-7E0B-406C-A4EC-393F2D809465}" type="presParOf" srcId="{C89B45C3-B73A-404C-BE39-1EB72E671FFC}" destId="{CB82F2E6-38D9-4A3D-B7DC-6C29C1748499}" srcOrd="0" destOrd="0" presId="urn:microsoft.com/office/officeart/2005/8/layout/hierarchy2"/>
    <dgm:cxn modelId="{1927757E-822E-4D1E-BD81-71B25A3DD1A0}" type="presParOf" srcId="{C89B45C3-B73A-404C-BE39-1EB72E671FFC}" destId="{99050379-0652-4BCE-97A1-0BEFF4181203}" srcOrd="1" destOrd="0" presId="urn:microsoft.com/office/officeart/2005/8/layout/hierarchy2"/>
    <dgm:cxn modelId="{0B21F454-D0A6-4217-9855-7A10F637E42B}" type="presParOf" srcId="{99050379-0652-4BCE-97A1-0BEFF4181203}" destId="{6C0879DA-F359-4829-8BF6-8574957882A0}" srcOrd="0" destOrd="0" presId="urn:microsoft.com/office/officeart/2005/8/layout/hierarchy2"/>
    <dgm:cxn modelId="{0EF53865-3815-4036-8EE8-9E5A3452EF39}" type="presParOf" srcId="{6C0879DA-F359-4829-8BF6-8574957882A0}" destId="{8364D454-F7CD-48E6-8830-A527E0853C17}" srcOrd="0" destOrd="0" presId="urn:microsoft.com/office/officeart/2005/8/layout/hierarchy2"/>
    <dgm:cxn modelId="{600AB3BF-9E74-4F56-91F4-2E14529E69EE}" type="presParOf" srcId="{99050379-0652-4BCE-97A1-0BEFF4181203}" destId="{C59A589F-B5B5-477A-893B-08AF66E146E1}" srcOrd="1" destOrd="0" presId="urn:microsoft.com/office/officeart/2005/8/layout/hierarchy2"/>
    <dgm:cxn modelId="{F305FA94-FD7A-41A7-AE89-92D5F1E30A26}" type="presParOf" srcId="{C59A589F-B5B5-477A-893B-08AF66E146E1}" destId="{109054D5-0E11-4C9C-B7A4-2B3013208B2C}" srcOrd="0" destOrd="0" presId="urn:microsoft.com/office/officeart/2005/8/layout/hierarchy2"/>
    <dgm:cxn modelId="{C29DCE22-2889-4680-B2CA-12F78E74EB2F}" type="presParOf" srcId="{C59A589F-B5B5-477A-893B-08AF66E146E1}" destId="{4B4DC885-4902-4A9C-A328-7482B616A48C}" srcOrd="1" destOrd="0" presId="urn:microsoft.com/office/officeart/2005/8/layout/hierarchy2"/>
    <dgm:cxn modelId="{F1899E30-0C7F-4845-AA72-90B1EC52023F}" type="presParOf" srcId="{99050379-0652-4BCE-97A1-0BEFF4181203}" destId="{3462426D-D48D-426E-8A46-1E8CC777EB53}" srcOrd="2" destOrd="0" presId="urn:microsoft.com/office/officeart/2005/8/layout/hierarchy2"/>
    <dgm:cxn modelId="{5494A82F-E24C-4B67-9551-A52835FE5B92}" type="presParOf" srcId="{3462426D-D48D-426E-8A46-1E8CC777EB53}" destId="{10207F78-210D-4115-9A1E-D865723B765A}" srcOrd="0" destOrd="0" presId="urn:microsoft.com/office/officeart/2005/8/layout/hierarchy2"/>
    <dgm:cxn modelId="{BF27769A-5C42-42F0-AC20-3E3831894FE5}" type="presParOf" srcId="{99050379-0652-4BCE-97A1-0BEFF4181203}" destId="{0AD7BA1D-6018-4577-8AD3-DB62BDFCD697}" srcOrd="3" destOrd="0" presId="urn:microsoft.com/office/officeart/2005/8/layout/hierarchy2"/>
    <dgm:cxn modelId="{F1126263-EDDC-4640-B83E-41277F6358AF}" type="presParOf" srcId="{0AD7BA1D-6018-4577-8AD3-DB62BDFCD697}" destId="{950F3406-6A8B-413C-BA24-DA0A6BAA59F8}" srcOrd="0" destOrd="0" presId="urn:microsoft.com/office/officeart/2005/8/layout/hierarchy2"/>
    <dgm:cxn modelId="{CA3FA685-638D-45DA-ADFB-2DFA7E14E159}" type="presParOf" srcId="{0AD7BA1D-6018-4577-8AD3-DB62BDFCD697}" destId="{62D069CA-14C1-482C-90F8-C7B1B3B96821}" srcOrd="1" destOrd="0" presId="urn:microsoft.com/office/officeart/2005/8/layout/hierarchy2"/>
    <dgm:cxn modelId="{815EDBAA-DC4D-449C-B981-5E71FA0D85B1}" type="presParOf" srcId="{99050379-0652-4BCE-97A1-0BEFF4181203}" destId="{F7C0CDA7-BB39-4A43-A4FE-DB780C356579}" srcOrd="4" destOrd="0" presId="urn:microsoft.com/office/officeart/2005/8/layout/hierarchy2"/>
    <dgm:cxn modelId="{79FB4802-7CB7-4B64-A7B1-BB9AB96F19E1}" type="presParOf" srcId="{F7C0CDA7-BB39-4A43-A4FE-DB780C356579}" destId="{AD30B33B-D624-4E37-B1C6-CA7E0F4C52C7}" srcOrd="0" destOrd="0" presId="urn:microsoft.com/office/officeart/2005/8/layout/hierarchy2"/>
    <dgm:cxn modelId="{E84836BD-9524-4866-8569-84281F785257}" type="presParOf" srcId="{99050379-0652-4BCE-97A1-0BEFF4181203}" destId="{90B4E691-DFDB-42AE-90C1-BAA605C95459}" srcOrd="5" destOrd="0" presId="urn:microsoft.com/office/officeart/2005/8/layout/hierarchy2"/>
    <dgm:cxn modelId="{42ECD188-64DE-45F0-A9D6-E972803E7A56}" type="presParOf" srcId="{90B4E691-DFDB-42AE-90C1-BAA605C95459}" destId="{BADB5F5A-6223-4F2E-A1ED-EAA8A5C21095}" srcOrd="0" destOrd="0" presId="urn:microsoft.com/office/officeart/2005/8/layout/hierarchy2"/>
    <dgm:cxn modelId="{E89EE64F-95A8-496E-94D9-06CEEC46E542}" type="presParOf" srcId="{90B4E691-DFDB-42AE-90C1-BAA605C95459}" destId="{E023557C-8B87-45CB-B385-7A28855633CF}" srcOrd="1" destOrd="0" presId="urn:microsoft.com/office/officeart/2005/8/layout/hierarchy2"/>
    <dgm:cxn modelId="{61BDF746-5BB1-47F9-93A1-5016981A0262}" type="presParOf" srcId="{99050379-0652-4BCE-97A1-0BEFF4181203}" destId="{06CDB53D-D217-40DB-AB63-8ABA0B84BBA9}" srcOrd="6" destOrd="0" presId="urn:microsoft.com/office/officeart/2005/8/layout/hierarchy2"/>
    <dgm:cxn modelId="{DFAAAD26-4EF9-4467-8584-2B8AAC93F37E}" type="presParOf" srcId="{06CDB53D-D217-40DB-AB63-8ABA0B84BBA9}" destId="{3A942D03-676D-4310-8AC0-7A7016F8C977}" srcOrd="0" destOrd="0" presId="urn:microsoft.com/office/officeart/2005/8/layout/hierarchy2"/>
    <dgm:cxn modelId="{0CA104C5-81B4-459E-A7B7-834B34B16E78}" type="presParOf" srcId="{99050379-0652-4BCE-97A1-0BEFF4181203}" destId="{65F57B77-C777-47C4-8A37-9AB219FFC2B4}" srcOrd="7" destOrd="0" presId="urn:microsoft.com/office/officeart/2005/8/layout/hierarchy2"/>
    <dgm:cxn modelId="{6CB80E3E-1945-4B5E-BB2B-91F7C3225DC8}" type="presParOf" srcId="{65F57B77-C777-47C4-8A37-9AB219FFC2B4}" destId="{FDDB9ED4-3378-4C3A-8087-8B67772B2444}" srcOrd="0" destOrd="0" presId="urn:microsoft.com/office/officeart/2005/8/layout/hierarchy2"/>
    <dgm:cxn modelId="{20B415F2-77FE-44C5-AF16-D8EB0C678649}" type="presParOf" srcId="{65F57B77-C777-47C4-8A37-9AB219FFC2B4}" destId="{CC7CCB1E-C5B9-4D36-9830-5B3785F9F658}"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6EB95B8-9E8B-4566-AA70-EFB8E81228B9}" type="doc">
      <dgm:prSet loTypeId="urn:microsoft.com/office/officeart/2005/8/layout/hierarchy2" loCatId="hierarchy" qsTypeId="urn:microsoft.com/office/officeart/2005/8/quickstyle/simple1" qsCatId="simple" csTypeId="urn:microsoft.com/office/officeart/2005/8/colors/colorful3" csCatId="colorful" phldr="1"/>
      <dgm:spPr/>
      <dgm:t>
        <a:bodyPr/>
        <a:lstStyle/>
        <a:p>
          <a:endParaRPr kumimoji="1" lang="ja-JP" altLang="en-US"/>
        </a:p>
      </dgm:t>
    </dgm:pt>
    <dgm:pt modelId="{BCFEA5C5-32C3-4213-9C78-21C03BE0D950}">
      <dgm:prSet phldrT="[テキスト]" custT="1"/>
      <dgm:spPr/>
      <dgm:t>
        <a:bodyPr/>
        <a:lstStyle/>
        <a:p>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消費者</a:t>
          </a:r>
          <a:r>
            <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トラブル</a:t>
          </a:r>
          <a:endParaRPr kumimoji="1" lang="ja-JP" altLang="en-US" sz="2400" b="1" dirty="0">
            <a:latin typeface="Meiryo UI" panose="020B0604030504040204" pitchFamily="50" charset="-128"/>
            <a:ea typeface="Meiryo UI" panose="020B0604030504040204" pitchFamily="50" charset="-128"/>
            <a:cs typeface="Meiryo UI" panose="020B0604030504040204" pitchFamily="50" charset="-128"/>
          </a:endParaRPr>
        </a:p>
      </dgm:t>
    </dgm:pt>
    <dgm:pt modelId="{E6B0159A-91BE-4FE6-AEE7-C2C4C8E1D0B8}" type="parTrans" cxnId="{E0C54E29-070A-4130-BBBE-64C3A418A1D6}">
      <dgm:prSet/>
      <dgm:spPr/>
      <dgm:t>
        <a:bodyPr/>
        <a:lstStyle/>
        <a:p>
          <a:endParaRPr kumimoji="1" lang="ja-JP" altLang="en-US"/>
        </a:p>
      </dgm:t>
    </dgm:pt>
    <dgm:pt modelId="{218E62CB-D6C8-4F29-9BAE-A90CB7438C26}" type="sibTrans" cxnId="{E0C54E29-070A-4130-BBBE-64C3A418A1D6}">
      <dgm:prSet/>
      <dgm:spPr/>
      <dgm:t>
        <a:bodyPr/>
        <a:lstStyle/>
        <a:p>
          <a:endParaRPr kumimoji="1" lang="ja-JP" altLang="en-US"/>
        </a:p>
      </dgm:t>
    </dgm:pt>
    <dgm:pt modelId="{A5745F68-2531-4C2D-8956-EABA18CFCFC4}">
      <dgm:prSet phldrT="[テキスト]" custT="1"/>
      <dgm:spPr/>
      <dgm:t>
        <a:bodyPr/>
        <a:lstStyle/>
        <a:p>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悪徳商法</a:t>
          </a:r>
          <a:endParaRPr kumimoji="1" lang="ja-JP" altLang="en-US" sz="2400" b="1" dirty="0">
            <a:latin typeface="Meiryo UI" panose="020B0604030504040204" pitchFamily="50" charset="-128"/>
            <a:ea typeface="Meiryo UI" panose="020B0604030504040204" pitchFamily="50" charset="-128"/>
            <a:cs typeface="Meiryo UI" panose="020B0604030504040204" pitchFamily="50" charset="-128"/>
          </a:endParaRPr>
        </a:p>
      </dgm:t>
    </dgm:pt>
    <dgm:pt modelId="{9571B891-62E2-469C-AE02-A08634804AE6}" type="parTrans" cxnId="{EA82D4CE-50FF-4FFA-A70C-76E6B099DF5B}">
      <dgm:prSet/>
      <dgm:spPr>
        <a:ln w="38100">
          <a:solidFill>
            <a:schemeClr val="tx2"/>
          </a:solidFill>
        </a:ln>
      </dgm:spPr>
      <dgm:t>
        <a:bodyPr/>
        <a:lstStyle/>
        <a:p>
          <a:endParaRPr kumimoji="1" lang="ja-JP" altLang="en-US"/>
        </a:p>
      </dgm:t>
    </dgm:pt>
    <dgm:pt modelId="{A87F244F-B097-48C7-8AFC-A3A3F598F6C8}" type="sibTrans" cxnId="{EA82D4CE-50FF-4FFA-A70C-76E6B099DF5B}">
      <dgm:prSet/>
      <dgm:spPr/>
      <dgm:t>
        <a:bodyPr/>
        <a:lstStyle/>
        <a:p>
          <a:endParaRPr kumimoji="1" lang="ja-JP" altLang="en-US"/>
        </a:p>
      </dgm:t>
    </dgm:pt>
    <dgm:pt modelId="{A1E02C4F-E98F-45F4-A95B-80F5F456CB98}">
      <dgm:prSet phldrT="[テキスト]" custT="1"/>
      <dgm:spPr>
        <a:solidFill>
          <a:schemeClr val="accent4">
            <a:lumMod val="20000"/>
            <a:lumOff val="80000"/>
          </a:schemeClr>
        </a:solidFill>
      </dgm:spPr>
      <dgm:t>
        <a:bodyPr/>
        <a:lstStyle/>
        <a:p>
          <a:r>
            <a:rPr kumimoji="1" lang="ja-JP" altLang="en-US" sz="2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マルチ商法</a:t>
          </a:r>
          <a:endParaRPr kumimoji="1"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dgm:t>
    </dgm:pt>
    <dgm:pt modelId="{96F7FFE7-D37C-43F2-8AF9-81A8066F4FCA}" type="parTrans" cxnId="{A9692FDB-B55E-4D29-896F-7A89342AD247}">
      <dgm:prSet/>
      <dgm:spPr>
        <a:ln w="38100">
          <a:solidFill>
            <a:schemeClr val="accent4">
              <a:lumMod val="60000"/>
              <a:lumOff val="40000"/>
            </a:schemeClr>
          </a:solidFill>
        </a:ln>
      </dgm:spPr>
      <dgm:t>
        <a:bodyPr/>
        <a:lstStyle/>
        <a:p>
          <a:endParaRPr kumimoji="1" lang="ja-JP" altLang="en-US"/>
        </a:p>
      </dgm:t>
    </dgm:pt>
    <dgm:pt modelId="{C7E0C030-18F8-4132-B920-C082AC1820E6}" type="sibTrans" cxnId="{A9692FDB-B55E-4D29-896F-7A89342AD247}">
      <dgm:prSet/>
      <dgm:spPr/>
      <dgm:t>
        <a:bodyPr/>
        <a:lstStyle/>
        <a:p>
          <a:endParaRPr kumimoji="1" lang="ja-JP" altLang="en-US"/>
        </a:p>
      </dgm:t>
    </dgm:pt>
    <dgm:pt modelId="{0C0E3686-1B01-4A5F-9E9F-9F22349BEA17}">
      <dgm:prSet phldrT="[テキスト]" custT="1"/>
      <dgm:spPr>
        <a:solidFill>
          <a:schemeClr val="accent4">
            <a:lumMod val="20000"/>
            <a:lumOff val="80000"/>
          </a:schemeClr>
        </a:solidFill>
      </dgm:spPr>
      <dgm:t>
        <a:bodyPr/>
        <a:lstStyle/>
        <a:p>
          <a:r>
            <a:rPr kumimoji="1" lang="ja-JP" altLang="en-US" sz="2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架空請求</a:t>
          </a:r>
          <a:endParaRPr kumimoji="1"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dgm:t>
    </dgm:pt>
    <dgm:pt modelId="{1E38E255-FAE1-4102-ABF1-A08CA28B5257}" type="parTrans" cxnId="{79A9511E-8F4F-4DD5-AA3A-FEBC7729C0C3}">
      <dgm:prSet/>
      <dgm:spPr>
        <a:ln w="38100">
          <a:solidFill>
            <a:schemeClr val="accent4">
              <a:lumMod val="60000"/>
              <a:lumOff val="40000"/>
            </a:schemeClr>
          </a:solidFill>
        </a:ln>
      </dgm:spPr>
      <dgm:t>
        <a:bodyPr/>
        <a:lstStyle/>
        <a:p>
          <a:endParaRPr kumimoji="1" lang="ja-JP" altLang="en-US"/>
        </a:p>
      </dgm:t>
    </dgm:pt>
    <dgm:pt modelId="{38088718-93E6-451D-A326-FA266CED11AF}" type="sibTrans" cxnId="{79A9511E-8F4F-4DD5-AA3A-FEBC7729C0C3}">
      <dgm:prSet/>
      <dgm:spPr/>
      <dgm:t>
        <a:bodyPr/>
        <a:lstStyle/>
        <a:p>
          <a:endParaRPr kumimoji="1" lang="ja-JP" altLang="en-US"/>
        </a:p>
      </dgm:t>
    </dgm:pt>
    <dgm:pt modelId="{DD525DD9-911A-4D84-AAB1-9188C12E2109}">
      <dgm:prSet phldrT="[テキスト]" custT="1"/>
      <dgm:spPr>
        <a:solidFill>
          <a:srgbClr val="00B0F0"/>
        </a:solidFill>
      </dgm:spPr>
      <dgm:t>
        <a:bodyPr/>
        <a:lstStyle/>
        <a:p>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詐欺</a:t>
          </a:r>
          <a:endParaRPr kumimoji="1" lang="ja-JP" altLang="en-US" sz="2400" b="1" dirty="0">
            <a:latin typeface="Meiryo UI" panose="020B0604030504040204" pitchFamily="50" charset="-128"/>
            <a:ea typeface="Meiryo UI" panose="020B0604030504040204" pitchFamily="50" charset="-128"/>
            <a:cs typeface="Meiryo UI" panose="020B0604030504040204" pitchFamily="50" charset="-128"/>
          </a:endParaRPr>
        </a:p>
      </dgm:t>
    </dgm:pt>
    <dgm:pt modelId="{8117FDA5-C63D-4151-8504-473C017C0158}" type="parTrans" cxnId="{CE5DC173-7742-45E2-A9C8-351FA933B0D4}">
      <dgm:prSet/>
      <dgm:spPr>
        <a:ln w="38100">
          <a:solidFill>
            <a:schemeClr val="tx2"/>
          </a:solidFill>
        </a:ln>
      </dgm:spPr>
      <dgm:t>
        <a:bodyPr/>
        <a:lstStyle/>
        <a:p>
          <a:endParaRPr kumimoji="1" lang="ja-JP" altLang="en-US"/>
        </a:p>
      </dgm:t>
    </dgm:pt>
    <dgm:pt modelId="{21BC2A82-7B12-43FD-8A5B-6ADD9954FA38}" type="sibTrans" cxnId="{CE5DC173-7742-45E2-A9C8-351FA933B0D4}">
      <dgm:prSet/>
      <dgm:spPr/>
      <dgm:t>
        <a:bodyPr/>
        <a:lstStyle/>
        <a:p>
          <a:endParaRPr kumimoji="1" lang="ja-JP" altLang="en-US"/>
        </a:p>
      </dgm:t>
    </dgm:pt>
    <dgm:pt modelId="{3C31A8A0-F474-4C05-969B-FAFC5ADA08BC}">
      <dgm:prSet phldrT="[テキスト]" custT="1"/>
      <dgm:spPr>
        <a:solidFill>
          <a:srgbClr val="99CCFF"/>
        </a:solidFill>
      </dgm:spPr>
      <dgm:t>
        <a:bodyPr/>
        <a:lstStyle/>
        <a:p>
          <a:r>
            <a:rPr kumimoji="1" lang="ja-JP" altLang="en-US" sz="2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ネットオークション詐欺</a:t>
          </a:r>
          <a:endParaRPr kumimoji="1"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dgm:t>
    </dgm:pt>
    <dgm:pt modelId="{646B1184-6AFB-4059-AACB-CD05B7ABF7D1}" type="parTrans" cxnId="{12AF50C7-0814-4C3B-8254-7C0C02426A68}">
      <dgm:prSet/>
      <dgm:spPr>
        <a:ln w="38100">
          <a:solidFill>
            <a:srgbClr val="00B0F0"/>
          </a:solidFill>
        </a:ln>
      </dgm:spPr>
      <dgm:t>
        <a:bodyPr/>
        <a:lstStyle/>
        <a:p>
          <a:endParaRPr kumimoji="1" lang="ja-JP" altLang="en-US"/>
        </a:p>
      </dgm:t>
    </dgm:pt>
    <dgm:pt modelId="{499361BB-EC8B-4B74-A7FE-062E071A39FC}" type="sibTrans" cxnId="{12AF50C7-0814-4C3B-8254-7C0C02426A68}">
      <dgm:prSet/>
      <dgm:spPr/>
      <dgm:t>
        <a:bodyPr/>
        <a:lstStyle/>
        <a:p>
          <a:endParaRPr kumimoji="1" lang="ja-JP" altLang="en-US"/>
        </a:p>
      </dgm:t>
    </dgm:pt>
    <dgm:pt modelId="{9E79ADCF-8940-446E-83BE-62C795B746EF}">
      <dgm:prSet custT="1"/>
      <dgm:spPr>
        <a:solidFill>
          <a:srgbClr val="99CCFF"/>
        </a:solidFill>
      </dgm:spPr>
      <dgm:t>
        <a:bodyPr/>
        <a:lstStyle/>
        <a:p>
          <a:r>
            <a:rPr kumimoji="1" lang="ja-JP" altLang="en-US" sz="2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ワンクリック詐欺</a:t>
          </a:r>
          <a:endParaRPr kumimoji="1"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dgm:t>
    </dgm:pt>
    <dgm:pt modelId="{30FFA007-6EEC-4BD6-BB05-53E7E7F577BE}" type="parTrans" cxnId="{09B81988-9F77-47C6-9683-416F5DFE17DA}">
      <dgm:prSet/>
      <dgm:spPr>
        <a:ln w="38100">
          <a:solidFill>
            <a:srgbClr val="00B0F0"/>
          </a:solidFill>
        </a:ln>
      </dgm:spPr>
      <dgm:t>
        <a:bodyPr/>
        <a:lstStyle/>
        <a:p>
          <a:endParaRPr kumimoji="1" lang="ja-JP" altLang="en-US"/>
        </a:p>
      </dgm:t>
    </dgm:pt>
    <dgm:pt modelId="{23303ECB-F99F-419E-842E-5EA387C4978F}" type="sibTrans" cxnId="{09B81988-9F77-47C6-9683-416F5DFE17DA}">
      <dgm:prSet/>
      <dgm:spPr/>
      <dgm:t>
        <a:bodyPr/>
        <a:lstStyle/>
        <a:p>
          <a:endParaRPr kumimoji="1" lang="ja-JP" altLang="en-US"/>
        </a:p>
      </dgm:t>
    </dgm:pt>
    <dgm:pt modelId="{E951BF19-DF7C-46DE-95B1-4B9BE910FCC3}">
      <dgm:prSet custT="1"/>
      <dgm:spPr>
        <a:solidFill>
          <a:srgbClr val="00B050"/>
        </a:solidFill>
      </dgm:spPr>
      <dgm:t>
        <a:bodyPr/>
        <a:lstStyle/>
        <a:p>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その他</a:t>
          </a:r>
          <a:endParaRPr kumimoji="1" lang="ja-JP" altLang="en-US" sz="2400" b="1" dirty="0">
            <a:latin typeface="Meiryo UI" panose="020B0604030504040204" pitchFamily="50" charset="-128"/>
            <a:ea typeface="Meiryo UI" panose="020B0604030504040204" pitchFamily="50" charset="-128"/>
            <a:cs typeface="Meiryo UI" panose="020B0604030504040204" pitchFamily="50" charset="-128"/>
          </a:endParaRPr>
        </a:p>
      </dgm:t>
    </dgm:pt>
    <dgm:pt modelId="{2F73BFFB-0EA7-4EE4-AF90-140DF483ED6E}" type="parTrans" cxnId="{F4D25B44-9825-457D-8DD5-D8AFE628AFDD}">
      <dgm:prSet/>
      <dgm:spPr>
        <a:ln w="38100">
          <a:solidFill>
            <a:schemeClr val="tx2"/>
          </a:solidFill>
        </a:ln>
      </dgm:spPr>
      <dgm:t>
        <a:bodyPr/>
        <a:lstStyle/>
        <a:p>
          <a:endParaRPr kumimoji="1" lang="ja-JP" altLang="en-US"/>
        </a:p>
      </dgm:t>
    </dgm:pt>
    <dgm:pt modelId="{BC980C78-2DF1-410D-BE85-DB36E655C073}" type="sibTrans" cxnId="{F4D25B44-9825-457D-8DD5-D8AFE628AFDD}">
      <dgm:prSet/>
      <dgm:spPr/>
      <dgm:t>
        <a:bodyPr/>
        <a:lstStyle/>
        <a:p>
          <a:endParaRPr kumimoji="1" lang="ja-JP" altLang="en-US"/>
        </a:p>
      </dgm:t>
    </dgm:pt>
    <dgm:pt modelId="{DE48EFB9-97DF-492F-87C9-D40C69940652}">
      <dgm:prSet custT="1"/>
      <dgm:spPr>
        <a:solidFill>
          <a:schemeClr val="accent4">
            <a:lumMod val="20000"/>
            <a:lumOff val="80000"/>
          </a:schemeClr>
        </a:solidFill>
      </dgm:spPr>
      <dgm:t>
        <a:bodyPr/>
        <a:lstStyle/>
        <a:p>
          <a:r>
            <a:rPr kumimoji="1" lang="ja-JP" altLang="en-US" sz="2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キャッチセールス</a:t>
          </a:r>
          <a:endParaRPr kumimoji="1"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dgm:t>
    </dgm:pt>
    <dgm:pt modelId="{4C4A8B8C-AAD5-40ED-A229-F4828B609785}" type="parTrans" cxnId="{FA70AD98-E848-4C75-95D4-C0CC737D77E6}">
      <dgm:prSet/>
      <dgm:spPr>
        <a:ln w="38100">
          <a:solidFill>
            <a:schemeClr val="accent4">
              <a:lumMod val="60000"/>
              <a:lumOff val="40000"/>
            </a:schemeClr>
          </a:solidFill>
        </a:ln>
      </dgm:spPr>
      <dgm:t>
        <a:bodyPr/>
        <a:lstStyle/>
        <a:p>
          <a:endParaRPr kumimoji="1" lang="ja-JP" altLang="en-US"/>
        </a:p>
      </dgm:t>
    </dgm:pt>
    <dgm:pt modelId="{817034DB-1DC3-49D0-A8AF-1376467F856A}" type="sibTrans" cxnId="{FA70AD98-E848-4C75-95D4-C0CC737D77E6}">
      <dgm:prSet/>
      <dgm:spPr/>
      <dgm:t>
        <a:bodyPr/>
        <a:lstStyle/>
        <a:p>
          <a:endParaRPr kumimoji="1" lang="ja-JP" altLang="en-US"/>
        </a:p>
      </dgm:t>
    </dgm:pt>
    <dgm:pt modelId="{CB297127-8717-4FD4-836E-B8DB61F5AF2B}">
      <dgm:prSet custT="1"/>
      <dgm:spPr>
        <a:solidFill>
          <a:srgbClr val="99FFCC"/>
        </a:solidFill>
      </dgm:spPr>
      <dgm:t>
        <a:bodyPr/>
        <a:lstStyle/>
        <a:p>
          <a:r>
            <a:rPr kumimoji="1" lang="ja-JP" altLang="en-US" sz="2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多重債務</a:t>
          </a:r>
          <a:endParaRPr kumimoji="1"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dgm:t>
    </dgm:pt>
    <dgm:pt modelId="{D7D6EF4F-F5DB-4C3F-A5D1-62E2FB88783B}" type="parTrans" cxnId="{4852574E-9E3F-471A-8F52-9859FF30165B}">
      <dgm:prSet/>
      <dgm:spPr>
        <a:ln w="38100">
          <a:solidFill>
            <a:srgbClr val="00B050"/>
          </a:solidFill>
        </a:ln>
      </dgm:spPr>
      <dgm:t>
        <a:bodyPr/>
        <a:lstStyle/>
        <a:p>
          <a:endParaRPr kumimoji="1" lang="ja-JP" altLang="en-US"/>
        </a:p>
      </dgm:t>
    </dgm:pt>
    <dgm:pt modelId="{35FE341A-DB7D-4160-8690-739FA000AECC}" type="sibTrans" cxnId="{4852574E-9E3F-471A-8F52-9859FF30165B}">
      <dgm:prSet/>
      <dgm:spPr/>
      <dgm:t>
        <a:bodyPr/>
        <a:lstStyle/>
        <a:p>
          <a:endParaRPr kumimoji="1" lang="ja-JP" altLang="en-US"/>
        </a:p>
      </dgm:t>
    </dgm:pt>
    <dgm:pt modelId="{81206807-E53C-49D8-93AE-F9BAAA98FDA6}">
      <dgm:prSet custT="1"/>
      <dgm:spPr>
        <a:solidFill>
          <a:srgbClr val="99FFCC"/>
        </a:solidFill>
      </dgm:spPr>
      <dgm:t>
        <a:bodyPr/>
        <a:lstStyle/>
        <a:p>
          <a:r>
            <a:rPr kumimoji="1" lang="ja-JP" altLang="en-US" sz="2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ヤミ金融</a:t>
          </a:r>
          <a:endParaRPr kumimoji="1"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dgm:t>
    </dgm:pt>
    <dgm:pt modelId="{0D7884E7-3C51-4CF3-BF98-1B242D2D0393}" type="parTrans" cxnId="{26A2251E-C0BE-499E-B787-AE0BF5C96B46}">
      <dgm:prSet/>
      <dgm:spPr>
        <a:ln w="38100">
          <a:solidFill>
            <a:srgbClr val="00B050"/>
          </a:solidFill>
        </a:ln>
      </dgm:spPr>
      <dgm:t>
        <a:bodyPr/>
        <a:lstStyle/>
        <a:p>
          <a:endParaRPr kumimoji="1" lang="ja-JP" altLang="en-US"/>
        </a:p>
      </dgm:t>
    </dgm:pt>
    <dgm:pt modelId="{276D6B33-F308-419F-99A7-BFC932C77F11}" type="sibTrans" cxnId="{26A2251E-C0BE-499E-B787-AE0BF5C96B46}">
      <dgm:prSet/>
      <dgm:spPr/>
      <dgm:t>
        <a:bodyPr/>
        <a:lstStyle/>
        <a:p>
          <a:endParaRPr kumimoji="1" lang="ja-JP" altLang="en-US"/>
        </a:p>
      </dgm:t>
    </dgm:pt>
    <dgm:pt modelId="{CFB8E7F1-1614-47B8-9426-A7B2C9C6DDBC}">
      <dgm:prSet phldrT="[テキスト]"/>
      <dgm:spPr>
        <a:solidFill>
          <a:schemeClr val="accent4">
            <a:lumMod val="20000"/>
            <a:lumOff val="80000"/>
          </a:schemeClr>
        </a:solidFill>
      </dgm:spPr>
      <dgm:t>
        <a:bodyPr/>
        <a:lstStyle/>
        <a:p>
          <a:r>
            <a:rPr kumimoji="1"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例</a:t>
          </a:r>
          <a:endPar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dgm:t>
    </dgm:pt>
    <dgm:pt modelId="{ACD03B9C-6B95-481F-913D-08991BF5746F}" type="parTrans" cxnId="{81BF9393-2B38-458B-9B7C-428C2DC184CE}">
      <dgm:prSet/>
      <dgm:spPr/>
      <dgm:t>
        <a:bodyPr/>
        <a:lstStyle/>
        <a:p>
          <a:endParaRPr kumimoji="1" lang="ja-JP" altLang="en-US"/>
        </a:p>
      </dgm:t>
    </dgm:pt>
    <dgm:pt modelId="{1F8A3C70-FD16-42E6-9877-F7664B392A7C}" type="sibTrans" cxnId="{81BF9393-2B38-458B-9B7C-428C2DC184CE}">
      <dgm:prSet/>
      <dgm:spPr/>
      <dgm:t>
        <a:bodyPr/>
        <a:lstStyle/>
        <a:p>
          <a:endParaRPr kumimoji="1" lang="ja-JP" altLang="en-US"/>
        </a:p>
      </dgm:t>
    </dgm:pt>
    <dgm:pt modelId="{DBF31800-4D6D-4BDA-98B1-966829B451C8}" type="pres">
      <dgm:prSet presAssocID="{06EB95B8-9E8B-4566-AA70-EFB8E81228B9}" presName="diagram" presStyleCnt="0">
        <dgm:presLayoutVars>
          <dgm:chPref val="1"/>
          <dgm:dir/>
          <dgm:animOne val="branch"/>
          <dgm:animLvl val="lvl"/>
          <dgm:resizeHandles val="exact"/>
        </dgm:presLayoutVars>
      </dgm:prSet>
      <dgm:spPr/>
      <dgm:t>
        <a:bodyPr/>
        <a:lstStyle/>
        <a:p>
          <a:endParaRPr kumimoji="1" lang="ja-JP" altLang="en-US"/>
        </a:p>
      </dgm:t>
    </dgm:pt>
    <dgm:pt modelId="{C89B45C3-B73A-404C-BE39-1EB72E671FFC}" type="pres">
      <dgm:prSet presAssocID="{BCFEA5C5-32C3-4213-9C78-21C03BE0D950}" presName="root1" presStyleCnt="0"/>
      <dgm:spPr/>
    </dgm:pt>
    <dgm:pt modelId="{CB82F2E6-38D9-4A3D-B7DC-6C29C1748499}" type="pres">
      <dgm:prSet presAssocID="{BCFEA5C5-32C3-4213-9C78-21C03BE0D950}" presName="LevelOneTextNode" presStyleLbl="node0" presStyleIdx="0" presStyleCnt="2">
        <dgm:presLayoutVars>
          <dgm:chPref val="3"/>
        </dgm:presLayoutVars>
      </dgm:prSet>
      <dgm:spPr/>
      <dgm:t>
        <a:bodyPr/>
        <a:lstStyle/>
        <a:p>
          <a:endParaRPr kumimoji="1" lang="ja-JP" altLang="en-US"/>
        </a:p>
      </dgm:t>
    </dgm:pt>
    <dgm:pt modelId="{99050379-0652-4BCE-97A1-0BEFF4181203}" type="pres">
      <dgm:prSet presAssocID="{BCFEA5C5-32C3-4213-9C78-21C03BE0D950}" presName="level2hierChild" presStyleCnt="0"/>
      <dgm:spPr/>
    </dgm:pt>
    <dgm:pt modelId="{6C0879DA-F359-4829-8BF6-8574957882A0}" type="pres">
      <dgm:prSet presAssocID="{9571B891-62E2-469C-AE02-A08634804AE6}" presName="conn2-1" presStyleLbl="parChTrans1D2" presStyleIdx="0" presStyleCnt="3"/>
      <dgm:spPr/>
      <dgm:t>
        <a:bodyPr/>
        <a:lstStyle/>
        <a:p>
          <a:endParaRPr kumimoji="1" lang="ja-JP" altLang="en-US"/>
        </a:p>
      </dgm:t>
    </dgm:pt>
    <dgm:pt modelId="{8364D454-F7CD-48E6-8830-A527E0853C17}" type="pres">
      <dgm:prSet presAssocID="{9571B891-62E2-469C-AE02-A08634804AE6}" presName="connTx" presStyleLbl="parChTrans1D2" presStyleIdx="0" presStyleCnt="3"/>
      <dgm:spPr/>
      <dgm:t>
        <a:bodyPr/>
        <a:lstStyle/>
        <a:p>
          <a:endParaRPr kumimoji="1" lang="ja-JP" altLang="en-US"/>
        </a:p>
      </dgm:t>
    </dgm:pt>
    <dgm:pt modelId="{C59A589F-B5B5-477A-893B-08AF66E146E1}" type="pres">
      <dgm:prSet presAssocID="{A5745F68-2531-4C2D-8956-EABA18CFCFC4}" presName="root2" presStyleCnt="0"/>
      <dgm:spPr/>
    </dgm:pt>
    <dgm:pt modelId="{109054D5-0E11-4C9C-B7A4-2B3013208B2C}" type="pres">
      <dgm:prSet presAssocID="{A5745F68-2531-4C2D-8956-EABA18CFCFC4}" presName="LevelTwoTextNode" presStyleLbl="node2" presStyleIdx="0" presStyleCnt="3">
        <dgm:presLayoutVars>
          <dgm:chPref val="3"/>
        </dgm:presLayoutVars>
      </dgm:prSet>
      <dgm:spPr/>
      <dgm:t>
        <a:bodyPr/>
        <a:lstStyle/>
        <a:p>
          <a:endParaRPr kumimoji="1" lang="ja-JP" altLang="en-US"/>
        </a:p>
      </dgm:t>
    </dgm:pt>
    <dgm:pt modelId="{4B4DC885-4902-4A9C-A328-7482B616A48C}" type="pres">
      <dgm:prSet presAssocID="{A5745F68-2531-4C2D-8956-EABA18CFCFC4}" presName="level3hierChild" presStyleCnt="0"/>
      <dgm:spPr/>
    </dgm:pt>
    <dgm:pt modelId="{E4965969-D5F7-49DA-B520-AC68060E3F9A}" type="pres">
      <dgm:prSet presAssocID="{96F7FFE7-D37C-43F2-8AF9-81A8066F4FCA}" presName="conn2-1" presStyleLbl="parChTrans1D3" presStyleIdx="0" presStyleCnt="7"/>
      <dgm:spPr/>
      <dgm:t>
        <a:bodyPr/>
        <a:lstStyle/>
        <a:p>
          <a:endParaRPr kumimoji="1" lang="ja-JP" altLang="en-US"/>
        </a:p>
      </dgm:t>
    </dgm:pt>
    <dgm:pt modelId="{4FD2847D-B865-4B91-88C2-F03A1B230D45}" type="pres">
      <dgm:prSet presAssocID="{96F7FFE7-D37C-43F2-8AF9-81A8066F4FCA}" presName="connTx" presStyleLbl="parChTrans1D3" presStyleIdx="0" presStyleCnt="7"/>
      <dgm:spPr/>
      <dgm:t>
        <a:bodyPr/>
        <a:lstStyle/>
        <a:p>
          <a:endParaRPr kumimoji="1" lang="ja-JP" altLang="en-US"/>
        </a:p>
      </dgm:t>
    </dgm:pt>
    <dgm:pt modelId="{2DBE1C4B-A3EB-4C21-922A-69131F77F40E}" type="pres">
      <dgm:prSet presAssocID="{A1E02C4F-E98F-45F4-A95B-80F5F456CB98}" presName="root2" presStyleCnt="0"/>
      <dgm:spPr/>
    </dgm:pt>
    <dgm:pt modelId="{F4501931-26D4-4744-A64D-FFD93F2142E5}" type="pres">
      <dgm:prSet presAssocID="{A1E02C4F-E98F-45F4-A95B-80F5F456CB98}" presName="LevelTwoTextNode" presStyleLbl="node3" presStyleIdx="0" presStyleCnt="7" custScaleX="200548" custScaleY="58504" custLinFactNeighborX="-985" custLinFactNeighborY="10613">
        <dgm:presLayoutVars>
          <dgm:chPref val="3"/>
        </dgm:presLayoutVars>
      </dgm:prSet>
      <dgm:spPr/>
      <dgm:t>
        <a:bodyPr/>
        <a:lstStyle/>
        <a:p>
          <a:endParaRPr kumimoji="1" lang="ja-JP" altLang="en-US"/>
        </a:p>
      </dgm:t>
    </dgm:pt>
    <dgm:pt modelId="{2A945097-7B5C-409C-BAF7-10252E62DFCE}" type="pres">
      <dgm:prSet presAssocID="{A1E02C4F-E98F-45F4-A95B-80F5F456CB98}" presName="level3hierChild" presStyleCnt="0"/>
      <dgm:spPr/>
    </dgm:pt>
    <dgm:pt modelId="{3FC13BF0-DDF4-4DE2-A827-982021BAE5C5}" type="pres">
      <dgm:prSet presAssocID="{1E38E255-FAE1-4102-ABF1-A08CA28B5257}" presName="conn2-1" presStyleLbl="parChTrans1D3" presStyleIdx="1" presStyleCnt="7"/>
      <dgm:spPr/>
      <dgm:t>
        <a:bodyPr/>
        <a:lstStyle/>
        <a:p>
          <a:endParaRPr kumimoji="1" lang="ja-JP" altLang="en-US"/>
        </a:p>
      </dgm:t>
    </dgm:pt>
    <dgm:pt modelId="{CDA0F3B5-63FC-4689-BF6E-B88D7FE5D72A}" type="pres">
      <dgm:prSet presAssocID="{1E38E255-FAE1-4102-ABF1-A08CA28B5257}" presName="connTx" presStyleLbl="parChTrans1D3" presStyleIdx="1" presStyleCnt="7"/>
      <dgm:spPr/>
      <dgm:t>
        <a:bodyPr/>
        <a:lstStyle/>
        <a:p>
          <a:endParaRPr kumimoji="1" lang="ja-JP" altLang="en-US"/>
        </a:p>
      </dgm:t>
    </dgm:pt>
    <dgm:pt modelId="{106911CF-B4ED-4379-907B-97D4517BA181}" type="pres">
      <dgm:prSet presAssocID="{0C0E3686-1B01-4A5F-9E9F-9F22349BEA17}" presName="root2" presStyleCnt="0"/>
      <dgm:spPr/>
    </dgm:pt>
    <dgm:pt modelId="{D0871BCA-0A4E-4065-B9D6-B5EDACE383FD}" type="pres">
      <dgm:prSet presAssocID="{0C0E3686-1B01-4A5F-9E9F-9F22349BEA17}" presName="LevelTwoTextNode" presStyleLbl="node3" presStyleIdx="1" presStyleCnt="7" custScaleX="200548" custScaleY="55616" custLinFactNeighborX="-985" custLinFactNeighborY="3862">
        <dgm:presLayoutVars>
          <dgm:chPref val="3"/>
        </dgm:presLayoutVars>
      </dgm:prSet>
      <dgm:spPr/>
      <dgm:t>
        <a:bodyPr/>
        <a:lstStyle/>
        <a:p>
          <a:endParaRPr kumimoji="1" lang="ja-JP" altLang="en-US"/>
        </a:p>
      </dgm:t>
    </dgm:pt>
    <dgm:pt modelId="{2B3EBD7B-CBD4-4A67-81AE-6709087F3E01}" type="pres">
      <dgm:prSet presAssocID="{0C0E3686-1B01-4A5F-9E9F-9F22349BEA17}" presName="level3hierChild" presStyleCnt="0"/>
      <dgm:spPr/>
    </dgm:pt>
    <dgm:pt modelId="{6B98C2CC-9549-425E-A24C-B105A430DA91}" type="pres">
      <dgm:prSet presAssocID="{4C4A8B8C-AAD5-40ED-A229-F4828B609785}" presName="conn2-1" presStyleLbl="parChTrans1D3" presStyleIdx="2" presStyleCnt="7"/>
      <dgm:spPr/>
      <dgm:t>
        <a:bodyPr/>
        <a:lstStyle/>
        <a:p>
          <a:endParaRPr kumimoji="1" lang="ja-JP" altLang="en-US"/>
        </a:p>
      </dgm:t>
    </dgm:pt>
    <dgm:pt modelId="{E5C5857D-06D8-423B-BC5D-B5A24402E546}" type="pres">
      <dgm:prSet presAssocID="{4C4A8B8C-AAD5-40ED-A229-F4828B609785}" presName="connTx" presStyleLbl="parChTrans1D3" presStyleIdx="2" presStyleCnt="7"/>
      <dgm:spPr/>
      <dgm:t>
        <a:bodyPr/>
        <a:lstStyle/>
        <a:p>
          <a:endParaRPr kumimoji="1" lang="ja-JP" altLang="en-US"/>
        </a:p>
      </dgm:t>
    </dgm:pt>
    <dgm:pt modelId="{6AF06901-0F7E-4450-990A-EACF82EE6A54}" type="pres">
      <dgm:prSet presAssocID="{DE48EFB9-97DF-492F-87C9-D40C69940652}" presName="root2" presStyleCnt="0"/>
      <dgm:spPr/>
    </dgm:pt>
    <dgm:pt modelId="{EE10AA6F-CED1-44A0-A518-91EE676930A8}" type="pres">
      <dgm:prSet presAssocID="{DE48EFB9-97DF-492F-87C9-D40C69940652}" presName="LevelTwoTextNode" presStyleLbl="node3" presStyleIdx="2" presStyleCnt="7" custScaleX="200548" custScaleY="58050" custLinFactNeighborX="-985" custLinFactNeighborY="0">
        <dgm:presLayoutVars>
          <dgm:chPref val="3"/>
        </dgm:presLayoutVars>
      </dgm:prSet>
      <dgm:spPr/>
      <dgm:t>
        <a:bodyPr/>
        <a:lstStyle/>
        <a:p>
          <a:endParaRPr kumimoji="1" lang="ja-JP" altLang="en-US"/>
        </a:p>
      </dgm:t>
    </dgm:pt>
    <dgm:pt modelId="{508FCDB7-E1AD-4C7A-A933-B1D3E34E06B8}" type="pres">
      <dgm:prSet presAssocID="{DE48EFB9-97DF-492F-87C9-D40C69940652}" presName="level3hierChild" presStyleCnt="0"/>
      <dgm:spPr/>
    </dgm:pt>
    <dgm:pt modelId="{3462426D-D48D-426E-8A46-1E8CC777EB53}" type="pres">
      <dgm:prSet presAssocID="{8117FDA5-C63D-4151-8504-473C017C0158}" presName="conn2-1" presStyleLbl="parChTrans1D2" presStyleIdx="1" presStyleCnt="3"/>
      <dgm:spPr/>
      <dgm:t>
        <a:bodyPr/>
        <a:lstStyle/>
        <a:p>
          <a:endParaRPr kumimoji="1" lang="ja-JP" altLang="en-US"/>
        </a:p>
      </dgm:t>
    </dgm:pt>
    <dgm:pt modelId="{10207F78-210D-4115-9A1E-D865723B765A}" type="pres">
      <dgm:prSet presAssocID="{8117FDA5-C63D-4151-8504-473C017C0158}" presName="connTx" presStyleLbl="parChTrans1D2" presStyleIdx="1" presStyleCnt="3"/>
      <dgm:spPr/>
      <dgm:t>
        <a:bodyPr/>
        <a:lstStyle/>
        <a:p>
          <a:endParaRPr kumimoji="1" lang="ja-JP" altLang="en-US"/>
        </a:p>
      </dgm:t>
    </dgm:pt>
    <dgm:pt modelId="{0AD7BA1D-6018-4577-8AD3-DB62BDFCD697}" type="pres">
      <dgm:prSet presAssocID="{DD525DD9-911A-4D84-AAB1-9188C12E2109}" presName="root2" presStyleCnt="0"/>
      <dgm:spPr/>
    </dgm:pt>
    <dgm:pt modelId="{950F3406-6A8B-413C-BA24-DA0A6BAA59F8}" type="pres">
      <dgm:prSet presAssocID="{DD525DD9-911A-4D84-AAB1-9188C12E2109}" presName="LevelTwoTextNode" presStyleLbl="node2" presStyleIdx="1" presStyleCnt="3" custLinFactNeighborX="729" custLinFactNeighborY="-19561">
        <dgm:presLayoutVars>
          <dgm:chPref val="3"/>
        </dgm:presLayoutVars>
      </dgm:prSet>
      <dgm:spPr/>
      <dgm:t>
        <a:bodyPr/>
        <a:lstStyle/>
        <a:p>
          <a:endParaRPr kumimoji="1" lang="ja-JP" altLang="en-US"/>
        </a:p>
      </dgm:t>
    </dgm:pt>
    <dgm:pt modelId="{62D069CA-14C1-482C-90F8-C7B1B3B96821}" type="pres">
      <dgm:prSet presAssocID="{DD525DD9-911A-4D84-AAB1-9188C12E2109}" presName="level3hierChild" presStyleCnt="0"/>
      <dgm:spPr/>
    </dgm:pt>
    <dgm:pt modelId="{D76ACC05-51C8-4568-8B24-1EC8012BE4D0}" type="pres">
      <dgm:prSet presAssocID="{646B1184-6AFB-4059-AACB-CD05B7ABF7D1}" presName="conn2-1" presStyleLbl="parChTrans1D3" presStyleIdx="3" presStyleCnt="7"/>
      <dgm:spPr/>
      <dgm:t>
        <a:bodyPr/>
        <a:lstStyle/>
        <a:p>
          <a:endParaRPr kumimoji="1" lang="ja-JP" altLang="en-US"/>
        </a:p>
      </dgm:t>
    </dgm:pt>
    <dgm:pt modelId="{851E1401-9E20-4AFD-A44F-7D956387153D}" type="pres">
      <dgm:prSet presAssocID="{646B1184-6AFB-4059-AACB-CD05B7ABF7D1}" presName="connTx" presStyleLbl="parChTrans1D3" presStyleIdx="3" presStyleCnt="7"/>
      <dgm:spPr/>
      <dgm:t>
        <a:bodyPr/>
        <a:lstStyle/>
        <a:p>
          <a:endParaRPr kumimoji="1" lang="ja-JP" altLang="en-US"/>
        </a:p>
      </dgm:t>
    </dgm:pt>
    <dgm:pt modelId="{2869C53F-91AF-4414-9A48-287F5FE710B7}" type="pres">
      <dgm:prSet presAssocID="{3C31A8A0-F474-4C05-969B-FAFC5ADA08BC}" presName="root2" presStyleCnt="0"/>
      <dgm:spPr/>
    </dgm:pt>
    <dgm:pt modelId="{72A5CCBA-9057-4076-AF4C-FA9C1F1C5A41}" type="pres">
      <dgm:prSet presAssocID="{3C31A8A0-F474-4C05-969B-FAFC5ADA08BC}" presName="LevelTwoTextNode" presStyleLbl="node3" presStyleIdx="3" presStyleCnt="7" custScaleX="200548" custScaleY="70233" custLinFactNeighborX="-985" custLinFactNeighborY="10392">
        <dgm:presLayoutVars>
          <dgm:chPref val="3"/>
        </dgm:presLayoutVars>
      </dgm:prSet>
      <dgm:spPr/>
      <dgm:t>
        <a:bodyPr/>
        <a:lstStyle/>
        <a:p>
          <a:endParaRPr kumimoji="1" lang="ja-JP" altLang="en-US"/>
        </a:p>
      </dgm:t>
    </dgm:pt>
    <dgm:pt modelId="{5EC06462-F6EE-4078-8182-86697C6245E1}" type="pres">
      <dgm:prSet presAssocID="{3C31A8A0-F474-4C05-969B-FAFC5ADA08BC}" presName="level3hierChild" presStyleCnt="0"/>
      <dgm:spPr/>
    </dgm:pt>
    <dgm:pt modelId="{5D4EBA6C-3225-4E11-A961-CF498E014841}" type="pres">
      <dgm:prSet presAssocID="{30FFA007-6EEC-4BD6-BB05-53E7E7F577BE}" presName="conn2-1" presStyleLbl="parChTrans1D3" presStyleIdx="4" presStyleCnt="7"/>
      <dgm:spPr/>
      <dgm:t>
        <a:bodyPr/>
        <a:lstStyle/>
        <a:p>
          <a:endParaRPr kumimoji="1" lang="ja-JP" altLang="en-US"/>
        </a:p>
      </dgm:t>
    </dgm:pt>
    <dgm:pt modelId="{13558F53-B8AE-4C42-8506-5C6390D94768}" type="pres">
      <dgm:prSet presAssocID="{30FFA007-6EEC-4BD6-BB05-53E7E7F577BE}" presName="connTx" presStyleLbl="parChTrans1D3" presStyleIdx="4" presStyleCnt="7"/>
      <dgm:spPr/>
      <dgm:t>
        <a:bodyPr/>
        <a:lstStyle/>
        <a:p>
          <a:endParaRPr kumimoji="1" lang="ja-JP" altLang="en-US"/>
        </a:p>
      </dgm:t>
    </dgm:pt>
    <dgm:pt modelId="{6AADE3DB-3634-43F3-8F4A-FC907B0E074D}" type="pres">
      <dgm:prSet presAssocID="{9E79ADCF-8940-446E-83BE-62C795B746EF}" presName="root2" presStyleCnt="0"/>
      <dgm:spPr/>
    </dgm:pt>
    <dgm:pt modelId="{75A7FEB9-B81D-405E-8F2F-EA85A59BDD16}" type="pres">
      <dgm:prSet presAssocID="{9E79ADCF-8940-446E-83BE-62C795B746EF}" presName="LevelTwoTextNode" presStyleLbl="node3" presStyleIdx="4" presStyleCnt="7" custScaleX="200548" custScaleY="57486" custLinFactNeighborX="-985" custLinFactNeighborY="8601">
        <dgm:presLayoutVars>
          <dgm:chPref val="3"/>
        </dgm:presLayoutVars>
      </dgm:prSet>
      <dgm:spPr/>
      <dgm:t>
        <a:bodyPr/>
        <a:lstStyle/>
        <a:p>
          <a:endParaRPr kumimoji="1" lang="ja-JP" altLang="en-US"/>
        </a:p>
      </dgm:t>
    </dgm:pt>
    <dgm:pt modelId="{8D64AD56-7E9A-4578-8447-634E881072FF}" type="pres">
      <dgm:prSet presAssocID="{9E79ADCF-8940-446E-83BE-62C795B746EF}" presName="level3hierChild" presStyleCnt="0"/>
      <dgm:spPr/>
    </dgm:pt>
    <dgm:pt modelId="{F7C0CDA7-BB39-4A43-A4FE-DB780C356579}" type="pres">
      <dgm:prSet presAssocID="{2F73BFFB-0EA7-4EE4-AF90-140DF483ED6E}" presName="conn2-1" presStyleLbl="parChTrans1D2" presStyleIdx="2" presStyleCnt="3"/>
      <dgm:spPr/>
      <dgm:t>
        <a:bodyPr/>
        <a:lstStyle/>
        <a:p>
          <a:endParaRPr kumimoji="1" lang="ja-JP" altLang="en-US"/>
        </a:p>
      </dgm:t>
    </dgm:pt>
    <dgm:pt modelId="{AD30B33B-D624-4E37-B1C6-CA7E0F4C52C7}" type="pres">
      <dgm:prSet presAssocID="{2F73BFFB-0EA7-4EE4-AF90-140DF483ED6E}" presName="connTx" presStyleLbl="parChTrans1D2" presStyleIdx="2" presStyleCnt="3"/>
      <dgm:spPr/>
      <dgm:t>
        <a:bodyPr/>
        <a:lstStyle/>
        <a:p>
          <a:endParaRPr kumimoji="1" lang="ja-JP" altLang="en-US"/>
        </a:p>
      </dgm:t>
    </dgm:pt>
    <dgm:pt modelId="{90B4E691-DFDB-42AE-90C1-BAA605C95459}" type="pres">
      <dgm:prSet presAssocID="{E951BF19-DF7C-46DE-95B1-4B9BE910FCC3}" presName="root2" presStyleCnt="0"/>
      <dgm:spPr/>
    </dgm:pt>
    <dgm:pt modelId="{BADB5F5A-6223-4F2E-A1ED-EAA8A5C21095}" type="pres">
      <dgm:prSet presAssocID="{E951BF19-DF7C-46DE-95B1-4B9BE910FCC3}" presName="LevelTwoTextNode" presStyleLbl="node2" presStyleIdx="2" presStyleCnt="3">
        <dgm:presLayoutVars>
          <dgm:chPref val="3"/>
        </dgm:presLayoutVars>
      </dgm:prSet>
      <dgm:spPr/>
      <dgm:t>
        <a:bodyPr/>
        <a:lstStyle/>
        <a:p>
          <a:endParaRPr kumimoji="1" lang="ja-JP" altLang="en-US"/>
        </a:p>
      </dgm:t>
    </dgm:pt>
    <dgm:pt modelId="{E023557C-8B87-45CB-B385-7A28855633CF}" type="pres">
      <dgm:prSet presAssocID="{E951BF19-DF7C-46DE-95B1-4B9BE910FCC3}" presName="level3hierChild" presStyleCnt="0"/>
      <dgm:spPr/>
    </dgm:pt>
    <dgm:pt modelId="{0FF69186-59E7-4818-B8C8-3F1BBAB513F5}" type="pres">
      <dgm:prSet presAssocID="{D7D6EF4F-F5DB-4C3F-A5D1-62E2FB88783B}" presName="conn2-1" presStyleLbl="parChTrans1D3" presStyleIdx="5" presStyleCnt="7"/>
      <dgm:spPr/>
      <dgm:t>
        <a:bodyPr/>
        <a:lstStyle/>
        <a:p>
          <a:endParaRPr kumimoji="1" lang="ja-JP" altLang="en-US"/>
        </a:p>
      </dgm:t>
    </dgm:pt>
    <dgm:pt modelId="{AB6962C3-E04E-47EE-9F9D-030831B15CFB}" type="pres">
      <dgm:prSet presAssocID="{D7D6EF4F-F5DB-4C3F-A5D1-62E2FB88783B}" presName="connTx" presStyleLbl="parChTrans1D3" presStyleIdx="5" presStyleCnt="7"/>
      <dgm:spPr/>
      <dgm:t>
        <a:bodyPr/>
        <a:lstStyle/>
        <a:p>
          <a:endParaRPr kumimoji="1" lang="ja-JP" altLang="en-US"/>
        </a:p>
      </dgm:t>
    </dgm:pt>
    <dgm:pt modelId="{28238D47-2112-42A6-91A5-9A4D31184408}" type="pres">
      <dgm:prSet presAssocID="{CB297127-8717-4FD4-836E-B8DB61F5AF2B}" presName="root2" presStyleCnt="0"/>
      <dgm:spPr/>
    </dgm:pt>
    <dgm:pt modelId="{0AEDBB34-0594-4CE2-93DB-F2014B610823}" type="pres">
      <dgm:prSet presAssocID="{CB297127-8717-4FD4-836E-B8DB61F5AF2B}" presName="LevelTwoTextNode" presStyleLbl="node3" presStyleIdx="5" presStyleCnt="7" custScaleX="202932" custScaleY="51112" custLinFactNeighborX="-985" custLinFactNeighborY="19557">
        <dgm:presLayoutVars>
          <dgm:chPref val="3"/>
        </dgm:presLayoutVars>
      </dgm:prSet>
      <dgm:spPr/>
      <dgm:t>
        <a:bodyPr/>
        <a:lstStyle/>
        <a:p>
          <a:endParaRPr kumimoji="1" lang="ja-JP" altLang="en-US"/>
        </a:p>
      </dgm:t>
    </dgm:pt>
    <dgm:pt modelId="{A4108E22-03CA-4DDE-8CCD-9388E12018FA}" type="pres">
      <dgm:prSet presAssocID="{CB297127-8717-4FD4-836E-B8DB61F5AF2B}" presName="level3hierChild" presStyleCnt="0"/>
      <dgm:spPr/>
    </dgm:pt>
    <dgm:pt modelId="{0FCF05DA-7097-430C-A5AA-C1584704AAAC}" type="pres">
      <dgm:prSet presAssocID="{0D7884E7-3C51-4CF3-BF98-1B242D2D0393}" presName="conn2-1" presStyleLbl="parChTrans1D3" presStyleIdx="6" presStyleCnt="7"/>
      <dgm:spPr/>
      <dgm:t>
        <a:bodyPr/>
        <a:lstStyle/>
        <a:p>
          <a:endParaRPr kumimoji="1" lang="ja-JP" altLang="en-US"/>
        </a:p>
      </dgm:t>
    </dgm:pt>
    <dgm:pt modelId="{32AF868F-6B31-412B-A59C-B46C2132751B}" type="pres">
      <dgm:prSet presAssocID="{0D7884E7-3C51-4CF3-BF98-1B242D2D0393}" presName="connTx" presStyleLbl="parChTrans1D3" presStyleIdx="6" presStyleCnt="7"/>
      <dgm:spPr/>
      <dgm:t>
        <a:bodyPr/>
        <a:lstStyle/>
        <a:p>
          <a:endParaRPr kumimoji="1" lang="ja-JP" altLang="en-US"/>
        </a:p>
      </dgm:t>
    </dgm:pt>
    <dgm:pt modelId="{9B574B97-0269-4547-BF0E-C0A023B9F28E}" type="pres">
      <dgm:prSet presAssocID="{81206807-E53C-49D8-93AE-F9BAAA98FDA6}" presName="root2" presStyleCnt="0"/>
      <dgm:spPr/>
    </dgm:pt>
    <dgm:pt modelId="{2C96F396-1FAF-4B44-96D4-A3F1A4357A97}" type="pres">
      <dgm:prSet presAssocID="{81206807-E53C-49D8-93AE-F9BAAA98FDA6}" presName="LevelTwoTextNode" presStyleLbl="node3" presStyleIdx="6" presStyleCnt="7" custScaleX="202932" custScaleY="64188" custLinFactNeighborX="-985" custLinFactNeighborY="20198">
        <dgm:presLayoutVars>
          <dgm:chPref val="3"/>
        </dgm:presLayoutVars>
      </dgm:prSet>
      <dgm:spPr/>
      <dgm:t>
        <a:bodyPr/>
        <a:lstStyle/>
        <a:p>
          <a:endParaRPr kumimoji="1" lang="ja-JP" altLang="en-US"/>
        </a:p>
      </dgm:t>
    </dgm:pt>
    <dgm:pt modelId="{15E99143-B942-4320-B2A7-1972FF4EB274}" type="pres">
      <dgm:prSet presAssocID="{81206807-E53C-49D8-93AE-F9BAAA98FDA6}" presName="level3hierChild" presStyleCnt="0"/>
      <dgm:spPr/>
    </dgm:pt>
    <dgm:pt modelId="{15B934DF-A28B-4CFB-9274-5D9DA31BB0B7}" type="pres">
      <dgm:prSet presAssocID="{CFB8E7F1-1614-47B8-9426-A7B2C9C6DDBC}" presName="root1" presStyleCnt="0"/>
      <dgm:spPr/>
    </dgm:pt>
    <dgm:pt modelId="{7A41462B-9678-404B-A177-CDD16D68AFEA}" type="pres">
      <dgm:prSet presAssocID="{CFB8E7F1-1614-47B8-9426-A7B2C9C6DDBC}" presName="LevelOneTextNode" presStyleLbl="node0" presStyleIdx="1" presStyleCnt="2" custFlipHor="1" custScaleX="42007" custScaleY="55401" custLinFactX="200000" custLinFactY="-191703" custLinFactNeighborX="204178" custLinFactNeighborY="-200000">
        <dgm:presLayoutVars>
          <dgm:chPref val="3"/>
        </dgm:presLayoutVars>
      </dgm:prSet>
      <dgm:spPr/>
      <dgm:t>
        <a:bodyPr/>
        <a:lstStyle/>
        <a:p>
          <a:endParaRPr kumimoji="1" lang="ja-JP" altLang="en-US"/>
        </a:p>
      </dgm:t>
    </dgm:pt>
    <dgm:pt modelId="{97CF4161-E686-445F-8DE1-4A0170B6F570}" type="pres">
      <dgm:prSet presAssocID="{CFB8E7F1-1614-47B8-9426-A7B2C9C6DDBC}" presName="level2hierChild" presStyleCnt="0"/>
      <dgm:spPr/>
    </dgm:pt>
  </dgm:ptLst>
  <dgm:cxnLst>
    <dgm:cxn modelId="{2CD70D8C-C937-494B-97FB-1CEF1BF9748F}" type="presOf" srcId="{81206807-E53C-49D8-93AE-F9BAAA98FDA6}" destId="{2C96F396-1FAF-4B44-96D4-A3F1A4357A97}" srcOrd="0" destOrd="0" presId="urn:microsoft.com/office/officeart/2005/8/layout/hierarchy2"/>
    <dgm:cxn modelId="{8E5CD3F1-A5C6-4210-A11C-01984989326D}" type="presOf" srcId="{30FFA007-6EEC-4BD6-BB05-53E7E7F577BE}" destId="{5D4EBA6C-3225-4E11-A961-CF498E014841}" srcOrd="0" destOrd="0" presId="urn:microsoft.com/office/officeart/2005/8/layout/hierarchy2"/>
    <dgm:cxn modelId="{79A9511E-8F4F-4DD5-AA3A-FEBC7729C0C3}" srcId="{A5745F68-2531-4C2D-8956-EABA18CFCFC4}" destId="{0C0E3686-1B01-4A5F-9E9F-9F22349BEA17}" srcOrd="1" destOrd="0" parTransId="{1E38E255-FAE1-4102-ABF1-A08CA28B5257}" sibTransId="{38088718-93E6-451D-A326-FA266CED11AF}"/>
    <dgm:cxn modelId="{6778913D-0DA5-453C-9459-B708FC51AE81}" type="presOf" srcId="{1E38E255-FAE1-4102-ABF1-A08CA28B5257}" destId="{CDA0F3B5-63FC-4689-BF6E-B88D7FE5D72A}" srcOrd="1" destOrd="0" presId="urn:microsoft.com/office/officeart/2005/8/layout/hierarchy2"/>
    <dgm:cxn modelId="{79CCE874-0AB2-452A-889B-70FF7B78FD12}" type="presOf" srcId="{4C4A8B8C-AAD5-40ED-A229-F4828B609785}" destId="{6B98C2CC-9549-425E-A24C-B105A430DA91}" srcOrd="0" destOrd="0" presId="urn:microsoft.com/office/officeart/2005/8/layout/hierarchy2"/>
    <dgm:cxn modelId="{EEB63DBE-5F7B-4708-B270-A7F69A12307B}" type="presOf" srcId="{0D7884E7-3C51-4CF3-BF98-1B242D2D0393}" destId="{0FCF05DA-7097-430C-A5AA-C1584704AAAC}" srcOrd="0" destOrd="0" presId="urn:microsoft.com/office/officeart/2005/8/layout/hierarchy2"/>
    <dgm:cxn modelId="{0DA70E9F-F3F1-4CF1-81CE-6EDE36E994F0}" type="presOf" srcId="{2F73BFFB-0EA7-4EE4-AF90-140DF483ED6E}" destId="{F7C0CDA7-BB39-4A43-A4FE-DB780C356579}" srcOrd="0" destOrd="0" presId="urn:microsoft.com/office/officeart/2005/8/layout/hierarchy2"/>
    <dgm:cxn modelId="{5975AC17-237A-4EC8-9FBA-8F0B295A178D}" type="presOf" srcId="{BCFEA5C5-32C3-4213-9C78-21C03BE0D950}" destId="{CB82F2E6-38D9-4A3D-B7DC-6C29C1748499}" srcOrd="0" destOrd="0" presId="urn:microsoft.com/office/officeart/2005/8/layout/hierarchy2"/>
    <dgm:cxn modelId="{81BF9393-2B38-458B-9B7C-428C2DC184CE}" srcId="{06EB95B8-9E8B-4566-AA70-EFB8E81228B9}" destId="{CFB8E7F1-1614-47B8-9426-A7B2C9C6DDBC}" srcOrd="1" destOrd="0" parTransId="{ACD03B9C-6B95-481F-913D-08991BF5746F}" sibTransId="{1F8A3C70-FD16-42E6-9877-F7664B392A7C}"/>
    <dgm:cxn modelId="{65433E68-AE0F-4CF0-8970-A7C2FF6134BC}" type="presOf" srcId="{A5745F68-2531-4C2D-8956-EABA18CFCFC4}" destId="{109054D5-0E11-4C9C-B7A4-2B3013208B2C}" srcOrd="0" destOrd="0" presId="urn:microsoft.com/office/officeart/2005/8/layout/hierarchy2"/>
    <dgm:cxn modelId="{C8274686-2721-4493-B805-0BFE18EEE905}" type="presOf" srcId="{2F73BFFB-0EA7-4EE4-AF90-140DF483ED6E}" destId="{AD30B33B-D624-4E37-B1C6-CA7E0F4C52C7}" srcOrd="1" destOrd="0" presId="urn:microsoft.com/office/officeart/2005/8/layout/hierarchy2"/>
    <dgm:cxn modelId="{4852574E-9E3F-471A-8F52-9859FF30165B}" srcId="{E951BF19-DF7C-46DE-95B1-4B9BE910FCC3}" destId="{CB297127-8717-4FD4-836E-B8DB61F5AF2B}" srcOrd="0" destOrd="0" parTransId="{D7D6EF4F-F5DB-4C3F-A5D1-62E2FB88783B}" sibTransId="{35FE341A-DB7D-4160-8690-739FA000AECC}"/>
    <dgm:cxn modelId="{B9F7FD71-7D2E-4801-A996-218477B2D78F}" type="presOf" srcId="{0C0E3686-1B01-4A5F-9E9F-9F22349BEA17}" destId="{D0871BCA-0A4E-4065-B9D6-B5EDACE383FD}" srcOrd="0" destOrd="0" presId="urn:microsoft.com/office/officeart/2005/8/layout/hierarchy2"/>
    <dgm:cxn modelId="{09B81988-9F77-47C6-9683-416F5DFE17DA}" srcId="{DD525DD9-911A-4D84-AAB1-9188C12E2109}" destId="{9E79ADCF-8940-446E-83BE-62C795B746EF}" srcOrd="1" destOrd="0" parTransId="{30FFA007-6EEC-4BD6-BB05-53E7E7F577BE}" sibTransId="{23303ECB-F99F-419E-842E-5EA387C4978F}"/>
    <dgm:cxn modelId="{EAA276FB-CE03-403E-8219-73EF4F915B57}" type="presOf" srcId="{E951BF19-DF7C-46DE-95B1-4B9BE910FCC3}" destId="{BADB5F5A-6223-4F2E-A1ED-EAA8A5C21095}" srcOrd="0" destOrd="0" presId="urn:microsoft.com/office/officeart/2005/8/layout/hierarchy2"/>
    <dgm:cxn modelId="{12AF50C7-0814-4C3B-8254-7C0C02426A68}" srcId="{DD525DD9-911A-4D84-AAB1-9188C12E2109}" destId="{3C31A8A0-F474-4C05-969B-FAFC5ADA08BC}" srcOrd="0" destOrd="0" parTransId="{646B1184-6AFB-4059-AACB-CD05B7ABF7D1}" sibTransId="{499361BB-EC8B-4B74-A7FE-062E071A39FC}"/>
    <dgm:cxn modelId="{58A41518-D96F-46D4-BF3B-32C7DE81978A}" type="presOf" srcId="{96F7FFE7-D37C-43F2-8AF9-81A8066F4FCA}" destId="{E4965969-D5F7-49DA-B520-AC68060E3F9A}" srcOrd="0" destOrd="0" presId="urn:microsoft.com/office/officeart/2005/8/layout/hierarchy2"/>
    <dgm:cxn modelId="{0FC047EE-0F4B-4CA2-8C48-4F0EFC983D3D}" type="presOf" srcId="{4C4A8B8C-AAD5-40ED-A229-F4828B609785}" destId="{E5C5857D-06D8-423B-BC5D-B5A24402E546}" srcOrd="1" destOrd="0" presId="urn:microsoft.com/office/officeart/2005/8/layout/hierarchy2"/>
    <dgm:cxn modelId="{92A7D0E1-19E0-49FD-B039-052EDAEE4870}" type="presOf" srcId="{96F7FFE7-D37C-43F2-8AF9-81A8066F4FCA}" destId="{4FD2847D-B865-4B91-88C2-F03A1B230D45}" srcOrd="1" destOrd="0" presId="urn:microsoft.com/office/officeart/2005/8/layout/hierarchy2"/>
    <dgm:cxn modelId="{56941360-8224-4717-BA04-C127BB6E9369}" type="presOf" srcId="{646B1184-6AFB-4059-AACB-CD05B7ABF7D1}" destId="{851E1401-9E20-4AFD-A44F-7D956387153D}" srcOrd="1" destOrd="0" presId="urn:microsoft.com/office/officeart/2005/8/layout/hierarchy2"/>
    <dgm:cxn modelId="{ED405034-E68F-4759-B077-6ABB5E37CF0C}" type="presOf" srcId="{D7D6EF4F-F5DB-4C3F-A5D1-62E2FB88783B}" destId="{0FF69186-59E7-4818-B8C8-3F1BBAB513F5}" srcOrd="0" destOrd="0" presId="urn:microsoft.com/office/officeart/2005/8/layout/hierarchy2"/>
    <dgm:cxn modelId="{75CFB5A8-C297-4BF4-A091-034CEBB9323F}" type="presOf" srcId="{9E79ADCF-8940-446E-83BE-62C795B746EF}" destId="{75A7FEB9-B81D-405E-8F2F-EA85A59BDD16}" srcOrd="0" destOrd="0" presId="urn:microsoft.com/office/officeart/2005/8/layout/hierarchy2"/>
    <dgm:cxn modelId="{FA70AD98-E848-4C75-95D4-C0CC737D77E6}" srcId="{A5745F68-2531-4C2D-8956-EABA18CFCFC4}" destId="{DE48EFB9-97DF-492F-87C9-D40C69940652}" srcOrd="2" destOrd="0" parTransId="{4C4A8B8C-AAD5-40ED-A229-F4828B609785}" sibTransId="{817034DB-1DC3-49D0-A8AF-1376467F856A}"/>
    <dgm:cxn modelId="{363F2EF2-0965-4D8A-85DF-BDDD74D8963A}" type="presOf" srcId="{0D7884E7-3C51-4CF3-BF98-1B242D2D0393}" destId="{32AF868F-6B31-412B-A59C-B46C2132751B}" srcOrd="1" destOrd="0" presId="urn:microsoft.com/office/officeart/2005/8/layout/hierarchy2"/>
    <dgm:cxn modelId="{6C65EEE4-005A-4F7C-AD3C-FE16E92943C4}" type="presOf" srcId="{CFB8E7F1-1614-47B8-9426-A7B2C9C6DDBC}" destId="{7A41462B-9678-404B-A177-CDD16D68AFEA}" srcOrd="0" destOrd="0" presId="urn:microsoft.com/office/officeart/2005/8/layout/hierarchy2"/>
    <dgm:cxn modelId="{A9692FDB-B55E-4D29-896F-7A89342AD247}" srcId="{A5745F68-2531-4C2D-8956-EABA18CFCFC4}" destId="{A1E02C4F-E98F-45F4-A95B-80F5F456CB98}" srcOrd="0" destOrd="0" parTransId="{96F7FFE7-D37C-43F2-8AF9-81A8066F4FCA}" sibTransId="{C7E0C030-18F8-4132-B920-C082AC1820E6}"/>
    <dgm:cxn modelId="{2E08F5A9-CD9E-49A6-892A-B203A9759B27}" type="presOf" srcId="{06EB95B8-9E8B-4566-AA70-EFB8E81228B9}" destId="{DBF31800-4D6D-4BDA-98B1-966829B451C8}" srcOrd="0" destOrd="0" presId="urn:microsoft.com/office/officeart/2005/8/layout/hierarchy2"/>
    <dgm:cxn modelId="{2762E4E6-C2B5-4756-A178-A5A2DB28F505}" type="presOf" srcId="{8117FDA5-C63D-4151-8504-473C017C0158}" destId="{10207F78-210D-4115-9A1E-D865723B765A}" srcOrd="1" destOrd="0" presId="urn:microsoft.com/office/officeart/2005/8/layout/hierarchy2"/>
    <dgm:cxn modelId="{079E3623-748D-46C8-B43B-A0CF0F36AC61}" type="presOf" srcId="{DE48EFB9-97DF-492F-87C9-D40C69940652}" destId="{EE10AA6F-CED1-44A0-A518-91EE676930A8}" srcOrd="0" destOrd="0" presId="urn:microsoft.com/office/officeart/2005/8/layout/hierarchy2"/>
    <dgm:cxn modelId="{CEA5DB66-34A3-4BB0-85A1-BAB6701F358E}" type="presOf" srcId="{D7D6EF4F-F5DB-4C3F-A5D1-62E2FB88783B}" destId="{AB6962C3-E04E-47EE-9F9D-030831B15CFB}" srcOrd="1" destOrd="0" presId="urn:microsoft.com/office/officeart/2005/8/layout/hierarchy2"/>
    <dgm:cxn modelId="{E0C54E29-070A-4130-BBBE-64C3A418A1D6}" srcId="{06EB95B8-9E8B-4566-AA70-EFB8E81228B9}" destId="{BCFEA5C5-32C3-4213-9C78-21C03BE0D950}" srcOrd="0" destOrd="0" parTransId="{E6B0159A-91BE-4FE6-AEE7-C2C4C8E1D0B8}" sibTransId="{218E62CB-D6C8-4F29-9BAE-A90CB7438C26}"/>
    <dgm:cxn modelId="{6FED12F8-96E1-4FB4-9AF0-AF8B00C6781E}" type="presOf" srcId="{1E38E255-FAE1-4102-ABF1-A08CA28B5257}" destId="{3FC13BF0-DDF4-4DE2-A827-982021BAE5C5}" srcOrd="0" destOrd="0" presId="urn:microsoft.com/office/officeart/2005/8/layout/hierarchy2"/>
    <dgm:cxn modelId="{676BC3D5-D944-440A-9EC9-230B983B14CC}" type="presOf" srcId="{A1E02C4F-E98F-45F4-A95B-80F5F456CB98}" destId="{F4501931-26D4-4744-A64D-FFD93F2142E5}" srcOrd="0" destOrd="0" presId="urn:microsoft.com/office/officeart/2005/8/layout/hierarchy2"/>
    <dgm:cxn modelId="{DB94E168-1EFE-467B-96D0-70FA36054A5F}" type="presOf" srcId="{DD525DD9-911A-4D84-AAB1-9188C12E2109}" destId="{950F3406-6A8B-413C-BA24-DA0A6BAA59F8}" srcOrd="0" destOrd="0" presId="urn:microsoft.com/office/officeart/2005/8/layout/hierarchy2"/>
    <dgm:cxn modelId="{D07AC287-0B6D-4B4B-8FA7-1F11CCC1DEFD}" type="presOf" srcId="{9571B891-62E2-469C-AE02-A08634804AE6}" destId="{8364D454-F7CD-48E6-8830-A527E0853C17}" srcOrd="1" destOrd="0" presId="urn:microsoft.com/office/officeart/2005/8/layout/hierarchy2"/>
    <dgm:cxn modelId="{855FB7B7-1A3A-407B-81A3-5CCD934762F5}" type="presOf" srcId="{9571B891-62E2-469C-AE02-A08634804AE6}" destId="{6C0879DA-F359-4829-8BF6-8574957882A0}" srcOrd="0" destOrd="0" presId="urn:microsoft.com/office/officeart/2005/8/layout/hierarchy2"/>
    <dgm:cxn modelId="{CE5DC173-7742-45E2-A9C8-351FA933B0D4}" srcId="{BCFEA5C5-32C3-4213-9C78-21C03BE0D950}" destId="{DD525DD9-911A-4D84-AAB1-9188C12E2109}" srcOrd="1" destOrd="0" parTransId="{8117FDA5-C63D-4151-8504-473C017C0158}" sibTransId="{21BC2A82-7B12-43FD-8A5B-6ADD9954FA38}"/>
    <dgm:cxn modelId="{C5CCEC8C-72D6-4772-B283-2FCAFCB193C8}" type="presOf" srcId="{8117FDA5-C63D-4151-8504-473C017C0158}" destId="{3462426D-D48D-426E-8A46-1E8CC777EB53}" srcOrd="0" destOrd="0" presId="urn:microsoft.com/office/officeart/2005/8/layout/hierarchy2"/>
    <dgm:cxn modelId="{C594F5D5-D318-4B66-A2AC-5CEB5A39F6D1}" type="presOf" srcId="{CB297127-8717-4FD4-836E-B8DB61F5AF2B}" destId="{0AEDBB34-0594-4CE2-93DB-F2014B610823}" srcOrd="0" destOrd="0" presId="urn:microsoft.com/office/officeart/2005/8/layout/hierarchy2"/>
    <dgm:cxn modelId="{2B09333E-3157-4F9B-AFB0-7CB99F285DEF}" type="presOf" srcId="{646B1184-6AFB-4059-AACB-CD05B7ABF7D1}" destId="{D76ACC05-51C8-4568-8B24-1EC8012BE4D0}" srcOrd="0" destOrd="0" presId="urn:microsoft.com/office/officeart/2005/8/layout/hierarchy2"/>
    <dgm:cxn modelId="{F4D25B44-9825-457D-8DD5-D8AFE628AFDD}" srcId="{BCFEA5C5-32C3-4213-9C78-21C03BE0D950}" destId="{E951BF19-DF7C-46DE-95B1-4B9BE910FCC3}" srcOrd="2" destOrd="0" parTransId="{2F73BFFB-0EA7-4EE4-AF90-140DF483ED6E}" sibTransId="{BC980C78-2DF1-410D-BE85-DB36E655C073}"/>
    <dgm:cxn modelId="{F85136CF-7806-4C2E-AC52-A769DBA9BE40}" type="presOf" srcId="{3C31A8A0-F474-4C05-969B-FAFC5ADA08BC}" destId="{72A5CCBA-9057-4076-AF4C-FA9C1F1C5A41}" srcOrd="0" destOrd="0" presId="urn:microsoft.com/office/officeart/2005/8/layout/hierarchy2"/>
    <dgm:cxn modelId="{CF804CE1-0984-4AC7-BE3B-FD405EAE8851}" type="presOf" srcId="{30FFA007-6EEC-4BD6-BB05-53E7E7F577BE}" destId="{13558F53-B8AE-4C42-8506-5C6390D94768}" srcOrd="1" destOrd="0" presId="urn:microsoft.com/office/officeart/2005/8/layout/hierarchy2"/>
    <dgm:cxn modelId="{26A2251E-C0BE-499E-B787-AE0BF5C96B46}" srcId="{E951BF19-DF7C-46DE-95B1-4B9BE910FCC3}" destId="{81206807-E53C-49D8-93AE-F9BAAA98FDA6}" srcOrd="1" destOrd="0" parTransId="{0D7884E7-3C51-4CF3-BF98-1B242D2D0393}" sibTransId="{276D6B33-F308-419F-99A7-BFC932C77F11}"/>
    <dgm:cxn modelId="{EA82D4CE-50FF-4FFA-A70C-76E6B099DF5B}" srcId="{BCFEA5C5-32C3-4213-9C78-21C03BE0D950}" destId="{A5745F68-2531-4C2D-8956-EABA18CFCFC4}" srcOrd="0" destOrd="0" parTransId="{9571B891-62E2-469C-AE02-A08634804AE6}" sibTransId="{A87F244F-B097-48C7-8AFC-A3A3F598F6C8}"/>
    <dgm:cxn modelId="{8F043C1F-91E2-4960-8EEC-FD3E11D85B45}" type="presParOf" srcId="{DBF31800-4D6D-4BDA-98B1-966829B451C8}" destId="{C89B45C3-B73A-404C-BE39-1EB72E671FFC}" srcOrd="0" destOrd="0" presId="urn:microsoft.com/office/officeart/2005/8/layout/hierarchy2"/>
    <dgm:cxn modelId="{857777EE-6BD8-4895-9040-EB9F020730E8}" type="presParOf" srcId="{C89B45C3-B73A-404C-BE39-1EB72E671FFC}" destId="{CB82F2E6-38D9-4A3D-B7DC-6C29C1748499}" srcOrd="0" destOrd="0" presId="urn:microsoft.com/office/officeart/2005/8/layout/hierarchy2"/>
    <dgm:cxn modelId="{7DEB754A-BA0B-45C7-B191-C683531098AB}" type="presParOf" srcId="{C89B45C3-B73A-404C-BE39-1EB72E671FFC}" destId="{99050379-0652-4BCE-97A1-0BEFF4181203}" srcOrd="1" destOrd="0" presId="urn:microsoft.com/office/officeart/2005/8/layout/hierarchy2"/>
    <dgm:cxn modelId="{6CBB530F-A31E-4008-91D4-FA8338AB8D89}" type="presParOf" srcId="{99050379-0652-4BCE-97A1-0BEFF4181203}" destId="{6C0879DA-F359-4829-8BF6-8574957882A0}" srcOrd="0" destOrd="0" presId="urn:microsoft.com/office/officeart/2005/8/layout/hierarchy2"/>
    <dgm:cxn modelId="{9F3BCD16-F975-43C1-80C0-0CD78EAB7681}" type="presParOf" srcId="{6C0879DA-F359-4829-8BF6-8574957882A0}" destId="{8364D454-F7CD-48E6-8830-A527E0853C17}" srcOrd="0" destOrd="0" presId="urn:microsoft.com/office/officeart/2005/8/layout/hierarchy2"/>
    <dgm:cxn modelId="{FB1DD983-10D4-4E72-BE40-9E701DEBF2D8}" type="presParOf" srcId="{99050379-0652-4BCE-97A1-0BEFF4181203}" destId="{C59A589F-B5B5-477A-893B-08AF66E146E1}" srcOrd="1" destOrd="0" presId="urn:microsoft.com/office/officeart/2005/8/layout/hierarchy2"/>
    <dgm:cxn modelId="{9437E85B-2CAA-4F70-9EB9-72F654A947C9}" type="presParOf" srcId="{C59A589F-B5B5-477A-893B-08AF66E146E1}" destId="{109054D5-0E11-4C9C-B7A4-2B3013208B2C}" srcOrd="0" destOrd="0" presId="urn:microsoft.com/office/officeart/2005/8/layout/hierarchy2"/>
    <dgm:cxn modelId="{7A1CFD2A-8A6E-4AA6-9EA7-64BDDEF9AB71}" type="presParOf" srcId="{C59A589F-B5B5-477A-893B-08AF66E146E1}" destId="{4B4DC885-4902-4A9C-A328-7482B616A48C}" srcOrd="1" destOrd="0" presId="urn:microsoft.com/office/officeart/2005/8/layout/hierarchy2"/>
    <dgm:cxn modelId="{1262AC01-C367-4D28-A814-622540402F7F}" type="presParOf" srcId="{4B4DC885-4902-4A9C-A328-7482B616A48C}" destId="{E4965969-D5F7-49DA-B520-AC68060E3F9A}" srcOrd="0" destOrd="0" presId="urn:microsoft.com/office/officeart/2005/8/layout/hierarchy2"/>
    <dgm:cxn modelId="{F64622B9-E776-4B4A-83D1-92465A2D0E9B}" type="presParOf" srcId="{E4965969-D5F7-49DA-B520-AC68060E3F9A}" destId="{4FD2847D-B865-4B91-88C2-F03A1B230D45}" srcOrd="0" destOrd="0" presId="urn:microsoft.com/office/officeart/2005/8/layout/hierarchy2"/>
    <dgm:cxn modelId="{7B08976B-9CD7-4AF1-97B2-775212898F69}" type="presParOf" srcId="{4B4DC885-4902-4A9C-A328-7482B616A48C}" destId="{2DBE1C4B-A3EB-4C21-922A-69131F77F40E}" srcOrd="1" destOrd="0" presId="urn:microsoft.com/office/officeart/2005/8/layout/hierarchy2"/>
    <dgm:cxn modelId="{58AA3F99-2227-4D00-996A-FFF92FD2920C}" type="presParOf" srcId="{2DBE1C4B-A3EB-4C21-922A-69131F77F40E}" destId="{F4501931-26D4-4744-A64D-FFD93F2142E5}" srcOrd="0" destOrd="0" presId="urn:microsoft.com/office/officeart/2005/8/layout/hierarchy2"/>
    <dgm:cxn modelId="{6AEE04C0-0F43-4628-8D10-42B693D5F2C2}" type="presParOf" srcId="{2DBE1C4B-A3EB-4C21-922A-69131F77F40E}" destId="{2A945097-7B5C-409C-BAF7-10252E62DFCE}" srcOrd="1" destOrd="0" presId="urn:microsoft.com/office/officeart/2005/8/layout/hierarchy2"/>
    <dgm:cxn modelId="{EEDC905B-2568-464E-9F77-3D6B40DEF95E}" type="presParOf" srcId="{4B4DC885-4902-4A9C-A328-7482B616A48C}" destId="{3FC13BF0-DDF4-4DE2-A827-982021BAE5C5}" srcOrd="2" destOrd="0" presId="urn:microsoft.com/office/officeart/2005/8/layout/hierarchy2"/>
    <dgm:cxn modelId="{F14686AB-3979-49CB-A5F8-71BE1030FA3F}" type="presParOf" srcId="{3FC13BF0-DDF4-4DE2-A827-982021BAE5C5}" destId="{CDA0F3B5-63FC-4689-BF6E-B88D7FE5D72A}" srcOrd="0" destOrd="0" presId="urn:microsoft.com/office/officeart/2005/8/layout/hierarchy2"/>
    <dgm:cxn modelId="{9FBAF575-A624-4D1C-8EDF-673049869D6A}" type="presParOf" srcId="{4B4DC885-4902-4A9C-A328-7482B616A48C}" destId="{106911CF-B4ED-4379-907B-97D4517BA181}" srcOrd="3" destOrd="0" presId="urn:microsoft.com/office/officeart/2005/8/layout/hierarchy2"/>
    <dgm:cxn modelId="{98557D15-989B-463E-A14B-42231E9FA4B1}" type="presParOf" srcId="{106911CF-B4ED-4379-907B-97D4517BA181}" destId="{D0871BCA-0A4E-4065-B9D6-B5EDACE383FD}" srcOrd="0" destOrd="0" presId="urn:microsoft.com/office/officeart/2005/8/layout/hierarchy2"/>
    <dgm:cxn modelId="{7E306895-77AD-453C-960E-02C00F563D4C}" type="presParOf" srcId="{106911CF-B4ED-4379-907B-97D4517BA181}" destId="{2B3EBD7B-CBD4-4A67-81AE-6709087F3E01}" srcOrd="1" destOrd="0" presId="urn:microsoft.com/office/officeart/2005/8/layout/hierarchy2"/>
    <dgm:cxn modelId="{3A6EA8F3-7AC4-4AC8-A363-27F8B52BD552}" type="presParOf" srcId="{4B4DC885-4902-4A9C-A328-7482B616A48C}" destId="{6B98C2CC-9549-425E-A24C-B105A430DA91}" srcOrd="4" destOrd="0" presId="urn:microsoft.com/office/officeart/2005/8/layout/hierarchy2"/>
    <dgm:cxn modelId="{A33AE7BD-5B98-4BF2-B595-14AC48B5C318}" type="presParOf" srcId="{6B98C2CC-9549-425E-A24C-B105A430DA91}" destId="{E5C5857D-06D8-423B-BC5D-B5A24402E546}" srcOrd="0" destOrd="0" presId="urn:microsoft.com/office/officeart/2005/8/layout/hierarchy2"/>
    <dgm:cxn modelId="{57DA7069-4D22-46D6-B404-A041D10B3617}" type="presParOf" srcId="{4B4DC885-4902-4A9C-A328-7482B616A48C}" destId="{6AF06901-0F7E-4450-990A-EACF82EE6A54}" srcOrd="5" destOrd="0" presId="urn:microsoft.com/office/officeart/2005/8/layout/hierarchy2"/>
    <dgm:cxn modelId="{06BDF69C-2371-4056-80A1-FABB4BEE46C7}" type="presParOf" srcId="{6AF06901-0F7E-4450-990A-EACF82EE6A54}" destId="{EE10AA6F-CED1-44A0-A518-91EE676930A8}" srcOrd="0" destOrd="0" presId="urn:microsoft.com/office/officeart/2005/8/layout/hierarchy2"/>
    <dgm:cxn modelId="{A30AB126-697B-40BB-B95F-DE6F7B1B5DCA}" type="presParOf" srcId="{6AF06901-0F7E-4450-990A-EACF82EE6A54}" destId="{508FCDB7-E1AD-4C7A-A933-B1D3E34E06B8}" srcOrd="1" destOrd="0" presId="urn:microsoft.com/office/officeart/2005/8/layout/hierarchy2"/>
    <dgm:cxn modelId="{814B5133-B505-4245-A0F4-E140E35A1F3C}" type="presParOf" srcId="{99050379-0652-4BCE-97A1-0BEFF4181203}" destId="{3462426D-D48D-426E-8A46-1E8CC777EB53}" srcOrd="2" destOrd="0" presId="urn:microsoft.com/office/officeart/2005/8/layout/hierarchy2"/>
    <dgm:cxn modelId="{DB3C283F-EB8D-466A-8BBD-E57E0FD1D9CE}" type="presParOf" srcId="{3462426D-D48D-426E-8A46-1E8CC777EB53}" destId="{10207F78-210D-4115-9A1E-D865723B765A}" srcOrd="0" destOrd="0" presId="urn:microsoft.com/office/officeart/2005/8/layout/hierarchy2"/>
    <dgm:cxn modelId="{54BE643A-49DE-4ED8-9F83-8B5EA86E45A4}" type="presParOf" srcId="{99050379-0652-4BCE-97A1-0BEFF4181203}" destId="{0AD7BA1D-6018-4577-8AD3-DB62BDFCD697}" srcOrd="3" destOrd="0" presId="urn:microsoft.com/office/officeart/2005/8/layout/hierarchy2"/>
    <dgm:cxn modelId="{1DB08579-A6DC-434E-94D2-481B3FB23FE5}" type="presParOf" srcId="{0AD7BA1D-6018-4577-8AD3-DB62BDFCD697}" destId="{950F3406-6A8B-413C-BA24-DA0A6BAA59F8}" srcOrd="0" destOrd="0" presId="urn:microsoft.com/office/officeart/2005/8/layout/hierarchy2"/>
    <dgm:cxn modelId="{294B34A2-8E17-4309-BA43-743F2C3E8A48}" type="presParOf" srcId="{0AD7BA1D-6018-4577-8AD3-DB62BDFCD697}" destId="{62D069CA-14C1-482C-90F8-C7B1B3B96821}" srcOrd="1" destOrd="0" presId="urn:microsoft.com/office/officeart/2005/8/layout/hierarchy2"/>
    <dgm:cxn modelId="{610EA8DE-BCFA-4875-9820-40FE3548D4B4}" type="presParOf" srcId="{62D069CA-14C1-482C-90F8-C7B1B3B96821}" destId="{D76ACC05-51C8-4568-8B24-1EC8012BE4D0}" srcOrd="0" destOrd="0" presId="urn:microsoft.com/office/officeart/2005/8/layout/hierarchy2"/>
    <dgm:cxn modelId="{175A6150-A126-4663-A61E-583C5DCAD247}" type="presParOf" srcId="{D76ACC05-51C8-4568-8B24-1EC8012BE4D0}" destId="{851E1401-9E20-4AFD-A44F-7D956387153D}" srcOrd="0" destOrd="0" presId="urn:microsoft.com/office/officeart/2005/8/layout/hierarchy2"/>
    <dgm:cxn modelId="{7FC2A75C-1572-453C-8EDA-3D2AD5403D79}" type="presParOf" srcId="{62D069CA-14C1-482C-90F8-C7B1B3B96821}" destId="{2869C53F-91AF-4414-9A48-287F5FE710B7}" srcOrd="1" destOrd="0" presId="urn:microsoft.com/office/officeart/2005/8/layout/hierarchy2"/>
    <dgm:cxn modelId="{FE7B05B1-4C5D-4271-8019-3DA1C1E058A3}" type="presParOf" srcId="{2869C53F-91AF-4414-9A48-287F5FE710B7}" destId="{72A5CCBA-9057-4076-AF4C-FA9C1F1C5A41}" srcOrd="0" destOrd="0" presId="urn:microsoft.com/office/officeart/2005/8/layout/hierarchy2"/>
    <dgm:cxn modelId="{25F2266C-B106-4288-AC43-1743F6D72D50}" type="presParOf" srcId="{2869C53F-91AF-4414-9A48-287F5FE710B7}" destId="{5EC06462-F6EE-4078-8182-86697C6245E1}" srcOrd="1" destOrd="0" presId="urn:microsoft.com/office/officeart/2005/8/layout/hierarchy2"/>
    <dgm:cxn modelId="{86272E9A-BF0E-4BDE-B792-70BD5018282B}" type="presParOf" srcId="{62D069CA-14C1-482C-90F8-C7B1B3B96821}" destId="{5D4EBA6C-3225-4E11-A961-CF498E014841}" srcOrd="2" destOrd="0" presId="urn:microsoft.com/office/officeart/2005/8/layout/hierarchy2"/>
    <dgm:cxn modelId="{73E06242-3AD8-47A7-9BBA-834CB4041EC5}" type="presParOf" srcId="{5D4EBA6C-3225-4E11-A961-CF498E014841}" destId="{13558F53-B8AE-4C42-8506-5C6390D94768}" srcOrd="0" destOrd="0" presId="urn:microsoft.com/office/officeart/2005/8/layout/hierarchy2"/>
    <dgm:cxn modelId="{BADC819D-0984-4683-8977-6E5F1E54BB25}" type="presParOf" srcId="{62D069CA-14C1-482C-90F8-C7B1B3B96821}" destId="{6AADE3DB-3634-43F3-8F4A-FC907B0E074D}" srcOrd="3" destOrd="0" presId="urn:microsoft.com/office/officeart/2005/8/layout/hierarchy2"/>
    <dgm:cxn modelId="{9E326CC0-A11D-4D24-835A-65E54DE4ED8E}" type="presParOf" srcId="{6AADE3DB-3634-43F3-8F4A-FC907B0E074D}" destId="{75A7FEB9-B81D-405E-8F2F-EA85A59BDD16}" srcOrd="0" destOrd="0" presId="urn:microsoft.com/office/officeart/2005/8/layout/hierarchy2"/>
    <dgm:cxn modelId="{FBDC9131-1402-476C-9862-6D8938FFEC94}" type="presParOf" srcId="{6AADE3DB-3634-43F3-8F4A-FC907B0E074D}" destId="{8D64AD56-7E9A-4578-8447-634E881072FF}" srcOrd="1" destOrd="0" presId="urn:microsoft.com/office/officeart/2005/8/layout/hierarchy2"/>
    <dgm:cxn modelId="{C546A4DE-2BF1-43C0-BD97-E3E37BAC0405}" type="presParOf" srcId="{99050379-0652-4BCE-97A1-0BEFF4181203}" destId="{F7C0CDA7-BB39-4A43-A4FE-DB780C356579}" srcOrd="4" destOrd="0" presId="urn:microsoft.com/office/officeart/2005/8/layout/hierarchy2"/>
    <dgm:cxn modelId="{511F60D1-E07B-44C3-91B5-1553BDA59347}" type="presParOf" srcId="{F7C0CDA7-BB39-4A43-A4FE-DB780C356579}" destId="{AD30B33B-D624-4E37-B1C6-CA7E0F4C52C7}" srcOrd="0" destOrd="0" presId="urn:microsoft.com/office/officeart/2005/8/layout/hierarchy2"/>
    <dgm:cxn modelId="{FA8B8A47-6DF6-4F9A-A1C7-FEBC3D26CBE5}" type="presParOf" srcId="{99050379-0652-4BCE-97A1-0BEFF4181203}" destId="{90B4E691-DFDB-42AE-90C1-BAA605C95459}" srcOrd="5" destOrd="0" presId="urn:microsoft.com/office/officeart/2005/8/layout/hierarchy2"/>
    <dgm:cxn modelId="{EC7D0B84-B800-4620-B4E2-1F3F17D90E05}" type="presParOf" srcId="{90B4E691-DFDB-42AE-90C1-BAA605C95459}" destId="{BADB5F5A-6223-4F2E-A1ED-EAA8A5C21095}" srcOrd="0" destOrd="0" presId="urn:microsoft.com/office/officeart/2005/8/layout/hierarchy2"/>
    <dgm:cxn modelId="{B94A4B3B-F84D-4F8F-957B-DE2AD67F88BB}" type="presParOf" srcId="{90B4E691-DFDB-42AE-90C1-BAA605C95459}" destId="{E023557C-8B87-45CB-B385-7A28855633CF}" srcOrd="1" destOrd="0" presId="urn:microsoft.com/office/officeart/2005/8/layout/hierarchy2"/>
    <dgm:cxn modelId="{C783A396-9F83-4DB8-A12B-8DA29AF56DB7}" type="presParOf" srcId="{E023557C-8B87-45CB-B385-7A28855633CF}" destId="{0FF69186-59E7-4818-B8C8-3F1BBAB513F5}" srcOrd="0" destOrd="0" presId="urn:microsoft.com/office/officeart/2005/8/layout/hierarchy2"/>
    <dgm:cxn modelId="{8124253F-F22D-4060-AFEE-C2C7C6B708BE}" type="presParOf" srcId="{0FF69186-59E7-4818-B8C8-3F1BBAB513F5}" destId="{AB6962C3-E04E-47EE-9F9D-030831B15CFB}" srcOrd="0" destOrd="0" presId="urn:microsoft.com/office/officeart/2005/8/layout/hierarchy2"/>
    <dgm:cxn modelId="{114797C0-D0A5-4FC3-BCE1-B64B020D65AD}" type="presParOf" srcId="{E023557C-8B87-45CB-B385-7A28855633CF}" destId="{28238D47-2112-42A6-91A5-9A4D31184408}" srcOrd="1" destOrd="0" presId="urn:microsoft.com/office/officeart/2005/8/layout/hierarchy2"/>
    <dgm:cxn modelId="{8367C374-6DF5-4117-9417-6E18103A122E}" type="presParOf" srcId="{28238D47-2112-42A6-91A5-9A4D31184408}" destId="{0AEDBB34-0594-4CE2-93DB-F2014B610823}" srcOrd="0" destOrd="0" presId="urn:microsoft.com/office/officeart/2005/8/layout/hierarchy2"/>
    <dgm:cxn modelId="{1D5EE166-4548-46F5-935A-6235242DBB5E}" type="presParOf" srcId="{28238D47-2112-42A6-91A5-9A4D31184408}" destId="{A4108E22-03CA-4DDE-8CCD-9388E12018FA}" srcOrd="1" destOrd="0" presId="urn:microsoft.com/office/officeart/2005/8/layout/hierarchy2"/>
    <dgm:cxn modelId="{6286BEB8-32E1-48E6-93F9-35A510AD19A8}" type="presParOf" srcId="{E023557C-8B87-45CB-B385-7A28855633CF}" destId="{0FCF05DA-7097-430C-A5AA-C1584704AAAC}" srcOrd="2" destOrd="0" presId="urn:microsoft.com/office/officeart/2005/8/layout/hierarchy2"/>
    <dgm:cxn modelId="{CF575EF3-B790-4218-AE01-DB84423D29C7}" type="presParOf" srcId="{0FCF05DA-7097-430C-A5AA-C1584704AAAC}" destId="{32AF868F-6B31-412B-A59C-B46C2132751B}" srcOrd="0" destOrd="0" presId="urn:microsoft.com/office/officeart/2005/8/layout/hierarchy2"/>
    <dgm:cxn modelId="{B93D7279-D1A5-4EFF-A06D-02AFBC137E20}" type="presParOf" srcId="{E023557C-8B87-45CB-B385-7A28855633CF}" destId="{9B574B97-0269-4547-BF0E-C0A023B9F28E}" srcOrd="3" destOrd="0" presId="urn:microsoft.com/office/officeart/2005/8/layout/hierarchy2"/>
    <dgm:cxn modelId="{6F28B949-555E-46FC-9E4F-D11A05827C00}" type="presParOf" srcId="{9B574B97-0269-4547-BF0E-C0A023B9F28E}" destId="{2C96F396-1FAF-4B44-96D4-A3F1A4357A97}" srcOrd="0" destOrd="0" presId="urn:microsoft.com/office/officeart/2005/8/layout/hierarchy2"/>
    <dgm:cxn modelId="{6840A327-14AE-453A-9AE5-BE391499A2ED}" type="presParOf" srcId="{9B574B97-0269-4547-BF0E-C0A023B9F28E}" destId="{15E99143-B942-4320-B2A7-1972FF4EB274}" srcOrd="1" destOrd="0" presId="urn:microsoft.com/office/officeart/2005/8/layout/hierarchy2"/>
    <dgm:cxn modelId="{6B6A5035-0891-4A81-AAE4-DA14DA17B357}" type="presParOf" srcId="{DBF31800-4D6D-4BDA-98B1-966829B451C8}" destId="{15B934DF-A28B-4CFB-9274-5D9DA31BB0B7}" srcOrd="1" destOrd="0" presId="urn:microsoft.com/office/officeart/2005/8/layout/hierarchy2"/>
    <dgm:cxn modelId="{526ECC8B-AC53-45BA-869B-12B86D729612}" type="presParOf" srcId="{15B934DF-A28B-4CFB-9274-5D9DA31BB0B7}" destId="{7A41462B-9678-404B-A177-CDD16D68AFEA}" srcOrd="0" destOrd="0" presId="urn:microsoft.com/office/officeart/2005/8/layout/hierarchy2"/>
    <dgm:cxn modelId="{31403E2B-2F3C-49CC-9E10-838AAD4AD072}" type="presParOf" srcId="{15B934DF-A28B-4CFB-9274-5D9DA31BB0B7}" destId="{97CF4161-E686-445F-8DE1-4A0170B6F570}"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82F2E6-38D9-4A3D-B7DC-6C29C1748499}">
      <dsp:nvSpPr>
        <dsp:cNvPr id="0" name=""/>
        <dsp:cNvSpPr/>
      </dsp:nvSpPr>
      <dsp:spPr>
        <a:xfrm>
          <a:off x="743976" y="1212733"/>
          <a:ext cx="1452969" cy="1219556"/>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smtClean="0">
              <a:latin typeface="Meiryo UI" panose="020B0604030504040204" pitchFamily="50" charset="-128"/>
              <a:ea typeface="Meiryo UI" panose="020B0604030504040204" pitchFamily="50" charset="-128"/>
              <a:cs typeface="Meiryo UI" panose="020B0604030504040204" pitchFamily="50" charset="-128"/>
            </a:rPr>
            <a:t>契約自由の原則</a:t>
          </a:r>
          <a:endParaRPr kumimoji="1" lang="ja-JP" altLang="en-US" sz="2400" b="1" kern="1200" dirty="0">
            <a:latin typeface="Meiryo UI" panose="020B0604030504040204" pitchFamily="50" charset="-128"/>
            <a:ea typeface="Meiryo UI" panose="020B0604030504040204" pitchFamily="50" charset="-128"/>
            <a:cs typeface="Meiryo UI" panose="020B0604030504040204" pitchFamily="50" charset="-128"/>
          </a:endParaRPr>
        </a:p>
      </dsp:txBody>
      <dsp:txXfrm>
        <a:off x="779696" y="1248453"/>
        <a:ext cx="1381529" cy="1148116"/>
      </dsp:txXfrm>
    </dsp:sp>
    <dsp:sp modelId="{6C0879DA-F359-4829-8BF6-8574957882A0}">
      <dsp:nvSpPr>
        <dsp:cNvPr id="0" name=""/>
        <dsp:cNvSpPr/>
      </dsp:nvSpPr>
      <dsp:spPr>
        <a:xfrm rot="18940505">
          <a:off x="1903444" y="1054236"/>
          <a:ext cx="2062468" cy="95449"/>
        </a:xfrm>
        <a:custGeom>
          <a:avLst/>
          <a:gdLst/>
          <a:ahLst/>
          <a:cxnLst/>
          <a:rect l="0" t="0" r="0" b="0"/>
          <a:pathLst>
            <a:path>
              <a:moveTo>
                <a:pt x="0" y="47724"/>
              </a:moveTo>
              <a:lnTo>
                <a:pt x="2062468" y="47724"/>
              </a:lnTo>
            </a:path>
          </a:pathLst>
        </a:custGeom>
        <a:noFill/>
        <a:ln w="38100" cap="flat" cmpd="sng" algn="ctr">
          <a:solidFill>
            <a:schemeClr val="tx2"/>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kumimoji="1" lang="ja-JP" altLang="en-US" sz="700" kern="1200"/>
        </a:p>
      </dsp:txBody>
      <dsp:txXfrm>
        <a:off x="2883117" y="1050399"/>
        <a:ext cx="103123" cy="103123"/>
      </dsp:txXfrm>
    </dsp:sp>
    <dsp:sp modelId="{109054D5-0E11-4C9C-B7A4-2B3013208B2C}">
      <dsp:nvSpPr>
        <dsp:cNvPr id="0" name=""/>
        <dsp:cNvSpPr/>
      </dsp:nvSpPr>
      <dsp:spPr>
        <a:xfrm>
          <a:off x="3672412" y="9"/>
          <a:ext cx="3865718" cy="762802"/>
        </a:xfrm>
        <a:prstGeom prst="roundRect">
          <a:avLst>
            <a:gd name="adj" fmla="val 10000"/>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smtClean="0">
              <a:latin typeface="Meiryo UI" panose="020B0604030504040204" pitchFamily="50" charset="-128"/>
              <a:ea typeface="Meiryo UI" panose="020B0604030504040204" pitchFamily="50" charset="-128"/>
              <a:cs typeface="Meiryo UI" panose="020B0604030504040204" pitchFamily="50" charset="-128"/>
            </a:rPr>
            <a:t>内容決定の自由</a:t>
          </a:r>
          <a:endParaRPr kumimoji="1" lang="ja-JP" altLang="en-US" sz="2400" b="1" kern="1200" dirty="0">
            <a:latin typeface="Meiryo UI" panose="020B0604030504040204" pitchFamily="50" charset="-128"/>
            <a:ea typeface="Meiryo UI" panose="020B0604030504040204" pitchFamily="50" charset="-128"/>
            <a:cs typeface="Meiryo UI" panose="020B0604030504040204" pitchFamily="50" charset="-128"/>
          </a:endParaRPr>
        </a:p>
      </dsp:txBody>
      <dsp:txXfrm>
        <a:off x="3694754" y="22351"/>
        <a:ext cx="3821034" cy="718118"/>
      </dsp:txXfrm>
    </dsp:sp>
    <dsp:sp modelId="{3462426D-D48D-426E-8A46-1E8CC777EB53}">
      <dsp:nvSpPr>
        <dsp:cNvPr id="0" name=""/>
        <dsp:cNvSpPr/>
      </dsp:nvSpPr>
      <dsp:spPr>
        <a:xfrm rot="20355084">
          <a:off x="2145780" y="1495305"/>
          <a:ext cx="1577797" cy="95449"/>
        </a:xfrm>
        <a:custGeom>
          <a:avLst/>
          <a:gdLst/>
          <a:ahLst/>
          <a:cxnLst/>
          <a:rect l="0" t="0" r="0" b="0"/>
          <a:pathLst>
            <a:path>
              <a:moveTo>
                <a:pt x="0" y="47724"/>
              </a:moveTo>
              <a:lnTo>
                <a:pt x="1577797" y="47724"/>
              </a:lnTo>
            </a:path>
          </a:pathLst>
        </a:custGeom>
        <a:noFill/>
        <a:ln w="38100" cap="flat" cmpd="sng" algn="ctr">
          <a:solidFill>
            <a:schemeClr val="tx2"/>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kumimoji="1" lang="ja-JP" altLang="en-US" sz="600" kern="1200"/>
        </a:p>
      </dsp:txBody>
      <dsp:txXfrm>
        <a:off x="2895234" y="1503585"/>
        <a:ext cx="78889" cy="78889"/>
      </dsp:txXfrm>
    </dsp:sp>
    <dsp:sp modelId="{950F3406-6A8B-413C-BA24-DA0A6BAA59F8}">
      <dsp:nvSpPr>
        <dsp:cNvPr id="0" name=""/>
        <dsp:cNvSpPr/>
      </dsp:nvSpPr>
      <dsp:spPr>
        <a:xfrm>
          <a:off x="3672412" y="936112"/>
          <a:ext cx="3865718" cy="654872"/>
        </a:xfrm>
        <a:prstGeom prst="roundRect">
          <a:avLst>
            <a:gd name="adj" fmla="val 10000"/>
          </a:avLst>
        </a:prstGeom>
        <a:solidFill>
          <a:srgbClr val="00B0F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smtClean="0">
              <a:latin typeface="Meiryo UI" panose="020B0604030504040204" pitchFamily="50" charset="-128"/>
              <a:ea typeface="Meiryo UI" panose="020B0604030504040204" pitchFamily="50" charset="-128"/>
              <a:cs typeface="Meiryo UI" panose="020B0604030504040204" pitchFamily="50" charset="-128"/>
            </a:rPr>
            <a:t>契約締結の自由</a:t>
          </a:r>
          <a:endParaRPr kumimoji="1" lang="ja-JP" altLang="en-US" sz="2400" b="1" kern="1200" dirty="0">
            <a:latin typeface="Meiryo UI" panose="020B0604030504040204" pitchFamily="50" charset="-128"/>
            <a:ea typeface="Meiryo UI" panose="020B0604030504040204" pitchFamily="50" charset="-128"/>
            <a:cs typeface="Meiryo UI" panose="020B0604030504040204" pitchFamily="50" charset="-128"/>
          </a:endParaRPr>
        </a:p>
      </dsp:txBody>
      <dsp:txXfrm>
        <a:off x="3691593" y="955293"/>
        <a:ext cx="3827356" cy="616510"/>
      </dsp:txXfrm>
    </dsp:sp>
    <dsp:sp modelId="{F7C0CDA7-BB39-4A43-A4FE-DB780C356579}">
      <dsp:nvSpPr>
        <dsp:cNvPr id="0" name=""/>
        <dsp:cNvSpPr/>
      </dsp:nvSpPr>
      <dsp:spPr>
        <a:xfrm rot="779185">
          <a:off x="2177581" y="1944922"/>
          <a:ext cx="1514195" cy="95449"/>
        </a:xfrm>
        <a:custGeom>
          <a:avLst/>
          <a:gdLst/>
          <a:ahLst/>
          <a:cxnLst/>
          <a:rect l="0" t="0" r="0" b="0"/>
          <a:pathLst>
            <a:path>
              <a:moveTo>
                <a:pt x="0" y="47724"/>
              </a:moveTo>
              <a:lnTo>
                <a:pt x="1514195" y="47724"/>
              </a:lnTo>
            </a:path>
          </a:pathLst>
        </a:custGeom>
        <a:noFill/>
        <a:ln w="38100" cap="flat" cmpd="sng" algn="ctr">
          <a:solidFill>
            <a:schemeClr val="tx2"/>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kumimoji="1" lang="ja-JP" altLang="en-US" sz="500" kern="1200"/>
        </a:p>
      </dsp:txBody>
      <dsp:txXfrm>
        <a:off x="2896824" y="1954792"/>
        <a:ext cx="75709" cy="75709"/>
      </dsp:txXfrm>
    </dsp:sp>
    <dsp:sp modelId="{BADB5F5A-6223-4F2E-A1ED-EAA8A5C21095}">
      <dsp:nvSpPr>
        <dsp:cNvPr id="0" name=""/>
        <dsp:cNvSpPr/>
      </dsp:nvSpPr>
      <dsp:spPr>
        <a:xfrm>
          <a:off x="3672412" y="1800197"/>
          <a:ext cx="3865718" cy="725170"/>
        </a:xfrm>
        <a:prstGeom prst="roundRect">
          <a:avLst>
            <a:gd name="adj" fmla="val 10000"/>
          </a:avLst>
        </a:prstGeom>
        <a:solidFill>
          <a:srgbClr val="00B05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smtClean="0">
              <a:latin typeface="Meiryo UI" panose="020B0604030504040204" pitchFamily="50" charset="-128"/>
              <a:ea typeface="Meiryo UI" panose="020B0604030504040204" pitchFamily="50" charset="-128"/>
              <a:cs typeface="Meiryo UI" panose="020B0604030504040204" pitchFamily="50" charset="-128"/>
            </a:rPr>
            <a:t>相手方選択の自由</a:t>
          </a:r>
          <a:endParaRPr kumimoji="1" lang="ja-JP" altLang="en-US" sz="2400" b="1" kern="1200" dirty="0">
            <a:latin typeface="Meiryo UI" panose="020B0604030504040204" pitchFamily="50" charset="-128"/>
            <a:ea typeface="Meiryo UI" panose="020B0604030504040204" pitchFamily="50" charset="-128"/>
            <a:cs typeface="Meiryo UI" panose="020B0604030504040204" pitchFamily="50" charset="-128"/>
          </a:endParaRPr>
        </a:p>
      </dsp:txBody>
      <dsp:txXfrm>
        <a:off x="3693652" y="1821437"/>
        <a:ext cx="3823238" cy="682690"/>
      </dsp:txXfrm>
    </dsp:sp>
    <dsp:sp modelId="{06CDB53D-D217-40DB-AB63-8ABA0B84BBA9}">
      <dsp:nvSpPr>
        <dsp:cNvPr id="0" name=""/>
        <dsp:cNvSpPr/>
      </dsp:nvSpPr>
      <dsp:spPr>
        <a:xfrm rot="2386571">
          <a:off x="1974775" y="2388924"/>
          <a:ext cx="1919807" cy="95449"/>
        </a:xfrm>
        <a:custGeom>
          <a:avLst/>
          <a:gdLst/>
          <a:ahLst/>
          <a:cxnLst/>
          <a:rect l="0" t="0" r="0" b="0"/>
          <a:pathLst>
            <a:path>
              <a:moveTo>
                <a:pt x="0" y="47724"/>
              </a:moveTo>
              <a:lnTo>
                <a:pt x="1919807" y="47724"/>
              </a:lnTo>
            </a:path>
          </a:pathLst>
        </a:custGeom>
        <a:noFill/>
        <a:ln w="38100" cap="flat" cmpd="sng" algn="ctr">
          <a:solidFill>
            <a:srgbClr val="FF9900"/>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kumimoji="1" lang="ja-JP" altLang="en-US" sz="700" kern="1200"/>
        </a:p>
      </dsp:txBody>
      <dsp:txXfrm>
        <a:off x="2886683" y="2388653"/>
        <a:ext cx="95990" cy="95990"/>
      </dsp:txXfrm>
    </dsp:sp>
    <dsp:sp modelId="{FDDB9ED4-3378-4C3A-8087-8B67772B2444}">
      <dsp:nvSpPr>
        <dsp:cNvPr id="0" name=""/>
        <dsp:cNvSpPr/>
      </dsp:nvSpPr>
      <dsp:spPr>
        <a:xfrm>
          <a:off x="3672412" y="2736300"/>
          <a:ext cx="3865718" cy="628971"/>
        </a:xfrm>
        <a:prstGeom prst="roundRect">
          <a:avLst>
            <a:gd name="adj" fmla="val 10000"/>
          </a:avLst>
        </a:prstGeom>
        <a:solidFill>
          <a:srgbClr val="FF990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smtClean="0">
              <a:latin typeface="Meiryo UI" panose="020B0604030504040204" pitchFamily="50" charset="-128"/>
              <a:ea typeface="Meiryo UI" panose="020B0604030504040204" pitchFamily="50" charset="-128"/>
              <a:cs typeface="Meiryo UI" panose="020B0604030504040204" pitchFamily="50" charset="-128"/>
            </a:rPr>
            <a:t>方式の自由</a:t>
          </a:r>
          <a:endParaRPr kumimoji="1" lang="ja-JP" altLang="en-US" sz="2400" b="1" kern="1200" dirty="0">
            <a:latin typeface="Meiryo UI" panose="020B0604030504040204" pitchFamily="50" charset="-128"/>
            <a:ea typeface="Meiryo UI" panose="020B0604030504040204" pitchFamily="50" charset="-128"/>
            <a:cs typeface="Meiryo UI" panose="020B0604030504040204" pitchFamily="50" charset="-128"/>
          </a:endParaRPr>
        </a:p>
      </dsp:txBody>
      <dsp:txXfrm>
        <a:off x="3690834" y="2754722"/>
        <a:ext cx="3828874" cy="5921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82F2E6-38D9-4A3D-B7DC-6C29C1748499}">
      <dsp:nvSpPr>
        <dsp:cNvPr id="0" name=""/>
        <dsp:cNvSpPr/>
      </dsp:nvSpPr>
      <dsp:spPr>
        <a:xfrm>
          <a:off x="8900" y="2387864"/>
          <a:ext cx="1725942" cy="862971"/>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smtClean="0">
              <a:latin typeface="Meiryo UI" panose="020B0604030504040204" pitchFamily="50" charset="-128"/>
              <a:ea typeface="Meiryo UI" panose="020B0604030504040204" pitchFamily="50" charset="-128"/>
              <a:cs typeface="Meiryo UI" panose="020B0604030504040204" pitchFamily="50" charset="-128"/>
            </a:rPr>
            <a:t>消費者</a:t>
          </a:r>
          <a:r>
            <a:rPr kumimoji="1" lang="en-US" altLang="ja-JP" sz="2400" b="1" kern="12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2400" b="1" kern="1200"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2400" b="1" kern="1200" dirty="0" smtClean="0">
              <a:latin typeface="Meiryo UI" panose="020B0604030504040204" pitchFamily="50" charset="-128"/>
              <a:ea typeface="Meiryo UI" panose="020B0604030504040204" pitchFamily="50" charset="-128"/>
              <a:cs typeface="Meiryo UI" panose="020B0604030504040204" pitchFamily="50" charset="-128"/>
            </a:rPr>
            <a:t>トラブル</a:t>
          </a:r>
          <a:endParaRPr kumimoji="1" lang="ja-JP" altLang="en-US" sz="2400" b="1" kern="1200" dirty="0">
            <a:latin typeface="Meiryo UI" panose="020B0604030504040204" pitchFamily="50" charset="-128"/>
            <a:ea typeface="Meiryo UI" panose="020B0604030504040204" pitchFamily="50" charset="-128"/>
            <a:cs typeface="Meiryo UI" panose="020B0604030504040204" pitchFamily="50" charset="-128"/>
          </a:endParaRPr>
        </a:p>
      </dsp:txBody>
      <dsp:txXfrm>
        <a:off x="34176" y="2413140"/>
        <a:ext cx="1675390" cy="812419"/>
      </dsp:txXfrm>
    </dsp:sp>
    <dsp:sp modelId="{6C0879DA-F359-4829-8BF6-8574957882A0}">
      <dsp:nvSpPr>
        <dsp:cNvPr id="0" name=""/>
        <dsp:cNvSpPr/>
      </dsp:nvSpPr>
      <dsp:spPr>
        <a:xfrm rot="17716152">
          <a:off x="1271384" y="2073505"/>
          <a:ext cx="1617292" cy="29151"/>
        </a:xfrm>
        <a:custGeom>
          <a:avLst/>
          <a:gdLst/>
          <a:ahLst/>
          <a:cxnLst/>
          <a:rect l="0" t="0" r="0" b="0"/>
          <a:pathLst>
            <a:path>
              <a:moveTo>
                <a:pt x="0" y="14575"/>
              </a:moveTo>
              <a:lnTo>
                <a:pt x="1617292" y="14575"/>
              </a:lnTo>
            </a:path>
          </a:pathLst>
        </a:custGeom>
        <a:noFill/>
        <a:ln w="38100" cap="flat" cmpd="sng" algn="ctr">
          <a:solidFill>
            <a:schemeClr val="tx2"/>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kumimoji="1" lang="ja-JP" altLang="en-US" sz="600" kern="1200"/>
        </a:p>
      </dsp:txBody>
      <dsp:txXfrm>
        <a:off x="2039598" y="2047649"/>
        <a:ext cx="80864" cy="80864"/>
      </dsp:txXfrm>
    </dsp:sp>
    <dsp:sp modelId="{109054D5-0E11-4C9C-B7A4-2B3013208B2C}">
      <dsp:nvSpPr>
        <dsp:cNvPr id="0" name=""/>
        <dsp:cNvSpPr/>
      </dsp:nvSpPr>
      <dsp:spPr>
        <a:xfrm>
          <a:off x="2425219" y="925327"/>
          <a:ext cx="1725942" cy="862971"/>
        </a:xfrm>
        <a:prstGeom prst="roundRect">
          <a:avLst>
            <a:gd name="adj" fmla="val 10000"/>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smtClean="0">
              <a:latin typeface="Meiryo UI" panose="020B0604030504040204" pitchFamily="50" charset="-128"/>
              <a:ea typeface="Meiryo UI" panose="020B0604030504040204" pitchFamily="50" charset="-128"/>
              <a:cs typeface="Meiryo UI" panose="020B0604030504040204" pitchFamily="50" charset="-128"/>
            </a:rPr>
            <a:t>悪徳商法</a:t>
          </a:r>
          <a:endParaRPr kumimoji="1" lang="ja-JP" altLang="en-US" sz="2400" b="1" kern="1200" dirty="0">
            <a:latin typeface="Meiryo UI" panose="020B0604030504040204" pitchFamily="50" charset="-128"/>
            <a:ea typeface="Meiryo UI" panose="020B0604030504040204" pitchFamily="50" charset="-128"/>
            <a:cs typeface="Meiryo UI" panose="020B0604030504040204" pitchFamily="50" charset="-128"/>
          </a:endParaRPr>
        </a:p>
      </dsp:txBody>
      <dsp:txXfrm>
        <a:off x="2450495" y="950603"/>
        <a:ext cx="1675390" cy="812419"/>
      </dsp:txXfrm>
    </dsp:sp>
    <dsp:sp modelId="{E4965969-D5F7-49DA-B520-AC68060E3F9A}">
      <dsp:nvSpPr>
        <dsp:cNvPr id="0" name=""/>
        <dsp:cNvSpPr/>
      </dsp:nvSpPr>
      <dsp:spPr>
        <a:xfrm rot="19313000">
          <a:off x="4059904" y="1078081"/>
          <a:ext cx="855890" cy="29151"/>
        </a:xfrm>
        <a:custGeom>
          <a:avLst/>
          <a:gdLst/>
          <a:ahLst/>
          <a:cxnLst/>
          <a:rect l="0" t="0" r="0" b="0"/>
          <a:pathLst>
            <a:path>
              <a:moveTo>
                <a:pt x="0" y="14575"/>
              </a:moveTo>
              <a:lnTo>
                <a:pt x="855890" y="14575"/>
              </a:lnTo>
            </a:path>
          </a:pathLst>
        </a:custGeom>
        <a:noFill/>
        <a:ln w="38100" cap="flat" cmpd="sng" algn="ctr">
          <a:solidFill>
            <a:schemeClr val="accent4">
              <a:lumMod val="60000"/>
              <a:lumOff val="4000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kumimoji="1" lang="ja-JP" altLang="en-US" sz="500" kern="1200"/>
        </a:p>
      </dsp:txBody>
      <dsp:txXfrm>
        <a:off x="4466452" y="1071259"/>
        <a:ext cx="42794" cy="42794"/>
      </dsp:txXfrm>
    </dsp:sp>
    <dsp:sp modelId="{F4501931-26D4-4744-A64D-FFD93F2142E5}">
      <dsp:nvSpPr>
        <dsp:cNvPr id="0" name=""/>
        <dsp:cNvSpPr/>
      </dsp:nvSpPr>
      <dsp:spPr>
        <a:xfrm>
          <a:off x="4824538" y="576065"/>
          <a:ext cx="3461342" cy="504872"/>
        </a:xfrm>
        <a:prstGeom prst="roundRect">
          <a:avLst>
            <a:gd name="adj" fmla="val 10000"/>
          </a:avLst>
        </a:prstGeom>
        <a:solidFill>
          <a:schemeClr val="accent4">
            <a:lumMod val="20000"/>
            <a:lumOff val="8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マルチ商法</a:t>
          </a:r>
          <a:endParaRPr kumimoji="1" lang="ja-JP" altLang="en-US" sz="2400" b="1" kern="12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dsp:txBody>
      <dsp:txXfrm>
        <a:off x="4839325" y="590852"/>
        <a:ext cx="3431768" cy="475298"/>
      </dsp:txXfrm>
    </dsp:sp>
    <dsp:sp modelId="{3FC13BF0-DDF4-4DE2-A827-982021BAE5C5}">
      <dsp:nvSpPr>
        <dsp:cNvPr id="0" name=""/>
        <dsp:cNvSpPr/>
      </dsp:nvSpPr>
      <dsp:spPr>
        <a:xfrm rot="179983">
          <a:off x="4150699" y="1359880"/>
          <a:ext cx="674300" cy="29151"/>
        </a:xfrm>
        <a:custGeom>
          <a:avLst/>
          <a:gdLst/>
          <a:ahLst/>
          <a:cxnLst/>
          <a:rect l="0" t="0" r="0" b="0"/>
          <a:pathLst>
            <a:path>
              <a:moveTo>
                <a:pt x="0" y="14575"/>
              </a:moveTo>
              <a:lnTo>
                <a:pt x="674300" y="14575"/>
              </a:lnTo>
            </a:path>
          </a:pathLst>
        </a:custGeom>
        <a:noFill/>
        <a:ln w="38100" cap="flat" cmpd="sng" algn="ctr">
          <a:solidFill>
            <a:schemeClr val="accent4">
              <a:lumMod val="60000"/>
              <a:lumOff val="4000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kumimoji="1" lang="ja-JP" altLang="en-US" sz="500" kern="1200"/>
        </a:p>
      </dsp:txBody>
      <dsp:txXfrm>
        <a:off x="4470992" y="1357598"/>
        <a:ext cx="33715" cy="33715"/>
      </dsp:txXfrm>
    </dsp:sp>
    <dsp:sp modelId="{D0871BCA-0A4E-4065-B9D6-B5EDACE383FD}">
      <dsp:nvSpPr>
        <dsp:cNvPr id="0" name=""/>
        <dsp:cNvSpPr/>
      </dsp:nvSpPr>
      <dsp:spPr>
        <a:xfrm>
          <a:off x="4824538" y="1152124"/>
          <a:ext cx="3461342" cy="479950"/>
        </a:xfrm>
        <a:prstGeom prst="roundRect">
          <a:avLst>
            <a:gd name="adj" fmla="val 10000"/>
          </a:avLst>
        </a:prstGeom>
        <a:solidFill>
          <a:schemeClr val="accent4">
            <a:lumMod val="20000"/>
            <a:lumOff val="8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架空請求</a:t>
          </a:r>
          <a:endParaRPr kumimoji="1" lang="ja-JP" altLang="en-US" sz="2400" b="1" kern="12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dsp:txBody>
      <dsp:txXfrm>
        <a:off x="4838595" y="1166181"/>
        <a:ext cx="3433228" cy="451836"/>
      </dsp:txXfrm>
    </dsp:sp>
    <dsp:sp modelId="{6B98C2CC-9549-425E-A24C-B105A430DA91}">
      <dsp:nvSpPr>
        <dsp:cNvPr id="0" name=""/>
        <dsp:cNvSpPr/>
      </dsp:nvSpPr>
      <dsp:spPr>
        <a:xfrm rot="2563332">
          <a:off x="4029553" y="1653165"/>
          <a:ext cx="916592" cy="29151"/>
        </a:xfrm>
        <a:custGeom>
          <a:avLst/>
          <a:gdLst/>
          <a:ahLst/>
          <a:cxnLst/>
          <a:rect l="0" t="0" r="0" b="0"/>
          <a:pathLst>
            <a:path>
              <a:moveTo>
                <a:pt x="0" y="14575"/>
              </a:moveTo>
              <a:lnTo>
                <a:pt x="916592" y="14575"/>
              </a:lnTo>
            </a:path>
          </a:pathLst>
        </a:custGeom>
        <a:noFill/>
        <a:ln w="38100" cap="flat" cmpd="sng" algn="ctr">
          <a:solidFill>
            <a:schemeClr val="accent4">
              <a:lumMod val="60000"/>
              <a:lumOff val="4000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kumimoji="1" lang="ja-JP" altLang="en-US" sz="500" kern="1200"/>
        </a:p>
      </dsp:txBody>
      <dsp:txXfrm>
        <a:off x="4464935" y="1644826"/>
        <a:ext cx="45829" cy="45829"/>
      </dsp:txXfrm>
    </dsp:sp>
    <dsp:sp modelId="{EE10AA6F-CED1-44A0-A518-91EE676930A8}">
      <dsp:nvSpPr>
        <dsp:cNvPr id="0" name=""/>
        <dsp:cNvSpPr/>
      </dsp:nvSpPr>
      <dsp:spPr>
        <a:xfrm>
          <a:off x="4824538" y="1728192"/>
          <a:ext cx="3461342" cy="500954"/>
        </a:xfrm>
        <a:prstGeom prst="roundRect">
          <a:avLst>
            <a:gd name="adj" fmla="val 10000"/>
          </a:avLst>
        </a:prstGeom>
        <a:solidFill>
          <a:schemeClr val="accent4">
            <a:lumMod val="20000"/>
            <a:lumOff val="8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キャッチセールス</a:t>
          </a:r>
          <a:endParaRPr kumimoji="1" lang="ja-JP" altLang="en-US" sz="2400" b="1" kern="12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dsp:txBody>
      <dsp:txXfrm>
        <a:off x="4839210" y="1742864"/>
        <a:ext cx="3431998" cy="471610"/>
      </dsp:txXfrm>
    </dsp:sp>
    <dsp:sp modelId="{3462426D-D48D-426E-8A46-1E8CC777EB53}">
      <dsp:nvSpPr>
        <dsp:cNvPr id="0" name=""/>
        <dsp:cNvSpPr/>
      </dsp:nvSpPr>
      <dsp:spPr>
        <a:xfrm rot="21532759">
          <a:off x="1734775" y="2797899"/>
          <a:ext cx="703093" cy="29151"/>
        </a:xfrm>
        <a:custGeom>
          <a:avLst/>
          <a:gdLst/>
          <a:ahLst/>
          <a:cxnLst/>
          <a:rect l="0" t="0" r="0" b="0"/>
          <a:pathLst>
            <a:path>
              <a:moveTo>
                <a:pt x="0" y="14575"/>
              </a:moveTo>
              <a:lnTo>
                <a:pt x="703093" y="14575"/>
              </a:lnTo>
            </a:path>
          </a:pathLst>
        </a:custGeom>
        <a:noFill/>
        <a:ln w="38100" cap="flat" cmpd="sng" algn="ctr">
          <a:solidFill>
            <a:schemeClr val="tx2"/>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kumimoji="1" lang="ja-JP" altLang="en-US" sz="500" kern="1200"/>
        </a:p>
      </dsp:txBody>
      <dsp:txXfrm>
        <a:off x="2068744" y="2794897"/>
        <a:ext cx="35154" cy="35154"/>
      </dsp:txXfrm>
    </dsp:sp>
    <dsp:sp modelId="{950F3406-6A8B-413C-BA24-DA0A6BAA59F8}">
      <dsp:nvSpPr>
        <dsp:cNvPr id="0" name=""/>
        <dsp:cNvSpPr/>
      </dsp:nvSpPr>
      <dsp:spPr>
        <a:xfrm>
          <a:off x="2437801" y="2374113"/>
          <a:ext cx="1725942" cy="862971"/>
        </a:xfrm>
        <a:prstGeom prst="roundRect">
          <a:avLst>
            <a:gd name="adj" fmla="val 10000"/>
          </a:avLst>
        </a:prstGeom>
        <a:solidFill>
          <a:srgbClr val="00B0F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smtClean="0">
              <a:latin typeface="Meiryo UI" panose="020B0604030504040204" pitchFamily="50" charset="-128"/>
              <a:ea typeface="Meiryo UI" panose="020B0604030504040204" pitchFamily="50" charset="-128"/>
              <a:cs typeface="Meiryo UI" panose="020B0604030504040204" pitchFamily="50" charset="-128"/>
            </a:rPr>
            <a:t>詐欺</a:t>
          </a:r>
          <a:endParaRPr kumimoji="1" lang="ja-JP" altLang="en-US" sz="2400" b="1" kern="1200" dirty="0">
            <a:latin typeface="Meiryo UI" panose="020B0604030504040204" pitchFamily="50" charset="-128"/>
            <a:ea typeface="Meiryo UI" panose="020B0604030504040204" pitchFamily="50" charset="-128"/>
            <a:cs typeface="Meiryo UI" panose="020B0604030504040204" pitchFamily="50" charset="-128"/>
          </a:endParaRPr>
        </a:p>
      </dsp:txBody>
      <dsp:txXfrm>
        <a:off x="2463077" y="2399389"/>
        <a:ext cx="1675390" cy="812419"/>
      </dsp:txXfrm>
    </dsp:sp>
    <dsp:sp modelId="{D76ACC05-51C8-4568-8B24-1EC8012BE4D0}">
      <dsp:nvSpPr>
        <dsp:cNvPr id="0" name=""/>
        <dsp:cNvSpPr/>
      </dsp:nvSpPr>
      <dsp:spPr>
        <a:xfrm rot="21318239">
          <a:off x="4162630" y="2763882"/>
          <a:ext cx="663019" cy="29151"/>
        </a:xfrm>
        <a:custGeom>
          <a:avLst/>
          <a:gdLst/>
          <a:ahLst/>
          <a:cxnLst/>
          <a:rect l="0" t="0" r="0" b="0"/>
          <a:pathLst>
            <a:path>
              <a:moveTo>
                <a:pt x="0" y="14575"/>
              </a:moveTo>
              <a:lnTo>
                <a:pt x="663019" y="14575"/>
              </a:lnTo>
            </a:path>
          </a:pathLst>
        </a:custGeom>
        <a:noFill/>
        <a:ln w="38100" cap="flat" cmpd="sng" algn="ctr">
          <a:solidFill>
            <a:srgbClr val="00B0F0"/>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kumimoji="1" lang="ja-JP" altLang="en-US" sz="500" kern="1200"/>
        </a:p>
      </dsp:txBody>
      <dsp:txXfrm>
        <a:off x="4477565" y="2761882"/>
        <a:ext cx="33150" cy="33150"/>
      </dsp:txXfrm>
    </dsp:sp>
    <dsp:sp modelId="{72A5CCBA-9057-4076-AF4C-FA9C1F1C5A41}">
      <dsp:nvSpPr>
        <dsp:cNvPr id="0" name=""/>
        <dsp:cNvSpPr/>
      </dsp:nvSpPr>
      <dsp:spPr>
        <a:xfrm>
          <a:off x="4824538" y="2448272"/>
          <a:ext cx="3461342" cy="606090"/>
        </a:xfrm>
        <a:prstGeom prst="roundRect">
          <a:avLst>
            <a:gd name="adj" fmla="val 10000"/>
          </a:avLst>
        </a:prstGeom>
        <a:solidFill>
          <a:srgbClr val="99CCFF"/>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ネットオークション詐欺</a:t>
          </a:r>
          <a:endParaRPr kumimoji="1" lang="ja-JP" altLang="en-US" sz="2400" b="1" kern="12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dsp:txBody>
      <dsp:txXfrm>
        <a:off x="4842290" y="2466024"/>
        <a:ext cx="3425838" cy="570586"/>
      </dsp:txXfrm>
    </dsp:sp>
    <dsp:sp modelId="{5D4EBA6C-3225-4E11-A961-CF498E014841}">
      <dsp:nvSpPr>
        <dsp:cNvPr id="0" name=""/>
        <dsp:cNvSpPr/>
      </dsp:nvSpPr>
      <dsp:spPr>
        <a:xfrm rot="2564905">
          <a:off x="4044217" y="3096422"/>
          <a:ext cx="899846" cy="29151"/>
        </a:xfrm>
        <a:custGeom>
          <a:avLst/>
          <a:gdLst/>
          <a:ahLst/>
          <a:cxnLst/>
          <a:rect l="0" t="0" r="0" b="0"/>
          <a:pathLst>
            <a:path>
              <a:moveTo>
                <a:pt x="0" y="14575"/>
              </a:moveTo>
              <a:lnTo>
                <a:pt x="899846" y="14575"/>
              </a:lnTo>
            </a:path>
          </a:pathLst>
        </a:custGeom>
        <a:noFill/>
        <a:ln w="38100" cap="flat" cmpd="sng" algn="ctr">
          <a:solidFill>
            <a:srgbClr val="00B0F0"/>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kumimoji="1" lang="ja-JP" altLang="en-US" sz="500" kern="1200"/>
        </a:p>
      </dsp:txBody>
      <dsp:txXfrm>
        <a:off x="4471644" y="3088501"/>
        <a:ext cx="44992" cy="44992"/>
      </dsp:txXfrm>
    </dsp:sp>
    <dsp:sp modelId="{75A7FEB9-B81D-405E-8F2F-EA85A59BDD16}">
      <dsp:nvSpPr>
        <dsp:cNvPr id="0" name=""/>
        <dsp:cNvSpPr/>
      </dsp:nvSpPr>
      <dsp:spPr>
        <a:xfrm>
          <a:off x="4824538" y="3168353"/>
          <a:ext cx="3461342" cy="496087"/>
        </a:xfrm>
        <a:prstGeom prst="roundRect">
          <a:avLst>
            <a:gd name="adj" fmla="val 10000"/>
          </a:avLst>
        </a:prstGeom>
        <a:solidFill>
          <a:srgbClr val="99CCFF"/>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ワンクリック詐欺</a:t>
          </a:r>
          <a:endParaRPr kumimoji="1" lang="ja-JP" altLang="en-US" sz="2400" b="1" kern="12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dsp:txBody>
      <dsp:txXfrm>
        <a:off x="4839068" y="3182883"/>
        <a:ext cx="3432282" cy="467027"/>
      </dsp:txXfrm>
    </dsp:sp>
    <dsp:sp modelId="{F7C0CDA7-BB39-4A43-A4FE-DB780C356579}">
      <dsp:nvSpPr>
        <dsp:cNvPr id="0" name=""/>
        <dsp:cNvSpPr/>
      </dsp:nvSpPr>
      <dsp:spPr>
        <a:xfrm rot="3883848">
          <a:off x="1271384" y="3536043"/>
          <a:ext cx="1617292" cy="29151"/>
        </a:xfrm>
        <a:custGeom>
          <a:avLst/>
          <a:gdLst/>
          <a:ahLst/>
          <a:cxnLst/>
          <a:rect l="0" t="0" r="0" b="0"/>
          <a:pathLst>
            <a:path>
              <a:moveTo>
                <a:pt x="0" y="14575"/>
              </a:moveTo>
              <a:lnTo>
                <a:pt x="1617292" y="14575"/>
              </a:lnTo>
            </a:path>
          </a:pathLst>
        </a:custGeom>
        <a:noFill/>
        <a:ln w="38100" cap="flat" cmpd="sng" algn="ctr">
          <a:solidFill>
            <a:schemeClr val="tx2"/>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kumimoji="1" lang="ja-JP" altLang="en-US" sz="600" kern="1200"/>
        </a:p>
      </dsp:txBody>
      <dsp:txXfrm>
        <a:off x="2039598" y="3510186"/>
        <a:ext cx="80864" cy="80864"/>
      </dsp:txXfrm>
    </dsp:sp>
    <dsp:sp modelId="{BADB5F5A-6223-4F2E-A1ED-EAA8A5C21095}">
      <dsp:nvSpPr>
        <dsp:cNvPr id="0" name=""/>
        <dsp:cNvSpPr/>
      </dsp:nvSpPr>
      <dsp:spPr>
        <a:xfrm>
          <a:off x="2425219" y="3850402"/>
          <a:ext cx="1725942" cy="862971"/>
        </a:xfrm>
        <a:prstGeom prst="roundRect">
          <a:avLst>
            <a:gd name="adj" fmla="val 10000"/>
          </a:avLst>
        </a:prstGeom>
        <a:solidFill>
          <a:srgbClr val="00B05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smtClean="0">
              <a:latin typeface="Meiryo UI" panose="020B0604030504040204" pitchFamily="50" charset="-128"/>
              <a:ea typeface="Meiryo UI" panose="020B0604030504040204" pitchFamily="50" charset="-128"/>
              <a:cs typeface="Meiryo UI" panose="020B0604030504040204" pitchFamily="50" charset="-128"/>
            </a:rPr>
            <a:t>その他</a:t>
          </a:r>
          <a:endParaRPr kumimoji="1" lang="ja-JP" altLang="en-US" sz="2400" b="1" kern="1200" dirty="0">
            <a:latin typeface="Meiryo UI" panose="020B0604030504040204" pitchFamily="50" charset="-128"/>
            <a:ea typeface="Meiryo UI" panose="020B0604030504040204" pitchFamily="50" charset="-128"/>
            <a:cs typeface="Meiryo UI" panose="020B0604030504040204" pitchFamily="50" charset="-128"/>
          </a:endParaRPr>
        </a:p>
      </dsp:txBody>
      <dsp:txXfrm>
        <a:off x="2450495" y="3875678"/>
        <a:ext cx="1675390" cy="812419"/>
      </dsp:txXfrm>
    </dsp:sp>
    <dsp:sp modelId="{0FF69186-59E7-4818-B8C8-3F1BBAB513F5}">
      <dsp:nvSpPr>
        <dsp:cNvPr id="0" name=""/>
        <dsp:cNvSpPr/>
      </dsp:nvSpPr>
      <dsp:spPr>
        <a:xfrm rot="20735905">
          <a:off x="4140238" y="4180855"/>
          <a:ext cx="695222" cy="29151"/>
        </a:xfrm>
        <a:custGeom>
          <a:avLst/>
          <a:gdLst/>
          <a:ahLst/>
          <a:cxnLst/>
          <a:rect l="0" t="0" r="0" b="0"/>
          <a:pathLst>
            <a:path>
              <a:moveTo>
                <a:pt x="0" y="14575"/>
              </a:moveTo>
              <a:lnTo>
                <a:pt x="695222" y="14575"/>
              </a:lnTo>
            </a:path>
          </a:pathLst>
        </a:custGeom>
        <a:noFill/>
        <a:ln w="38100" cap="flat" cmpd="sng" algn="ctr">
          <a:solidFill>
            <a:srgbClr val="00B050"/>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kumimoji="1" lang="ja-JP" altLang="en-US" sz="500" kern="1200"/>
        </a:p>
      </dsp:txBody>
      <dsp:txXfrm>
        <a:off x="4470469" y="4178050"/>
        <a:ext cx="34761" cy="34761"/>
      </dsp:txXfrm>
    </dsp:sp>
    <dsp:sp modelId="{0AEDBB34-0594-4CE2-93DB-F2014B610823}">
      <dsp:nvSpPr>
        <dsp:cNvPr id="0" name=""/>
        <dsp:cNvSpPr/>
      </dsp:nvSpPr>
      <dsp:spPr>
        <a:xfrm>
          <a:off x="4824538" y="3888433"/>
          <a:ext cx="3502489" cy="441081"/>
        </a:xfrm>
        <a:prstGeom prst="roundRect">
          <a:avLst>
            <a:gd name="adj" fmla="val 10000"/>
          </a:avLst>
        </a:prstGeom>
        <a:solidFill>
          <a:srgbClr val="99FFCC"/>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多重債務</a:t>
          </a:r>
          <a:endParaRPr kumimoji="1" lang="ja-JP" altLang="en-US" sz="2400" b="1" kern="12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dsp:txBody>
      <dsp:txXfrm>
        <a:off x="4837457" y="3901352"/>
        <a:ext cx="3476651" cy="415243"/>
      </dsp:txXfrm>
    </dsp:sp>
    <dsp:sp modelId="{0FCF05DA-7097-430C-A5AA-C1584704AAAC}">
      <dsp:nvSpPr>
        <dsp:cNvPr id="0" name=""/>
        <dsp:cNvSpPr/>
      </dsp:nvSpPr>
      <dsp:spPr>
        <a:xfrm rot="2058768">
          <a:off x="4080223" y="4497095"/>
          <a:ext cx="815252" cy="29151"/>
        </a:xfrm>
        <a:custGeom>
          <a:avLst/>
          <a:gdLst/>
          <a:ahLst/>
          <a:cxnLst/>
          <a:rect l="0" t="0" r="0" b="0"/>
          <a:pathLst>
            <a:path>
              <a:moveTo>
                <a:pt x="0" y="14575"/>
              </a:moveTo>
              <a:lnTo>
                <a:pt x="815252" y="14575"/>
              </a:lnTo>
            </a:path>
          </a:pathLst>
        </a:custGeom>
        <a:noFill/>
        <a:ln w="38100" cap="flat" cmpd="sng" algn="ctr">
          <a:solidFill>
            <a:srgbClr val="00B050"/>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kumimoji="1" lang="ja-JP" altLang="en-US" sz="500" kern="1200"/>
        </a:p>
      </dsp:txBody>
      <dsp:txXfrm>
        <a:off x="4467468" y="4491289"/>
        <a:ext cx="40762" cy="40762"/>
      </dsp:txXfrm>
    </dsp:sp>
    <dsp:sp modelId="{2C96F396-1FAF-4B44-96D4-A3F1A4357A97}">
      <dsp:nvSpPr>
        <dsp:cNvPr id="0" name=""/>
        <dsp:cNvSpPr/>
      </dsp:nvSpPr>
      <dsp:spPr>
        <a:xfrm>
          <a:off x="4824538" y="4464492"/>
          <a:ext cx="3502489" cy="553923"/>
        </a:xfrm>
        <a:prstGeom prst="roundRect">
          <a:avLst>
            <a:gd name="adj" fmla="val 10000"/>
          </a:avLst>
        </a:prstGeom>
        <a:solidFill>
          <a:srgbClr val="99FFCC"/>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b="1" kern="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ヤミ金融</a:t>
          </a:r>
          <a:endParaRPr kumimoji="1" lang="ja-JP" altLang="en-US" sz="2400" b="1" kern="12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dsp:txBody>
      <dsp:txXfrm>
        <a:off x="4840762" y="4480716"/>
        <a:ext cx="3470041" cy="521475"/>
      </dsp:txXfrm>
    </dsp:sp>
    <dsp:sp modelId="{7A41462B-9678-404B-A177-CDD16D68AFEA}">
      <dsp:nvSpPr>
        <dsp:cNvPr id="0" name=""/>
        <dsp:cNvSpPr/>
      </dsp:nvSpPr>
      <dsp:spPr>
        <a:xfrm flipH="1">
          <a:off x="6984779" y="0"/>
          <a:ext cx="725016" cy="478094"/>
        </a:xfrm>
        <a:prstGeom prst="roundRect">
          <a:avLst>
            <a:gd name="adj" fmla="val 10000"/>
          </a:avLst>
        </a:prstGeom>
        <a:solidFill>
          <a:schemeClr val="accent4">
            <a:lumMod val="20000"/>
            <a:lumOff val="8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kumimoji="1" lang="ja-JP" altLang="en-US" sz="2100" b="1" kern="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例</a:t>
          </a:r>
          <a:endParaRPr kumimoji="1" lang="ja-JP" altLang="en-US" sz="2100" b="1" kern="12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dsp:txBody>
      <dsp:txXfrm>
        <a:off x="6998782" y="14003"/>
        <a:ext cx="697010" cy="45008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474"/>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3474"/>
          </a:xfrm>
          <a:prstGeom prst="rect">
            <a:avLst/>
          </a:prstGeom>
        </p:spPr>
        <p:txBody>
          <a:bodyPr vert="horz" lIns="91440" tIns="45720" rIns="91440" bIns="45720" rtlCol="0"/>
          <a:lstStyle>
            <a:lvl1pPr algn="r">
              <a:defRPr sz="1200"/>
            </a:lvl1pPr>
          </a:lstStyle>
          <a:p>
            <a:fld id="{B563DF4A-CE35-4DEE-9EE4-42EB97BB656A}" type="datetimeFigureOut">
              <a:rPr kumimoji="1" lang="ja-JP" altLang="en-US" smtClean="0"/>
              <a:t>2016/11/22</a:t>
            </a:fld>
            <a:endParaRPr kumimoji="1" lang="ja-JP" altLang="en-US"/>
          </a:p>
        </p:txBody>
      </p:sp>
      <p:sp>
        <p:nvSpPr>
          <p:cNvPr id="4" name="フッター プレースホルダー 3"/>
          <p:cNvSpPr>
            <a:spLocks noGrp="1"/>
          </p:cNvSpPr>
          <p:nvPr>
            <p:ph type="ftr" sz="quarter" idx="2"/>
          </p:nvPr>
        </p:nvSpPr>
        <p:spPr>
          <a:xfrm>
            <a:off x="0" y="9374301"/>
            <a:ext cx="2918831" cy="493474"/>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4301"/>
            <a:ext cx="2918831" cy="493474"/>
          </a:xfrm>
          <a:prstGeom prst="rect">
            <a:avLst/>
          </a:prstGeom>
        </p:spPr>
        <p:txBody>
          <a:bodyPr vert="horz" lIns="91440" tIns="45720" rIns="91440" bIns="45720" rtlCol="0" anchor="b"/>
          <a:lstStyle>
            <a:lvl1pPr algn="r">
              <a:defRPr sz="1200"/>
            </a:lvl1pPr>
          </a:lstStyle>
          <a:p>
            <a:fld id="{87ADCE84-E065-4C25-BDCC-C95A30563D5F}" type="slidenum">
              <a:rPr kumimoji="1" lang="ja-JP" altLang="en-US" smtClean="0"/>
              <a:t>‹#›</a:t>
            </a:fld>
            <a:endParaRPr kumimoji="1" lang="ja-JP" altLang="en-US"/>
          </a:p>
        </p:txBody>
      </p:sp>
    </p:spTree>
    <p:extLst>
      <p:ext uri="{BB962C8B-B14F-4D97-AF65-F5344CB8AC3E}">
        <p14:creationId xmlns:p14="http://schemas.microsoft.com/office/powerpoint/2010/main" val="15755775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474"/>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474"/>
          </a:xfrm>
          <a:prstGeom prst="rect">
            <a:avLst/>
          </a:prstGeom>
        </p:spPr>
        <p:txBody>
          <a:bodyPr vert="horz" lIns="91440" tIns="45720" rIns="91440" bIns="45720" rtlCol="0"/>
          <a:lstStyle>
            <a:lvl1pPr algn="r">
              <a:defRPr sz="1200"/>
            </a:lvl1pPr>
          </a:lstStyle>
          <a:p>
            <a:fld id="{6FAF8B65-CBA8-448B-8535-4893BB9D439C}" type="datetimeFigureOut">
              <a:rPr kumimoji="1" lang="ja-JP" altLang="en-US" smtClean="0"/>
              <a:t>2016/11/22</a:t>
            </a:fld>
            <a:endParaRPr kumimoji="1" lang="ja-JP" altLang="en-US"/>
          </a:p>
        </p:txBody>
      </p:sp>
      <p:sp>
        <p:nvSpPr>
          <p:cNvPr id="4" name="スライド イメージ プレースホルダー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8007"/>
            <a:ext cx="5388610" cy="444127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4301"/>
            <a:ext cx="2918831" cy="493474"/>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4301"/>
            <a:ext cx="2918831" cy="493474"/>
          </a:xfrm>
          <a:prstGeom prst="rect">
            <a:avLst/>
          </a:prstGeom>
        </p:spPr>
        <p:txBody>
          <a:bodyPr vert="horz" lIns="91440" tIns="45720" rIns="91440" bIns="45720" rtlCol="0" anchor="b"/>
          <a:lstStyle>
            <a:lvl1pPr algn="r">
              <a:defRPr sz="1200"/>
            </a:lvl1pPr>
          </a:lstStyle>
          <a:p>
            <a:fld id="{F89A623F-28F1-4683-A5ED-C72FD39671B0}" type="slidenum">
              <a:rPr kumimoji="1" lang="ja-JP" altLang="en-US" smtClean="0"/>
              <a:t>‹#›</a:t>
            </a:fld>
            <a:endParaRPr kumimoji="1" lang="ja-JP" altLang="en-US"/>
          </a:p>
        </p:txBody>
      </p:sp>
    </p:spTree>
    <p:extLst>
      <p:ext uri="{BB962C8B-B14F-4D97-AF65-F5344CB8AC3E}">
        <p14:creationId xmlns:p14="http://schemas.microsoft.com/office/powerpoint/2010/main" val="17484488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89A623F-28F1-4683-A5ED-C72FD39671B0}" type="slidenum">
              <a:rPr kumimoji="1" lang="ja-JP" altLang="en-US" smtClean="0"/>
              <a:t>1</a:t>
            </a:fld>
            <a:endParaRPr kumimoji="1" lang="ja-JP" altLang="en-US"/>
          </a:p>
        </p:txBody>
      </p:sp>
    </p:spTree>
    <p:extLst>
      <p:ext uri="{BB962C8B-B14F-4D97-AF65-F5344CB8AC3E}">
        <p14:creationId xmlns:p14="http://schemas.microsoft.com/office/powerpoint/2010/main" val="3602738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89A623F-28F1-4683-A5ED-C72FD39671B0}" type="slidenum">
              <a:rPr kumimoji="1" lang="ja-JP" altLang="en-US" smtClean="0"/>
              <a:t>10</a:t>
            </a:fld>
            <a:endParaRPr kumimoji="1" lang="ja-JP" altLang="en-US"/>
          </a:p>
        </p:txBody>
      </p:sp>
    </p:spTree>
    <p:extLst>
      <p:ext uri="{BB962C8B-B14F-4D97-AF65-F5344CB8AC3E}">
        <p14:creationId xmlns:p14="http://schemas.microsoft.com/office/powerpoint/2010/main" val="38800508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89A623F-28F1-4683-A5ED-C72FD39671B0}" type="slidenum">
              <a:rPr kumimoji="1" lang="ja-JP" altLang="en-US" smtClean="0"/>
              <a:t>11</a:t>
            </a:fld>
            <a:endParaRPr kumimoji="1" lang="ja-JP" altLang="en-US"/>
          </a:p>
        </p:txBody>
      </p:sp>
    </p:spTree>
    <p:extLst>
      <p:ext uri="{BB962C8B-B14F-4D97-AF65-F5344CB8AC3E}">
        <p14:creationId xmlns:p14="http://schemas.microsoft.com/office/powerpoint/2010/main" val="36447830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89A623F-28F1-4683-A5ED-C72FD39671B0}" type="slidenum">
              <a:rPr kumimoji="1" lang="ja-JP" altLang="en-US" smtClean="0"/>
              <a:t>12</a:t>
            </a:fld>
            <a:endParaRPr kumimoji="1" lang="ja-JP" altLang="en-US"/>
          </a:p>
        </p:txBody>
      </p:sp>
    </p:spTree>
    <p:extLst>
      <p:ext uri="{BB962C8B-B14F-4D97-AF65-F5344CB8AC3E}">
        <p14:creationId xmlns:p14="http://schemas.microsoft.com/office/powerpoint/2010/main" val="14276285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89A623F-28F1-4683-A5ED-C72FD39671B0}" type="slidenum">
              <a:rPr kumimoji="1" lang="ja-JP" altLang="en-US" smtClean="0"/>
              <a:t>13</a:t>
            </a:fld>
            <a:endParaRPr kumimoji="1" lang="ja-JP" altLang="en-US"/>
          </a:p>
        </p:txBody>
      </p:sp>
    </p:spTree>
    <p:extLst>
      <p:ext uri="{BB962C8B-B14F-4D97-AF65-F5344CB8AC3E}">
        <p14:creationId xmlns:p14="http://schemas.microsoft.com/office/powerpoint/2010/main" val="42432470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F89A623F-28F1-4683-A5ED-C72FD39671B0}" type="slidenum">
              <a:rPr kumimoji="1" lang="ja-JP" altLang="en-US" smtClean="0"/>
              <a:t>14</a:t>
            </a:fld>
            <a:endParaRPr kumimoji="1" lang="ja-JP" altLang="en-US"/>
          </a:p>
        </p:txBody>
      </p:sp>
    </p:spTree>
    <p:extLst>
      <p:ext uri="{BB962C8B-B14F-4D97-AF65-F5344CB8AC3E}">
        <p14:creationId xmlns:p14="http://schemas.microsoft.com/office/powerpoint/2010/main" val="14276285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F89A623F-28F1-4683-A5ED-C72FD39671B0}" type="slidenum">
              <a:rPr kumimoji="1" lang="ja-JP" altLang="en-US" smtClean="0"/>
              <a:t>15</a:t>
            </a:fld>
            <a:endParaRPr kumimoji="1" lang="ja-JP" altLang="en-US"/>
          </a:p>
        </p:txBody>
      </p:sp>
    </p:spTree>
    <p:extLst>
      <p:ext uri="{BB962C8B-B14F-4D97-AF65-F5344CB8AC3E}">
        <p14:creationId xmlns:p14="http://schemas.microsoft.com/office/powerpoint/2010/main" val="14276285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F89A623F-28F1-4683-A5ED-C72FD39671B0}" type="slidenum">
              <a:rPr kumimoji="1" lang="ja-JP" altLang="en-US" smtClean="0"/>
              <a:t>16</a:t>
            </a:fld>
            <a:endParaRPr kumimoji="1" lang="ja-JP" altLang="en-US"/>
          </a:p>
        </p:txBody>
      </p:sp>
    </p:spTree>
    <p:extLst>
      <p:ext uri="{BB962C8B-B14F-4D97-AF65-F5344CB8AC3E}">
        <p14:creationId xmlns:p14="http://schemas.microsoft.com/office/powerpoint/2010/main" val="14276285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F89A623F-28F1-4683-A5ED-C72FD39671B0}" type="slidenum">
              <a:rPr kumimoji="1" lang="ja-JP" altLang="en-US" smtClean="0"/>
              <a:t>17</a:t>
            </a:fld>
            <a:endParaRPr kumimoji="1" lang="ja-JP" altLang="en-US"/>
          </a:p>
        </p:txBody>
      </p:sp>
    </p:spTree>
    <p:extLst>
      <p:ext uri="{BB962C8B-B14F-4D97-AF65-F5344CB8AC3E}">
        <p14:creationId xmlns:p14="http://schemas.microsoft.com/office/powerpoint/2010/main" val="14276285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F89A623F-28F1-4683-A5ED-C72FD39671B0}" type="slidenum">
              <a:rPr kumimoji="1" lang="ja-JP" altLang="en-US" smtClean="0"/>
              <a:t>18</a:t>
            </a:fld>
            <a:endParaRPr kumimoji="1" lang="ja-JP" altLang="en-US"/>
          </a:p>
        </p:txBody>
      </p:sp>
    </p:spTree>
    <p:extLst>
      <p:ext uri="{BB962C8B-B14F-4D97-AF65-F5344CB8AC3E}">
        <p14:creationId xmlns:p14="http://schemas.microsoft.com/office/powerpoint/2010/main" val="14276285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F89A623F-28F1-4683-A5ED-C72FD39671B0}" type="slidenum">
              <a:rPr kumimoji="1" lang="ja-JP" altLang="en-US" smtClean="0"/>
              <a:t>19</a:t>
            </a:fld>
            <a:endParaRPr kumimoji="1" lang="ja-JP" altLang="en-US"/>
          </a:p>
        </p:txBody>
      </p:sp>
    </p:spTree>
    <p:extLst>
      <p:ext uri="{BB962C8B-B14F-4D97-AF65-F5344CB8AC3E}">
        <p14:creationId xmlns:p14="http://schemas.microsoft.com/office/powerpoint/2010/main" val="14276285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89A623F-28F1-4683-A5ED-C72FD39671B0}" type="slidenum">
              <a:rPr kumimoji="1" lang="ja-JP" altLang="en-US" smtClean="0"/>
              <a:t>2</a:t>
            </a:fld>
            <a:endParaRPr kumimoji="1" lang="ja-JP" altLang="en-US"/>
          </a:p>
        </p:txBody>
      </p:sp>
    </p:spTree>
    <p:extLst>
      <p:ext uri="{BB962C8B-B14F-4D97-AF65-F5344CB8AC3E}">
        <p14:creationId xmlns:p14="http://schemas.microsoft.com/office/powerpoint/2010/main" val="26541191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F89A623F-28F1-4683-A5ED-C72FD39671B0}" type="slidenum">
              <a:rPr kumimoji="1" lang="ja-JP" altLang="en-US" smtClean="0"/>
              <a:t>20</a:t>
            </a:fld>
            <a:endParaRPr kumimoji="1" lang="ja-JP" altLang="en-US"/>
          </a:p>
        </p:txBody>
      </p:sp>
    </p:spTree>
    <p:extLst>
      <p:ext uri="{BB962C8B-B14F-4D97-AF65-F5344CB8AC3E}">
        <p14:creationId xmlns:p14="http://schemas.microsoft.com/office/powerpoint/2010/main" val="14276285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F89A623F-28F1-4683-A5ED-C72FD39671B0}" type="slidenum">
              <a:rPr kumimoji="1" lang="ja-JP" altLang="en-US" smtClean="0"/>
              <a:t>21</a:t>
            </a:fld>
            <a:endParaRPr kumimoji="1" lang="ja-JP" altLang="en-US"/>
          </a:p>
        </p:txBody>
      </p:sp>
    </p:spTree>
    <p:extLst>
      <p:ext uri="{BB962C8B-B14F-4D97-AF65-F5344CB8AC3E}">
        <p14:creationId xmlns:p14="http://schemas.microsoft.com/office/powerpoint/2010/main" val="14276285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F89A623F-28F1-4683-A5ED-C72FD39671B0}" type="slidenum">
              <a:rPr kumimoji="1" lang="ja-JP" altLang="en-US" smtClean="0"/>
              <a:t>22</a:t>
            </a:fld>
            <a:endParaRPr kumimoji="1" lang="ja-JP" altLang="en-US"/>
          </a:p>
        </p:txBody>
      </p:sp>
    </p:spTree>
    <p:extLst>
      <p:ext uri="{BB962C8B-B14F-4D97-AF65-F5344CB8AC3E}">
        <p14:creationId xmlns:p14="http://schemas.microsoft.com/office/powerpoint/2010/main" val="14276285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F89A623F-28F1-4683-A5ED-C72FD39671B0}" type="slidenum">
              <a:rPr kumimoji="1" lang="ja-JP" altLang="en-US" smtClean="0"/>
              <a:t>23</a:t>
            </a:fld>
            <a:endParaRPr kumimoji="1" lang="ja-JP" altLang="en-US"/>
          </a:p>
        </p:txBody>
      </p:sp>
    </p:spTree>
    <p:extLst>
      <p:ext uri="{BB962C8B-B14F-4D97-AF65-F5344CB8AC3E}">
        <p14:creationId xmlns:p14="http://schemas.microsoft.com/office/powerpoint/2010/main" val="14276285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F89A623F-28F1-4683-A5ED-C72FD39671B0}" type="slidenum">
              <a:rPr kumimoji="1" lang="ja-JP" altLang="en-US" smtClean="0"/>
              <a:t>24</a:t>
            </a:fld>
            <a:endParaRPr kumimoji="1" lang="ja-JP" altLang="en-US"/>
          </a:p>
        </p:txBody>
      </p:sp>
    </p:spTree>
    <p:extLst>
      <p:ext uri="{BB962C8B-B14F-4D97-AF65-F5344CB8AC3E}">
        <p14:creationId xmlns:p14="http://schemas.microsoft.com/office/powerpoint/2010/main" val="14276285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F89A623F-28F1-4683-A5ED-C72FD39671B0}" type="slidenum">
              <a:rPr kumimoji="1" lang="ja-JP" altLang="en-US" smtClean="0"/>
              <a:t>25</a:t>
            </a:fld>
            <a:endParaRPr kumimoji="1" lang="ja-JP" altLang="en-US"/>
          </a:p>
        </p:txBody>
      </p:sp>
    </p:spTree>
    <p:extLst>
      <p:ext uri="{BB962C8B-B14F-4D97-AF65-F5344CB8AC3E}">
        <p14:creationId xmlns:p14="http://schemas.microsoft.com/office/powerpoint/2010/main" val="14276285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F89A623F-28F1-4683-A5ED-C72FD39671B0}" type="slidenum">
              <a:rPr kumimoji="1" lang="ja-JP" altLang="en-US" smtClean="0"/>
              <a:t>26</a:t>
            </a:fld>
            <a:endParaRPr kumimoji="1" lang="ja-JP" altLang="en-US"/>
          </a:p>
        </p:txBody>
      </p:sp>
    </p:spTree>
    <p:extLst>
      <p:ext uri="{BB962C8B-B14F-4D97-AF65-F5344CB8AC3E}">
        <p14:creationId xmlns:p14="http://schemas.microsoft.com/office/powerpoint/2010/main" val="142762853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F89A623F-28F1-4683-A5ED-C72FD39671B0}" type="slidenum">
              <a:rPr kumimoji="1" lang="ja-JP" altLang="en-US" smtClean="0"/>
              <a:t>27</a:t>
            </a:fld>
            <a:endParaRPr kumimoji="1" lang="ja-JP" altLang="en-US"/>
          </a:p>
        </p:txBody>
      </p:sp>
    </p:spTree>
    <p:extLst>
      <p:ext uri="{BB962C8B-B14F-4D97-AF65-F5344CB8AC3E}">
        <p14:creationId xmlns:p14="http://schemas.microsoft.com/office/powerpoint/2010/main" val="142762853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F89A623F-28F1-4683-A5ED-C72FD39671B0}" type="slidenum">
              <a:rPr kumimoji="1" lang="ja-JP" altLang="en-US" smtClean="0"/>
              <a:t>28</a:t>
            </a:fld>
            <a:endParaRPr kumimoji="1" lang="ja-JP" altLang="en-US"/>
          </a:p>
        </p:txBody>
      </p:sp>
    </p:spTree>
    <p:extLst>
      <p:ext uri="{BB962C8B-B14F-4D97-AF65-F5344CB8AC3E}">
        <p14:creationId xmlns:p14="http://schemas.microsoft.com/office/powerpoint/2010/main" val="142762853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F89A623F-28F1-4683-A5ED-C72FD39671B0}" type="slidenum">
              <a:rPr kumimoji="1" lang="ja-JP" altLang="en-US" smtClean="0"/>
              <a:t>29</a:t>
            </a:fld>
            <a:endParaRPr kumimoji="1" lang="ja-JP" altLang="en-US"/>
          </a:p>
        </p:txBody>
      </p:sp>
    </p:spTree>
    <p:extLst>
      <p:ext uri="{BB962C8B-B14F-4D97-AF65-F5344CB8AC3E}">
        <p14:creationId xmlns:p14="http://schemas.microsoft.com/office/powerpoint/2010/main" val="1427628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前述した悪徳商法、詐欺、その他のトラブルは、立場の弱い消費者を悪い人が食い物になるケースです。消費者が契約</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F89A623F-28F1-4683-A5ED-C72FD39671B0}" type="slidenum">
              <a:rPr kumimoji="1" lang="ja-JP" altLang="en-US" smtClean="0"/>
              <a:t>3</a:t>
            </a:fld>
            <a:endParaRPr kumimoji="1" lang="ja-JP" altLang="en-US"/>
          </a:p>
        </p:txBody>
      </p:sp>
    </p:spTree>
    <p:extLst>
      <p:ext uri="{BB962C8B-B14F-4D97-AF65-F5344CB8AC3E}">
        <p14:creationId xmlns:p14="http://schemas.microsoft.com/office/powerpoint/2010/main" val="14276285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F89A623F-28F1-4683-A5ED-C72FD39671B0}" type="slidenum">
              <a:rPr kumimoji="1" lang="ja-JP" altLang="en-US" smtClean="0"/>
              <a:t>30</a:t>
            </a:fld>
            <a:endParaRPr kumimoji="1" lang="ja-JP" altLang="en-US"/>
          </a:p>
        </p:txBody>
      </p:sp>
    </p:spTree>
    <p:extLst>
      <p:ext uri="{BB962C8B-B14F-4D97-AF65-F5344CB8AC3E}">
        <p14:creationId xmlns:p14="http://schemas.microsoft.com/office/powerpoint/2010/main" val="142762853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F89A623F-28F1-4683-A5ED-C72FD39671B0}" type="slidenum">
              <a:rPr kumimoji="1" lang="ja-JP" altLang="en-US" smtClean="0"/>
              <a:t>31</a:t>
            </a:fld>
            <a:endParaRPr kumimoji="1" lang="ja-JP" altLang="en-US"/>
          </a:p>
        </p:txBody>
      </p:sp>
    </p:spTree>
    <p:extLst>
      <p:ext uri="{BB962C8B-B14F-4D97-AF65-F5344CB8AC3E}">
        <p14:creationId xmlns:p14="http://schemas.microsoft.com/office/powerpoint/2010/main" val="142762853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F89A623F-28F1-4683-A5ED-C72FD39671B0}" type="slidenum">
              <a:rPr kumimoji="1" lang="ja-JP" altLang="en-US" smtClean="0"/>
              <a:t>32</a:t>
            </a:fld>
            <a:endParaRPr kumimoji="1" lang="ja-JP" altLang="en-US"/>
          </a:p>
        </p:txBody>
      </p:sp>
    </p:spTree>
    <p:extLst>
      <p:ext uri="{BB962C8B-B14F-4D97-AF65-F5344CB8AC3E}">
        <p14:creationId xmlns:p14="http://schemas.microsoft.com/office/powerpoint/2010/main" val="142762853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F89A623F-28F1-4683-A5ED-C72FD39671B0}" type="slidenum">
              <a:rPr kumimoji="1" lang="ja-JP" altLang="en-US" smtClean="0"/>
              <a:t>33</a:t>
            </a:fld>
            <a:endParaRPr kumimoji="1" lang="ja-JP" altLang="en-US"/>
          </a:p>
        </p:txBody>
      </p:sp>
    </p:spTree>
    <p:extLst>
      <p:ext uri="{BB962C8B-B14F-4D97-AF65-F5344CB8AC3E}">
        <p14:creationId xmlns:p14="http://schemas.microsoft.com/office/powerpoint/2010/main" val="142762853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89A623F-28F1-4683-A5ED-C72FD39671B0}" type="slidenum">
              <a:rPr kumimoji="1" lang="ja-JP" altLang="en-US" smtClean="0"/>
              <a:t>34</a:t>
            </a:fld>
            <a:endParaRPr kumimoji="1" lang="ja-JP" altLang="en-US"/>
          </a:p>
        </p:txBody>
      </p:sp>
    </p:spTree>
    <p:extLst>
      <p:ext uri="{BB962C8B-B14F-4D97-AF65-F5344CB8AC3E}">
        <p14:creationId xmlns:p14="http://schemas.microsoft.com/office/powerpoint/2010/main" val="142762853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F89A623F-28F1-4683-A5ED-C72FD39671B0}" type="slidenum">
              <a:rPr kumimoji="1" lang="ja-JP" altLang="en-US" smtClean="0"/>
              <a:t>35</a:t>
            </a:fld>
            <a:endParaRPr kumimoji="1" lang="ja-JP" altLang="en-US"/>
          </a:p>
        </p:txBody>
      </p:sp>
    </p:spTree>
    <p:extLst>
      <p:ext uri="{BB962C8B-B14F-4D97-AF65-F5344CB8AC3E}">
        <p14:creationId xmlns:p14="http://schemas.microsoft.com/office/powerpoint/2010/main" val="1427628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F89A623F-28F1-4683-A5ED-C72FD39671B0}" type="slidenum">
              <a:rPr kumimoji="1" lang="ja-JP" altLang="en-US" smtClean="0"/>
              <a:t>4</a:t>
            </a:fld>
            <a:endParaRPr kumimoji="1" lang="ja-JP" altLang="en-US"/>
          </a:p>
        </p:txBody>
      </p:sp>
    </p:spTree>
    <p:extLst>
      <p:ext uri="{BB962C8B-B14F-4D97-AF65-F5344CB8AC3E}">
        <p14:creationId xmlns:p14="http://schemas.microsoft.com/office/powerpoint/2010/main" val="1427628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F89A623F-28F1-4683-A5ED-C72FD39671B0}" type="slidenum">
              <a:rPr kumimoji="1" lang="ja-JP" altLang="en-US" smtClean="0"/>
              <a:t>5</a:t>
            </a:fld>
            <a:endParaRPr kumimoji="1" lang="ja-JP" altLang="en-US"/>
          </a:p>
        </p:txBody>
      </p:sp>
    </p:spTree>
    <p:extLst>
      <p:ext uri="{BB962C8B-B14F-4D97-AF65-F5344CB8AC3E}">
        <p14:creationId xmlns:p14="http://schemas.microsoft.com/office/powerpoint/2010/main" val="14276285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89A623F-28F1-4683-A5ED-C72FD39671B0}" type="slidenum">
              <a:rPr kumimoji="1" lang="ja-JP" altLang="en-US" smtClean="0"/>
              <a:t>6</a:t>
            </a:fld>
            <a:endParaRPr kumimoji="1" lang="ja-JP" altLang="en-US"/>
          </a:p>
        </p:txBody>
      </p:sp>
    </p:spTree>
    <p:extLst>
      <p:ext uri="{BB962C8B-B14F-4D97-AF65-F5344CB8AC3E}">
        <p14:creationId xmlns:p14="http://schemas.microsoft.com/office/powerpoint/2010/main" val="19532527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89A623F-28F1-4683-A5ED-C72FD39671B0}" type="slidenum">
              <a:rPr kumimoji="1" lang="ja-JP" altLang="en-US" smtClean="0"/>
              <a:t>7</a:t>
            </a:fld>
            <a:endParaRPr kumimoji="1" lang="ja-JP" altLang="en-US"/>
          </a:p>
        </p:txBody>
      </p:sp>
    </p:spTree>
    <p:extLst>
      <p:ext uri="{BB962C8B-B14F-4D97-AF65-F5344CB8AC3E}">
        <p14:creationId xmlns:p14="http://schemas.microsoft.com/office/powerpoint/2010/main" val="5568176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45720" indent="0">
              <a:buNone/>
            </a:pPr>
            <a:r>
              <a:rPr lang="ja-JP" altLang="en-US" sz="1600" b="1" dirty="0" smtClean="0">
                <a:solidFill>
                  <a:srgbClr val="FFC000"/>
                </a:solidFill>
                <a:latin typeface="Meiryo UI" panose="020B0604030504040204" pitchFamily="50" charset="-128"/>
                <a:ea typeface="Meiryo UI" panose="020B0604030504040204" pitchFamily="50" charset="-128"/>
                <a:cs typeface="Meiryo UI" panose="020B0604030504040204" pitchFamily="50" charset="-128"/>
              </a:rPr>
              <a:t>１．従来のトラブル</a:t>
            </a:r>
            <a:endParaRPr lang="en-US" altLang="ja-JP" sz="1600" b="1" dirty="0" smtClean="0">
              <a:solidFill>
                <a:srgbClr val="FFC000"/>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いわゆる</a:t>
            </a:r>
            <a:r>
              <a:rPr lang="ja-JP" altLang="en-US" sz="1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「悪徳商法」</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と呼ばれ、以下のような</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ものが挙げられます。</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①マルチ商法</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②アポイントメントセールス</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③キャッチセールス</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④架空請求</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などです。</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２．詐欺</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詐欺とは他人を欺あざむいて錯誤に陥らせることです。</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詐欺の手口には様々なものがありますが、最近、消費者トラブルに</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関係する詐欺では、インターネットにおけるものが多くなっています。</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①ネットー</a:t>
            </a:r>
            <a:r>
              <a:rPr lang="ja-JP" altLang="en-US" sz="1200" dirty="0" err="1" smtClean="0">
                <a:latin typeface="Meiryo UI" panose="020B0604030504040204" pitchFamily="50" charset="-128"/>
                <a:ea typeface="Meiryo UI" panose="020B0604030504040204" pitchFamily="50" charset="-128"/>
                <a:cs typeface="Meiryo UI" panose="020B0604030504040204" pitchFamily="50" charset="-128"/>
              </a:rPr>
              <a:t>く</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ション詐欺</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②ワンクリック詐欺</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などが挙げられます。</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３．その他</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その他のおちいりやすい消費者トラブルとしては、金銭貸借に関する</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ものがあります。代表的なものでは</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①多重債務</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②ヤミ金融</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などが挙げられます。</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F89A623F-28F1-4683-A5ED-C72FD39671B0}" type="slidenum">
              <a:rPr kumimoji="1" lang="ja-JP" altLang="en-US" smtClean="0"/>
              <a:t>8</a:t>
            </a:fld>
            <a:endParaRPr kumimoji="1" lang="ja-JP" altLang="en-US"/>
          </a:p>
        </p:txBody>
      </p:sp>
    </p:spTree>
    <p:extLst>
      <p:ext uri="{BB962C8B-B14F-4D97-AF65-F5344CB8AC3E}">
        <p14:creationId xmlns:p14="http://schemas.microsoft.com/office/powerpoint/2010/main" val="21328173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89A623F-28F1-4683-A5ED-C72FD39671B0}" type="slidenum">
              <a:rPr kumimoji="1" lang="ja-JP" altLang="en-US" smtClean="0"/>
              <a:t>9</a:t>
            </a:fld>
            <a:endParaRPr kumimoji="1" lang="ja-JP" altLang="en-US"/>
          </a:p>
        </p:txBody>
      </p:sp>
    </p:spTree>
    <p:extLst>
      <p:ext uri="{BB962C8B-B14F-4D97-AF65-F5344CB8AC3E}">
        <p14:creationId xmlns:p14="http://schemas.microsoft.com/office/powerpoint/2010/main" val="291666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ja-JP" altLang="en-US" smtClean="0"/>
              <a:t>マスター タイトルの書式設定</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7" name="Date Placeholder 6"/>
          <p:cNvSpPr>
            <a:spLocks noGrp="1"/>
          </p:cNvSpPr>
          <p:nvPr>
            <p:ph type="dt" sz="half" idx="10"/>
          </p:nvPr>
        </p:nvSpPr>
        <p:spPr/>
        <p:txBody>
          <a:bodyPr/>
          <a:lstStyle/>
          <a:p>
            <a:fld id="{3D8E03A2-5002-494B-9626-70A2559AD701}" type="datetime1">
              <a:rPr kumimoji="1" lang="ja-JP" altLang="en-US" smtClean="0"/>
              <a:t>2016/11/22</a:t>
            </a:fld>
            <a:endParaRPr kumimoji="1" lang="ja-JP" altLang="en-US"/>
          </a:p>
        </p:txBody>
      </p:sp>
      <p:sp>
        <p:nvSpPr>
          <p:cNvPr id="8" name="Slide Number Placeholder 7"/>
          <p:cNvSpPr>
            <a:spLocks noGrp="1"/>
          </p:cNvSpPr>
          <p:nvPr>
            <p:ph type="sldNum" sz="quarter" idx="11"/>
          </p:nvPr>
        </p:nvSpPr>
        <p:spPr/>
        <p:txBody>
          <a:bodyPr/>
          <a:lstStyle/>
          <a:p>
            <a:fld id="{212D72E5-7BF7-4238-9749-18D397F27416}" type="slidenum">
              <a:rPr kumimoji="1" lang="ja-JP" altLang="en-US" smtClean="0"/>
              <a:t>‹#›</a:t>
            </a:fld>
            <a:endParaRPr kumimoji="1" lang="ja-JP" altLang="en-US"/>
          </a:p>
        </p:txBody>
      </p:sp>
      <p:sp>
        <p:nvSpPr>
          <p:cNvPr id="9" name="Footer Placeholder 8"/>
          <p:cNvSpPr>
            <a:spLocks noGrp="1"/>
          </p:cNvSpPr>
          <p:nvPr>
            <p:ph type="ftr" sz="quarter" idx="12"/>
          </p:nvPr>
        </p:nvSpPr>
        <p:spPr/>
        <p:txBody>
          <a:bodyPr/>
          <a:lstStyle/>
          <a:p>
            <a:r>
              <a:rPr kumimoji="1" lang="en-US" altLang="ja-JP" dirty="0" smtClean="0"/>
              <a:t>Copyright © </a:t>
            </a:r>
            <a:r>
              <a:rPr kumimoji="1" lang="ja-JP" altLang="en-US" dirty="0" smtClean="0"/>
              <a:t>司法書士法人</a:t>
            </a:r>
            <a:r>
              <a:rPr kumimoji="1" lang="ja-JP" altLang="en-US" dirty="0" err="1" smtClean="0"/>
              <a:t>こうの</a:t>
            </a:r>
            <a:r>
              <a:rPr kumimoji="1" lang="ja-JP" altLang="en-US" dirty="0" smtClean="0"/>
              <a:t>事務所 </a:t>
            </a:r>
            <a:r>
              <a:rPr kumimoji="1" lang="en-US" altLang="ja-JP" dirty="0" smtClean="0"/>
              <a:t>All Rights Reserved.</a:t>
            </a:r>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870E6495-5D4C-43F1-BE31-E6DE662107D2}" type="datetime1">
              <a:rPr kumimoji="1" lang="ja-JP" altLang="en-US" smtClean="0"/>
              <a:t>2016/11/22</a:t>
            </a:fld>
            <a:endParaRPr kumimoji="1" lang="ja-JP" altLang="en-US"/>
          </a:p>
        </p:txBody>
      </p:sp>
      <p:sp>
        <p:nvSpPr>
          <p:cNvPr id="5" name="Footer Placeholder 4"/>
          <p:cNvSpPr>
            <a:spLocks noGrp="1"/>
          </p:cNvSpPr>
          <p:nvPr>
            <p:ph type="ftr" sz="quarter" idx="11"/>
          </p:nvPr>
        </p:nvSpPr>
        <p:spPr/>
        <p:txBody>
          <a:bodyPr/>
          <a:lstStyle/>
          <a:p>
            <a:r>
              <a:rPr kumimoji="1" lang="en-US" altLang="ja-JP" dirty="0" smtClean="0"/>
              <a:t>Copyright © </a:t>
            </a:r>
            <a:r>
              <a:rPr kumimoji="1" lang="ja-JP" altLang="en-US" dirty="0" smtClean="0"/>
              <a:t>司法書士法人</a:t>
            </a:r>
            <a:r>
              <a:rPr kumimoji="1" lang="ja-JP" altLang="en-US" dirty="0" err="1" smtClean="0"/>
              <a:t>こうの</a:t>
            </a:r>
            <a:r>
              <a:rPr kumimoji="1" lang="ja-JP" altLang="en-US" dirty="0" smtClean="0"/>
              <a:t>事務所 </a:t>
            </a:r>
            <a:r>
              <a:rPr kumimoji="1" lang="en-US" altLang="ja-JP" dirty="0" smtClean="0"/>
              <a:t>All Rights Reserved.</a:t>
            </a:r>
            <a:endParaRPr kumimoji="1" lang="ja-JP" altLang="en-US" dirty="0"/>
          </a:p>
        </p:txBody>
      </p:sp>
      <p:sp>
        <p:nvSpPr>
          <p:cNvPr id="6" name="Slide Number Placeholder 5"/>
          <p:cNvSpPr>
            <a:spLocks noGrp="1"/>
          </p:cNvSpPr>
          <p:nvPr>
            <p:ph type="sldNum" sz="quarter" idx="12"/>
          </p:nvPr>
        </p:nvSpPr>
        <p:spPr/>
        <p:txBody>
          <a:bodyPr/>
          <a:lstStyle/>
          <a:p>
            <a:fld id="{212D72E5-7BF7-4238-9749-18D397F27416}"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4011184A-BA1A-4830-A77B-6BFA3F9D219D}" type="datetime1">
              <a:rPr kumimoji="1" lang="ja-JP" altLang="en-US" smtClean="0"/>
              <a:t>2016/11/22</a:t>
            </a:fld>
            <a:endParaRPr kumimoji="1" lang="ja-JP" altLang="en-US"/>
          </a:p>
        </p:txBody>
      </p:sp>
      <p:sp>
        <p:nvSpPr>
          <p:cNvPr id="5" name="Footer Placeholder 4"/>
          <p:cNvSpPr>
            <a:spLocks noGrp="1"/>
          </p:cNvSpPr>
          <p:nvPr>
            <p:ph type="ftr" sz="quarter" idx="11"/>
          </p:nvPr>
        </p:nvSpPr>
        <p:spPr/>
        <p:txBody>
          <a:bodyPr/>
          <a:lstStyle/>
          <a:p>
            <a:r>
              <a:rPr kumimoji="1" lang="en-US" altLang="ja-JP" dirty="0" smtClean="0"/>
              <a:t>Copyright © </a:t>
            </a:r>
            <a:r>
              <a:rPr kumimoji="1" lang="ja-JP" altLang="en-US" dirty="0" smtClean="0"/>
              <a:t>司法書士法人</a:t>
            </a:r>
            <a:r>
              <a:rPr kumimoji="1" lang="ja-JP" altLang="en-US" dirty="0" err="1" smtClean="0"/>
              <a:t>こうの</a:t>
            </a:r>
            <a:r>
              <a:rPr kumimoji="1" lang="ja-JP" altLang="en-US" dirty="0" smtClean="0"/>
              <a:t>事務所 </a:t>
            </a:r>
            <a:r>
              <a:rPr kumimoji="1" lang="en-US" altLang="ja-JP" dirty="0" smtClean="0"/>
              <a:t>All Rights Reserved.</a:t>
            </a:r>
            <a:endParaRPr kumimoji="1" lang="ja-JP" altLang="en-US" dirty="0"/>
          </a:p>
        </p:txBody>
      </p:sp>
      <p:sp>
        <p:nvSpPr>
          <p:cNvPr id="6" name="Slide Number Placeholder 5"/>
          <p:cNvSpPr>
            <a:spLocks noGrp="1"/>
          </p:cNvSpPr>
          <p:nvPr>
            <p:ph type="sldNum" sz="quarter" idx="12"/>
          </p:nvPr>
        </p:nvSpPr>
        <p:spPr/>
        <p:txBody>
          <a:bodyPr/>
          <a:lstStyle/>
          <a:p>
            <a:fld id="{212D72E5-7BF7-4238-9749-18D397F27416}"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C27EB4D-DDEA-4AB0-89D5-C4EAADEBAA7A}" type="datetime1">
              <a:rPr kumimoji="1" lang="ja-JP" altLang="en-US" smtClean="0"/>
              <a:t>2016/11/22</a:t>
            </a:fld>
            <a:endParaRPr kumimoji="1" lang="ja-JP" altLang="en-US"/>
          </a:p>
        </p:txBody>
      </p:sp>
      <p:sp>
        <p:nvSpPr>
          <p:cNvPr id="5" name="Footer Placeholder 4"/>
          <p:cNvSpPr>
            <a:spLocks noGrp="1"/>
          </p:cNvSpPr>
          <p:nvPr>
            <p:ph type="ftr" sz="quarter" idx="11"/>
          </p:nvPr>
        </p:nvSpPr>
        <p:spPr/>
        <p:txBody>
          <a:bodyPr/>
          <a:lstStyle/>
          <a:p>
            <a:r>
              <a:rPr kumimoji="1" lang="en-US" altLang="ja-JP" dirty="0" smtClean="0"/>
              <a:t>Copyright © </a:t>
            </a:r>
            <a:r>
              <a:rPr kumimoji="1" lang="ja-JP" altLang="en-US" dirty="0" smtClean="0"/>
              <a:t>司法書士法人</a:t>
            </a:r>
            <a:r>
              <a:rPr kumimoji="1" lang="ja-JP" altLang="en-US" dirty="0" err="1" smtClean="0"/>
              <a:t>こうの</a:t>
            </a:r>
            <a:r>
              <a:rPr kumimoji="1" lang="ja-JP" altLang="en-US" dirty="0" smtClean="0"/>
              <a:t>事務所 </a:t>
            </a:r>
            <a:r>
              <a:rPr kumimoji="1" lang="en-US" altLang="ja-JP" dirty="0" smtClean="0"/>
              <a:t>All Rights Reserved.</a:t>
            </a:r>
            <a:endParaRPr kumimoji="1" lang="ja-JP" altLang="en-US" dirty="0"/>
          </a:p>
        </p:txBody>
      </p:sp>
      <p:sp>
        <p:nvSpPr>
          <p:cNvPr id="6" name="Slide Number Placeholder 5"/>
          <p:cNvSpPr>
            <a:spLocks noGrp="1"/>
          </p:cNvSpPr>
          <p:nvPr>
            <p:ph type="sldNum" sz="quarter" idx="12"/>
          </p:nvPr>
        </p:nvSpPr>
        <p:spPr/>
        <p:txBody>
          <a:bodyPr/>
          <a:lstStyle/>
          <a:p>
            <a:fld id="{212D72E5-7BF7-4238-9749-18D397F27416}"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EA6AF66-6031-4942-83BB-408639E03EC5}" type="datetime1">
              <a:rPr kumimoji="1" lang="ja-JP" altLang="en-US" smtClean="0"/>
              <a:t>2016/11/22</a:t>
            </a:fld>
            <a:endParaRPr kumimoji="1" lang="ja-JP" altLang="en-US"/>
          </a:p>
        </p:txBody>
      </p:sp>
      <p:sp>
        <p:nvSpPr>
          <p:cNvPr id="5" name="Footer Placeholder 4"/>
          <p:cNvSpPr>
            <a:spLocks noGrp="1"/>
          </p:cNvSpPr>
          <p:nvPr>
            <p:ph type="ftr" sz="quarter" idx="11"/>
          </p:nvPr>
        </p:nvSpPr>
        <p:spPr/>
        <p:txBody>
          <a:bodyPr/>
          <a:lstStyle/>
          <a:p>
            <a:r>
              <a:rPr kumimoji="1" lang="en-US" altLang="ja-JP" dirty="0" smtClean="0"/>
              <a:t>Copyright © </a:t>
            </a:r>
            <a:r>
              <a:rPr kumimoji="1" lang="ja-JP" altLang="en-US" dirty="0" smtClean="0"/>
              <a:t>司法書士法人</a:t>
            </a:r>
            <a:r>
              <a:rPr kumimoji="1" lang="ja-JP" altLang="en-US" dirty="0" err="1" smtClean="0"/>
              <a:t>こうの</a:t>
            </a:r>
            <a:r>
              <a:rPr kumimoji="1" lang="ja-JP" altLang="en-US" dirty="0" smtClean="0"/>
              <a:t>事務所 </a:t>
            </a:r>
            <a:r>
              <a:rPr kumimoji="1" lang="en-US" altLang="ja-JP" dirty="0" smtClean="0"/>
              <a:t>All Rights Reserved.</a:t>
            </a:r>
            <a:endParaRPr kumimoji="1" lang="ja-JP" altLang="en-US" dirty="0"/>
          </a:p>
        </p:txBody>
      </p:sp>
      <p:sp>
        <p:nvSpPr>
          <p:cNvPr id="6" name="Slide Number Placeholder 5"/>
          <p:cNvSpPr>
            <a:spLocks noGrp="1"/>
          </p:cNvSpPr>
          <p:nvPr>
            <p:ph type="sldNum" sz="quarter" idx="12"/>
          </p:nvPr>
        </p:nvSpPr>
        <p:spPr/>
        <p:txBody>
          <a:bodyPr/>
          <a:lstStyle/>
          <a:p>
            <a:fld id="{212D72E5-7BF7-4238-9749-18D397F27416}"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464615C-5B2D-4619-865B-800D01D1D7B1}" type="datetime1">
              <a:rPr kumimoji="1" lang="ja-JP" altLang="en-US" smtClean="0"/>
              <a:t>2016/11/22</a:t>
            </a:fld>
            <a:endParaRPr kumimoji="1" lang="ja-JP" altLang="en-US"/>
          </a:p>
        </p:txBody>
      </p:sp>
      <p:sp>
        <p:nvSpPr>
          <p:cNvPr id="6" name="Footer Placeholder 5"/>
          <p:cNvSpPr>
            <a:spLocks noGrp="1"/>
          </p:cNvSpPr>
          <p:nvPr>
            <p:ph type="ftr" sz="quarter" idx="11"/>
          </p:nvPr>
        </p:nvSpPr>
        <p:spPr/>
        <p:txBody>
          <a:bodyPr/>
          <a:lstStyle/>
          <a:p>
            <a:r>
              <a:rPr kumimoji="1" lang="en-US" altLang="ja-JP" dirty="0" smtClean="0"/>
              <a:t>Copyright © </a:t>
            </a:r>
            <a:r>
              <a:rPr kumimoji="1" lang="ja-JP" altLang="en-US" dirty="0" smtClean="0"/>
              <a:t>司法書士法人</a:t>
            </a:r>
            <a:r>
              <a:rPr kumimoji="1" lang="ja-JP" altLang="en-US" dirty="0" err="1" smtClean="0"/>
              <a:t>こうの</a:t>
            </a:r>
            <a:r>
              <a:rPr kumimoji="1" lang="ja-JP" altLang="en-US" dirty="0" smtClean="0"/>
              <a:t>事務所 </a:t>
            </a:r>
            <a:r>
              <a:rPr kumimoji="1" lang="en-US" altLang="ja-JP" dirty="0" smtClean="0"/>
              <a:t>All Rights Reserved.</a:t>
            </a:r>
            <a:endParaRPr kumimoji="1" lang="ja-JP" altLang="en-US" dirty="0"/>
          </a:p>
        </p:txBody>
      </p:sp>
      <p:sp>
        <p:nvSpPr>
          <p:cNvPr id="7" name="Slide Number Placeholder 6"/>
          <p:cNvSpPr>
            <a:spLocks noGrp="1"/>
          </p:cNvSpPr>
          <p:nvPr>
            <p:ph type="sldNum" sz="quarter" idx="12"/>
          </p:nvPr>
        </p:nvSpPr>
        <p:spPr/>
        <p:txBody>
          <a:bodyPr/>
          <a:lstStyle/>
          <a:p>
            <a:fld id="{212D72E5-7BF7-4238-9749-18D397F27416}" type="slidenum">
              <a:rPr kumimoji="1" lang="ja-JP" altLang="en-US" smtClean="0"/>
              <a:t>‹#›</a:t>
            </a:fld>
            <a:endParaRPr kumimoji="1" lang="ja-JP" altLang="en-US"/>
          </a:p>
        </p:txBody>
      </p:sp>
      <p:sp>
        <p:nvSpPr>
          <p:cNvPr id="9" name="Title 8"/>
          <p:cNvSpPr>
            <a:spLocks noGrp="1"/>
          </p:cNvSpPr>
          <p:nvPr>
            <p:ph type="title"/>
          </p:nvPr>
        </p:nvSpPr>
        <p:spPr>
          <a:xfrm>
            <a:off x="914400" y="1544715"/>
            <a:ext cx="7315200" cy="1154097"/>
          </a:xfrm>
        </p:spPr>
        <p:txBody>
          <a:bodyPr/>
          <a:lstStyle/>
          <a:p>
            <a:r>
              <a:rPr lang="ja-JP" altLang="en-US" smtClean="0"/>
              <a:t>マスター タイトルの書式設定</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7" name="Date Placeholder 6"/>
          <p:cNvSpPr>
            <a:spLocks noGrp="1"/>
          </p:cNvSpPr>
          <p:nvPr>
            <p:ph type="dt" sz="half" idx="10"/>
          </p:nvPr>
        </p:nvSpPr>
        <p:spPr/>
        <p:txBody>
          <a:bodyPr/>
          <a:lstStyle/>
          <a:p>
            <a:fld id="{D1669222-0C9B-4E5E-A5C9-D5A09A397B71}" type="datetime1">
              <a:rPr kumimoji="1" lang="ja-JP" altLang="en-US" smtClean="0"/>
              <a:t>2016/11/22</a:t>
            </a:fld>
            <a:endParaRPr kumimoji="1" lang="ja-JP" altLang="en-US"/>
          </a:p>
        </p:txBody>
      </p:sp>
      <p:sp>
        <p:nvSpPr>
          <p:cNvPr id="8" name="Footer Placeholder 7"/>
          <p:cNvSpPr>
            <a:spLocks noGrp="1"/>
          </p:cNvSpPr>
          <p:nvPr>
            <p:ph type="ftr" sz="quarter" idx="11"/>
          </p:nvPr>
        </p:nvSpPr>
        <p:spPr/>
        <p:txBody>
          <a:bodyPr/>
          <a:lstStyle/>
          <a:p>
            <a:r>
              <a:rPr kumimoji="1" lang="en-US" altLang="ja-JP" dirty="0" smtClean="0"/>
              <a:t>Copyright © </a:t>
            </a:r>
            <a:r>
              <a:rPr kumimoji="1" lang="ja-JP" altLang="en-US" dirty="0" smtClean="0"/>
              <a:t>司法書士法人</a:t>
            </a:r>
            <a:r>
              <a:rPr kumimoji="1" lang="ja-JP" altLang="en-US" dirty="0" err="1" smtClean="0"/>
              <a:t>こうの</a:t>
            </a:r>
            <a:r>
              <a:rPr kumimoji="1" lang="ja-JP" altLang="en-US" dirty="0" smtClean="0"/>
              <a:t>事務所 </a:t>
            </a:r>
            <a:r>
              <a:rPr kumimoji="1" lang="en-US" altLang="ja-JP" dirty="0" smtClean="0"/>
              <a:t>All Rights Reserved.</a:t>
            </a:r>
            <a:endParaRPr kumimoji="1" lang="ja-JP" altLang="en-US" dirty="0"/>
          </a:p>
        </p:txBody>
      </p:sp>
      <p:sp>
        <p:nvSpPr>
          <p:cNvPr id="9" name="Slide Number Placeholder 8"/>
          <p:cNvSpPr>
            <a:spLocks noGrp="1"/>
          </p:cNvSpPr>
          <p:nvPr>
            <p:ph type="sldNum" sz="quarter" idx="12"/>
          </p:nvPr>
        </p:nvSpPr>
        <p:spPr/>
        <p:txBody>
          <a:bodyPr/>
          <a:lstStyle/>
          <a:p>
            <a:fld id="{212D72E5-7BF7-4238-9749-18D397F27416}" type="slidenum">
              <a:rPr kumimoji="1" lang="ja-JP" altLang="en-US" smtClean="0"/>
              <a:t>‹#›</a:t>
            </a:fld>
            <a:endParaRPr kumimoji="1" lang="ja-JP" altLang="en-US"/>
          </a:p>
        </p:txBody>
      </p:sp>
      <p:sp>
        <p:nvSpPr>
          <p:cNvPr id="10" name="Title 9"/>
          <p:cNvSpPr>
            <a:spLocks noGrp="1"/>
          </p:cNvSpPr>
          <p:nvPr>
            <p:ph type="title"/>
          </p:nvPr>
        </p:nvSpPr>
        <p:spPr>
          <a:xfrm>
            <a:off x="914400" y="1544715"/>
            <a:ext cx="7315200" cy="1154097"/>
          </a:xfrm>
        </p:spPr>
        <p:txBody>
          <a:bodyPr/>
          <a:lstStyle/>
          <a:p>
            <a:r>
              <a:rPr lang="ja-JP" altLang="en-US" smtClean="0"/>
              <a:t>マスター タイトルの書式設定</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p>
            <a:fld id="{F658C66C-2D0C-4223-AE38-0DB1E341F41E}" type="datetime1">
              <a:rPr kumimoji="1" lang="ja-JP" altLang="en-US" smtClean="0"/>
              <a:t>2016/11/22</a:t>
            </a:fld>
            <a:endParaRPr kumimoji="1" lang="ja-JP" altLang="en-US"/>
          </a:p>
        </p:txBody>
      </p:sp>
      <p:sp>
        <p:nvSpPr>
          <p:cNvPr id="4" name="Footer Placeholder 3"/>
          <p:cNvSpPr>
            <a:spLocks noGrp="1"/>
          </p:cNvSpPr>
          <p:nvPr>
            <p:ph type="ftr" sz="quarter" idx="11"/>
          </p:nvPr>
        </p:nvSpPr>
        <p:spPr/>
        <p:txBody>
          <a:bodyPr/>
          <a:lstStyle/>
          <a:p>
            <a:r>
              <a:rPr kumimoji="1" lang="en-US" altLang="ja-JP" dirty="0" smtClean="0"/>
              <a:t>Copyright © </a:t>
            </a:r>
            <a:r>
              <a:rPr kumimoji="1" lang="ja-JP" altLang="en-US" dirty="0" smtClean="0"/>
              <a:t>司法書士法人</a:t>
            </a:r>
            <a:r>
              <a:rPr kumimoji="1" lang="ja-JP" altLang="en-US" dirty="0" err="1" smtClean="0"/>
              <a:t>こうの</a:t>
            </a:r>
            <a:r>
              <a:rPr kumimoji="1" lang="ja-JP" altLang="en-US" dirty="0" smtClean="0"/>
              <a:t>事務所 </a:t>
            </a:r>
            <a:r>
              <a:rPr kumimoji="1" lang="en-US" altLang="ja-JP" dirty="0" smtClean="0"/>
              <a:t>All Rights Reserved.</a:t>
            </a:r>
            <a:endParaRPr kumimoji="1" lang="ja-JP" altLang="en-US" dirty="0"/>
          </a:p>
        </p:txBody>
      </p:sp>
      <p:sp>
        <p:nvSpPr>
          <p:cNvPr id="5" name="Slide Number Placeholder 4"/>
          <p:cNvSpPr>
            <a:spLocks noGrp="1"/>
          </p:cNvSpPr>
          <p:nvPr>
            <p:ph type="sldNum" sz="quarter" idx="12"/>
          </p:nvPr>
        </p:nvSpPr>
        <p:spPr/>
        <p:txBody>
          <a:bodyPr/>
          <a:lstStyle/>
          <a:p>
            <a:fld id="{212D72E5-7BF7-4238-9749-18D397F27416}"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04BEC2-7678-409A-8831-4672810A2B9C}" type="datetime1">
              <a:rPr kumimoji="1" lang="ja-JP" altLang="en-US" smtClean="0"/>
              <a:t>2016/11/22</a:t>
            </a:fld>
            <a:endParaRPr kumimoji="1" lang="ja-JP" altLang="en-US"/>
          </a:p>
        </p:txBody>
      </p:sp>
      <p:sp>
        <p:nvSpPr>
          <p:cNvPr id="3" name="Footer Placeholder 2"/>
          <p:cNvSpPr>
            <a:spLocks noGrp="1"/>
          </p:cNvSpPr>
          <p:nvPr>
            <p:ph type="ftr" sz="quarter" idx="11"/>
          </p:nvPr>
        </p:nvSpPr>
        <p:spPr/>
        <p:txBody>
          <a:bodyPr/>
          <a:lstStyle/>
          <a:p>
            <a:r>
              <a:rPr kumimoji="1" lang="en-US" altLang="ja-JP" dirty="0" smtClean="0"/>
              <a:t>Copyright © </a:t>
            </a:r>
            <a:r>
              <a:rPr kumimoji="1" lang="ja-JP" altLang="en-US" dirty="0" smtClean="0"/>
              <a:t>司法書士法人</a:t>
            </a:r>
            <a:r>
              <a:rPr kumimoji="1" lang="ja-JP" altLang="en-US" dirty="0" err="1" smtClean="0"/>
              <a:t>こうの</a:t>
            </a:r>
            <a:r>
              <a:rPr kumimoji="1" lang="ja-JP" altLang="en-US" dirty="0" smtClean="0"/>
              <a:t>事務所 </a:t>
            </a:r>
            <a:r>
              <a:rPr kumimoji="1" lang="en-US" altLang="ja-JP" dirty="0" smtClean="0"/>
              <a:t>All Rights Reserved.</a:t>
            </a:r>
            <a:endParaRPr kumimoji="1" lang="ja-JP" altLang="en-US" dirty="0"/>
          </a:p>
        </p:txBody>
      </p:sp>
      <p:sp>
        <p:nvSpPr>
          <p:cNvPr id="4" name="Slide Number Placeholder 3"/>
          <p:cNvSpPr>
            <a:spLocks noGrp="1"/>
          </p:cNvSpPr>
          <p:nvPr>
            <p:ph type="sldNum" sz="quarter" idx="12"/>
          </p:nvPr>
        </p:nvSpPr>
        <p:spPr/>
        <p:txBody>
          <a:bodyPr/>
          <a:lstStyle/>
          <a:p>
            <a:fld id="{212D72E5-7BF7-4238-9749-18D397F27416}"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F334FEE-4B95-4D39-A3E0-CDF4D5BD6D06}" type="datetime1">
              <a:rPr kumimoji="1" lang="ja-JP" altLang="en-US" smtClean="0"/>
              <a:t>2016/11/22</a:t>
            </a:fld>
            <a:endParaRPr kumimoji="1" lang="ja-JP" altLang="en-US"/>
          </a:p>
        </p:txBody>
      </p:sp>
      <p:sp>
        <p:nvSpPr>
          <p:cNvPr id="6" name="Footer Placeholder 5"/>
          <p:cNvSpPr>
            <a:spLocks noGrp="1"/>
          </p:cNvSpPr>
          <p:nvPr>
            <p:ph type="ftr" sz="quarter" idx="11"/>
          </p:nvPr>
        </p:nvSpPr>
        <p:spPr/>
        <p:txBody>
          <a:bodyPr/>
          <a:lstStyle/>
          <a:p>
            <a:r>
              <a:rPr kumimoji="1" lang="en-US" altLang="ja-JP" dirty="0" smtClean="0"/>
              <a:t>Copyright © </a:t>
            </a:r>
            <a:r>
              <a:rPr kumimoji="1" lang="ja-JP" altLang="en-US" dirty="0" smtClean="0"/>
              <a:t>司法書士法人</a:t>
            </a:r>
            <a:r>
              <a:rPr kumimoji="1" lang="ja-JP" altLang="en-US" dirty="0" err="1" smtClean="0"/>
              <a:t>こうの</a:t>
            </a:r>
            <a:r>
              <a:rPr kumimoji="1" lang="ja-JP" altLang="en-US" dirty="0" smtClean="0"/>
              <a:t>事務所 </a:t>
            </a:r>
            <a:r>
              <a:rPr kumimoji="1" lang="en-US" altLang="ja-JP" dirty="0" smtClean="0"/>
              <a:t>All Rights Reserved.</a:t>
            </a:r>
            <a:endParaRPr kumimoji="1" lang="ja-JP" altLang="en-US" dirty="0"/>
          </a:p>
        </p:txBody>
      </p:sp>
      <p:sp>
        <p:nvSpPr>
          <p:cNvPr id="7" name="Slide Number Placeholder 6"/>
          <p:cNvSpPr>
            <a:spLocks noGrp="1"/>
          </p:cNvSpPr>
          <p:nvPr>
            <p:ph type="sldNum" sz="quarter" idx="12"/>
          </p:nvPr>
        </p:nvSpPr>
        <p:spPr/>
        <p:txBody>
          <a:bodyPr/>
          <a:lstStyle/>
          <a:p>
            <a:fld id="{212D72E5-7BF7-4238-9749-18D397F27416}"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ED1FEAF-D7DF-473F-80CB-88CA88677B5C}" type="datetime1">
              <a:rPr kumimoji="1" lang="ja-JP" altLang="en-US" smtClean="0"/>
              <a:t>2016/11/22</a:t>
            </a:fld>
            <a:endParaRPr kumimoji="1" lang="ja-JP" altLang="en-US"/>
          </a:p>
        </p:txBody>
      </p:sp>
      <p:sp>
        <p:nvSpPr>
          <p:cNvPr id="6" name="Footer Placeholder 5"/>
          <p:cNvSpPr>
            <a:spLocks noGrp="1"/>
          </p:cNvSpPr>
          <p:nvPr>
            <p:ph type="ftr" sz="quarter" idx="11"/>
          </p:nvPr>
        </p:nvSpPr>
        <p:spPr/>
        <p:txBody>
          <a:bodyPr/>
          <a:lstStyle/>
          <a:p>
            <a:r>
              <a:rPr kumimoji="1" lang="en-US" altLang="ja-JP" dirty="0" smtClean="0"/>
              <a:t>Copyright © </a:t>
            </a:r>
            <a:r>
              <a:rPr kumimoji="1" lang="ja-JP" altLang="en-US" dirty="0" smtClean="0"/>
              <a:t>司法書士法人</a:t>
            </a:r>
            <a:r>
              <a:rPr kumimoji="1" lang="ja-JP" altLang="en-US" dirty="0" err="1" smtClean="0"/>
              <a:t>こうの</a:t>
            </a:r>
            <a:r>
              <a:rPr kumimoji="1" lang="ja-JP" altLang="en-US" dirty="0" smtClean="0"/>
              <a:t>事務所 </a:t>
            </a:r>
            <a:r>
              <a:rPr kumimoji="1" lang="en-US" altLang="ja-JP" dirty="0" smtClean="0"/>
              <a:t>All Rights Reserved.</a:t>
            </a:r>
            <a:endParaRPr kumimoji="1" lang="ja-JP" altLang="en-US" dirty="0"/>
          </a:p>
        </p:txBody>
      </p:sp>
      <p:sp>
        <p:nvSpPr>
          <p:cNvPr id="7" name="Slide Number Placeholder 6"/>
          <p:cNvSpPr>
            <a:spLocks noGrp="1"/>
          </p:cNvSpPr>
          <p:nvPr>
            <p:ph type="sldNum" sz="quarter" idx="12"/>
          </p:nvPr>
        </p:nvSpPr>
        <p:spPr/>
        <p:txBody>
          <a:bodyPr/>
          <a:lstStyle/>
          <a:p>
            <a:fld id="{212D72E5-7BF7-4238-9749-18D397F27416}"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360BCE1B-8E2E-40ED-83C9-5C539817F105}" type="datetime1">
              <a:rPr kumimoji="1" lang="ja-JP" altLang="en-US" smtClean="0"/>
              <a:t>2016/11/22</a:t>
            </a:fld>
            <a:endParaRPr kumimoji="1" lang="ja-JP" altLang="en-US"/>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212D72E5-7BF7-4238-9749-18D397F27416}" type="slidenum">
              <a:rPr kumimoji="1" lang="ja-JP" altLang="en-US" smtClean="0"/>
              <a:t>‹#›</a:t>
            </a:fld>
            <a:endParaRPr kumimoji="1" lang="ja-JP" altLang="en-US"/>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r>
              <a:rPr kumimoji="1" lang="en-US" altLang="ja-JP" dirty="0" smtClean="0"/>
              <a:t>Copyright © </a:t>
            </a:r>
            <a:r>
              <a:rPr kumimoji="1" lang="ja-JP" altLang="en-US" dirty="0" smtClean="0"/>
              <a:t>司法書士法人</a:t>
            </a:r>
            <a:r>
              <a:rPr kumimoji="1" lang="ja-JP" altLang="en-US" dirty="0" err="1" smtClean="0"/>
              <a:t>こうの</a:t>
            </a:r>
            <a:r>
              <a:rPr kumimoji="1" lang="ja-JP" altLang="en-US" dirty="0" smtClean="0"/>
              <a:t>事務所 </a:t>
            </a:r>
            <a:r>
              <a:rPr kumimoji="1" lang="en-US" altLang="ja-JP" dirty="0" smtClean="0"/>
              <a:t>All Rights Reserved.</a:t>
            </a:r>
            <a:endParaRPr kumimoji="1" lang="ja-JP" altLang="en-US" dirty="0"/>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914400" rtl="0" eaLnBrk="1" latinLnBrk="0" hangingPunct="1">
        <a:spcBef>
          <a:spcPct val="0"/>
        </a:spcBef>
        <a:buNone/>
        <a:defRPr kumimoji="1" sz="4000" kern="1200">
          <a:solidFill>
            <a:schemeClr val="tx2"/>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kumimoji="1"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kumimoji="1"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kumimoji="1"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kumimoji="1"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kumimoji="1"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kumimoji="1"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kumimoji="1"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kumimoji="1"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kumimoji="1" sz="14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1556792"/>
            <a:ext cx="7315200" cy="1728192"/>
          </a:xfrm>
        </p:spPr>
        <p:txBody>
          <a:bodyPr>
            <a:normAutofit/>
          </a:bodyPr>
          <a:lstStyle/>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消費生活において若者が陥りやすい危険</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サブタイトル 2"/>
          <p:cNvSpPr>
            <a:spLocks noGrp="1"/>
          </p:cNvSpPr>
          <p:nvPr>
            <p:ph type="subTitle" idx="1"/>
          </p:nvPr>
        </p:nvSpPr>
        <p:spPr>
          <a:xfrm>
            <a:off x="1259632" y="3933056"/>
            <a:ext cx="7315200" cy="1144632"/>
          </a:xfrm>
        </p:spPr>
        <p:txBody>
          <a:bodyPr>
            <a:normAutofit fontScale="77500" lnSpcReduction="20000"/>
          </a:bodyPr>
          <a:lstStyle/>
          <a:p>
            <a:pPr algn="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２０１６年</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11</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24</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日</a:t>
            </a:r>
            <a:endParaRPr kumimoji="1"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r"/>
            <a:endParaRPr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r"/>
            <a:r>
              <a:rPr kumimoji="1"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司法書士法人　こうの事務所</a:t>
            </a:r>
            <a:endParaRPr kumimoji="1"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代表社員　河　埜　裕　子</a:t>
            </a:r>
            <a:endParaRPr kumimoji="1"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6527456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188640"/>
            <a:ext cx="7315200" cy="1154097"/>
          </a:xfrm>
        </p:spPr>
        <p:txBody>
          <a:bodyPr>
            <a:normAutofit fontScale="90000"/>
          </a:bodyPr>
          <a:lstStyle/>
          <a:p>
            <a:r>
              <a:rPr lang="en-US" altLang="ja-JP" dirty="0"/>
              <a:t>2</a:t>
            </a:r>
            <a:r>
              <a:rPr kumimoji="1" lang="ja-JP" altLang="en-US" dirty="0" err="1" smtClean="0"/>
              <a:t>．</a:t>
            </a:r>
            <a:r>
              <a:rPr kumimoji="1" lang="ja-JP" altLang="en-US" dirty="0" smtClean="0"/>
              <a:t>若者が狙われ易い悪徳商法の例</a:t>
            </a:r>
            <a:endParaRPr kumimoji="1" lang="ja-JP" altLang="en-US" dirty="0"/>
          </a:p>
        </p:txBody>
      </p:sp>
      <p:sp>
        <p:nvSpPr>
          <p:cNvPr id="8" name="コンテンツ プレースホルダー 2"/>
          <p:cNvSpPr>
            <a:spLocks noGrp="1"/>
          </p:cNvSpPr>
          <p:nvPr>
            <p:ph idx="1"/>
          </p:nvPr>
        </p:nvSpPr>
        <p:spPr>
          <a:xfrm>
            <a:off x="231624" y="1412776"/>
            <a:ext cx="8588848" cy="5040560"/>
          </a:xfrm>
        </p:spPr>
        <p:txBody>
          <a:bodyPr>
            <a:normAutofit/>
          </a:bodyPr>
          <a:lstStyle/>
          <a:p>
            <a:pPr marL="45720" indent="0">
              <a:buNone/>
            </a:pPr>
            <a:r>
              <a:rPr lang="ja-JP" altLang="en-US" sz="3600" b="1" dirty="0" smtClean="0">
                <a:solidFill>
                  <a:schemeClr val="accent4">
                    <a:lumMod val="40000"/>
                    <a:lumOff val="60000"/>
                  </a:schemeClr>
                </a:solidFill>
                <a:latin typeface="Meiryo UI" panose="020B0604030504040204" pitchFamily="50" charset="-128"/>
                <a:ea typeface="Meiryo UI" panose="020B0604030504040204" pitchFamily="50" charset="-128"/>
                <a:cs typeface="Meiryo UI" panose="020B0604030504040204" pitchFamily="50" charset="-128"/>
              </a:rPr>
              <a:t>②架空請求</a:t>
            </a:r>
            <a:endParaRPr lang="en-US" altLang="ja-JP" sz="3600" b="1" dirty="0" smtClean="0">
              <a:solidFill>
                <a:schemeClr val="accent4">
                  <a:lumMod val="40000"/>
                  <a:lumOff val="60000"/>
                </a:schemeClr>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b="1" dirty="0" smtClean="0">
                <a:solidFill>
                  <a:srgbClr val="FFC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800" b="1" dirty="0" smtClean="0">
                <a:solidFill>
                  <a:srgbClr val="FFC000"/>
                </a:solidFill>
                <a:latin typeface="Meiryo UI" panose="020B0604030504040204" pitchFamily="50" charset="-128"/>
                <a:ea typeface="Meiryo UI" panose="020B0604030504040204" pitchFamily="50" charset="-128"/>
                <a:cs typeface="Meiryo UI" panose="020B0604030504040204" pitchFamily="50" charset="-128"/>
              </a:rPr>
              <a:t>どんな商法？</a:t>
            </a:r>
            <a:endParaRPr kumimoji="1" lang="en-US" altLang="ja-JP" sz="2800" b="1" dirty="0" smtClean="0">
              <a:solidFill>
                <a:srgbClr val="FFC000"/>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　不特定多数の消費者の</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電話番号やメールアドレス、住所に高額の料金を請求する商法です。</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endParaRPr kumimoji="1"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■どんなトラブルに？</a:t>
            </a:r>
            <a:endParaRPr lang="en-US" altLang="ja-JP" sz="28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身に覚えがなくても、消費者</a:t>
            </a:r>
            <a:r>
              <a:rPr lang="ja-JP" altLang="en-US" sz="2800" b="1" dirty="0" smtClean="0">
                <a:solidFill>
                  <a:schemeClr val="accent4">
                    <a:lumMod val="40000"/>
                    <a:lumOff val="60000"/>
                  </a:schemeClr>
                </a:solidFill>
                <a:latin typeface="Meiryo UI" panose="020B0604030504040204" pitchFamily="50" charset="-128"/>
                <a:ea typeface="Meiryo UI" panose="020B0604030504040204" pitchFamily="50" charset="-128"/>
                <a:cs typeface="Meiryo UI" panose="020B0604030504040204" pitchFamily="50" charset="-128"/>
              </a:rPr>
              <a:t>本人が恥ずかしいという意思いから誰にもう相談できず</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、本来</a:t>
            </a:r>
            <a:r>
              <a:rPr lang="ja-JP" altLang="en-US" sz="2800" b="1" dirty="0" smtClean="0">
                <a:solidFill>
                  <a:schemeClr val="accent4">
                    <a:lumMod val="40000"/>
                    <a:lumOff val="60000"/>
                  </a:schemeClr>
                </a:solidFill>
                <a:latin typeface="Meiryo UI" panose="020B0604030504040204" pitchFamily="50" charset="-128"/>
                <a:ea typeface="Meiryo UI" panose="020B0604030504040204" pitchFamily="50" charset="-128"/>
                <a:cs typeface="Meiryo UI" panose="020B0604030504040204" pitchFamily="50" charset="-128"/>
              </a:rPr>
              <a:t>支払わなくてよい金額を支払ってしまう</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というケースが挙げられます。</a:t>
            </a:r>
            <a:endParaRPr kumimoji="1"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3113584" y="6519446"/>
            <a:ext cx="6030416" cy="338554"/>
          </a:xfrm>
          <a:prstGeom prst="rect">
            <a:avLst/>
          </a:prstGeom>
        </p:spPr>
        <p:txBody>
          <a:bodyPr wrap="square">
            <a:spAutoFit/>
          </a:bodyPr>
          <a:lstStyle/>
          <a:p>
            <a:r>
              <a:rPr lang="en-US" altLang="ja-JP" sz="1600" b="1" dirty="0">
                <a:solidFill>
                  <a:schemeClr val="tx2"/>
                </a:solidFill>
              </a:rPr>
              <a:t>Copyright © </a:t>
            </a:r>
            <a:r>
              <a:rPr lang="ja-JP" altLang="en-US" sz="1600" b="1" dirty="0">
                <a:solidFill>
                  <a:schemeClr val="tx2"/>
                </a:solidFill>
              </a:rPr>
              <a:t>司法書士法人こうの事務所 </a:t>
            </a:r>
            <a:r>
              <a:rPr lang="en-US" altLang="ja-JP" sz="1600" b="1" dirty="0">
                <a:solidFill>
                  <a:schemeClr val="tx2"/>
                </a:solidFill>
              </a:rPr>
              <a:t>All Rights Reserved.</a:t>
            </a:r>
            <a:endParaRPr lang="ja-JP" altLang="en-US" sz="1600" b="1" dirty="0">
              <a:solidFill>
                <a:schemeClr val="tx2"/>
              </a:solidFill>
            </a:endParaRPr>
          </a:p>
        </p:txBody>
      </p:sp>
    </p:spTree>
    <p:extLst>
      <p:ext uri="{BB962C8B-B14F-4D97-AF65-F5344CB8AC3E}">
        <p14:creationId xmlns:p14="http://schemas.microsoft.com/office/powerpoint/2010/main" val="24166979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188640"/>
            <a:ext cx="7315200" cy="1154097"/>
          </a:xfrm>
        </p:spPr>
        <p:txBody>
          <a:bodyPr>
            <a:normAutofit fontScale="90000"/>
          </a:bodyPr>
          <a:lstStyle/>
          <a:p>
            <a:r>
              <a:rPr lang="en-US" altLang="ja-JP" dirty="0"/>
              <a:t>2</a:t>
            </a:r>
            <a:r>
              <a:rPr kumimoji="1" lang="ja-JP" altLang="en-US" dirty="0" smtClean="0"/>
              <a:t>．若者が狙われ易い悪徳商法の例</a:t>
            </a:r>
            <a:endParaRPr kumimoji="1" lang="ja-JP" altLang="en-US" dirty="0"/>
          </a:p>
        </p:txBody>
      </p:sp>
      <p:sp>
        <p:nvSpPr>
          <p:cNvPr id="8" name="コンテンツ プレースホルダー 2"/>
          <p:cNvSpPr>
            <a:spLocks noGrp="1"/>
          </p:cNvSpPr>
          <p:nvPr>
            <p:ph idx="1"/>
          </p:nvPr>
        </p:nvSpPr>
        <p:spPr>
          <a:xfrm>
            <a:off x="231624" y="1412776"/>
            <a:ext cx="8588848" cy="5040560"/>
          </a:xfrm>
        </p:spPr>
        <p:txBody>
          <a:bodyPr>
            <a:normAutofit/>
          </a:bodyPr>
          <a:lstStyle/>
          <a:p>
            <a:pPr marL="45720" indent="0">
              <a:buNone/>
            </a:pPr>
            <a:r>
              <a:rPr lang="ja-JP" altLang="en-US" sz="3600" b="1" dirty="0">
                <a:solidFill>
                  <a:schemeClr val="accent4">
                    <a:lumMod val="40000"/>
                    <a:lumOff val="60000"/>
                  </a:schemeClr>
                </a:solidFill>
                <a:latin typeface="Meiryo UI" panose="020B0604030504040204" pitchFamily="50" charset="-128"/>
                <a:ea typeface="Meiryo UI" panose="020B0604030504040204" pitchFamily="50" charset="-128"/>
                <a:cs typeface="Meiryo UI" panose="020B0604030504040204" pitchFamily="50" charset="-128"/>
              </a:rPr>
              <a:t>③</a:t>
            </a:r>
            <a:r>
              <a:rPr lang="ja-JP" altLang="en-US" sz="3600" b="1" dirty="0" smtClean="0">
                <a:solidFill>
                  <a:schemeClr val="accent4">
                    <a:lumMod val="40000"/>
                    <a:lumOff val="60000"/>
                  </a:schemeClr>
                </a:solidFill>
                <a:latin typeface="Meiryo UI" panose="020B0604030504040204" pitchFamily="50" charset="-128"/>
                <a:ea typeface="Meiryo UI" panose="020B0604030504040204" pitchFamily="50" charset="-128"/>
                <a:cs typeface="Meiryo UI" panose="020B0604030504040204" pitchFamily="50" charset="-128"/>
              </a:rPr>
              <a:t>キャッチセールス</a:t>
            </a:r>
            <a:endParaRPr lang="en-US" altLang="ja-JP" sz="3600" b="1" dirty="0" smtClean="0">
              <a:solidFill>
                <a:schemeClr val="accent4">
                  <a:lumMod val="40000"/>
                  <a:lumOff val="60000"/>
                </a:schemeClr>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b="1" dirty="0" smtClean="0">
                <a:solidFill>
                  <a:srgbClr val="FFC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800" b="1" dirty="0" smtClean="0">
                <a:solidFill>
                  <a:srgbClr val="FFC000"/>
                </a:solidFill>
                <a:latin typeface="Meiryo UI" panose="020B0604030504040204" pitchFamily="50" charset="-128"/>
                <a:ea typeface="Meiryo UI" panose="020B0604030504040204" pitchFamily="50" charset="-128"/>
                <a:cs typeface="Meiryo UI" panose="020B0604030504040204" pitchFamily="50" charset="-128"/>
              </a:rPr>
              <a:t>どんな商法？</a:t>
            </a:r>
            <a:endParaRPr kumimoji="1" lang="en-US" altLang="ja-JP" sz="2800" b="1" dirty="0" smtClean="0">
              <a:solidFill>
                <a:srgbClr val="FFC000"/>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　駅前などで、景品をもらえるアンケート調査などを装い、販売目的を明らかにしないまま、消費者を当該業者の営業所などに連れ込んで商品やサービスの契約をさせる</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商法です。</a:t>
            </a:r>
            <a:endParaRPr kumimoji="1"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■どんなトラブルに？</a:t>
            </a:r>
            <a:endParaRPr lang="en-US" altLang="ja-JP" sz="28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連れ込んだ営業所で</a:t>
            </a:r>
            <a:r>
              <a:rPr lang="ja-JP" altLang="en-US" sz="2800" b="1" dirty="0" smtClean="0">
                <a:solidFill>
                  <a:schemeClr val="accent4">
                    <a:lumMod val="40000"/>
                    <a:lumOff val="60000"/>
                  </a:schemeClr>
                </a:solidFill>
                <a:latin typeface="Meiryo UI" panose="020B0604030504040204" pitchFamily="50" charset="-128"/>
                <a:ea typeface="Meiryo UI" panose="020B0604030504040204" pitchFamily="50" charset="-128"/>
                <a:cs typeface="Meiryo UI" panose="020B0604030504040204" pitchFamily="50" charset="-128"/>
              </a:rPr>
              <a:t>契約</a:t>
            </a:r>
            <a:r>
              <a:rPr lang="ja-JP" altLang="en-US" sz="2800" b="1" dirty="0">
                <a:solidFill>
                  <a:schemeClr val="accent4">
                    <a:lumMod val="40000"/>
                    <a:lumOff val="60000"/>
                  </a:schemeClr>
                </a:solidFill>
                <a:latin typeface="Meiryo UI" panose="020B0604030504040204" pitchFamily="50" charset="-128"/>
                <a:ea typeface="Meiryo UI" panose="020B0604030504040204" pitchFamily="50" charset="-128"/>
                <a:cs typeface="Meiryo UI" panose="020B0604030504040204" pitchFamily="50" charset="-128"/>
              </a:rPr>
              <a:t>しないと帰れないように追い込んで</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後日、契約を解除しようとしても「</a:t>
            </a:r>
            <a:r>
              <a:rPr lang="ja-JP" altLang="en-US" sz="2800" b="1" dirty="0" smtClean="0">
                <a:solidFill>
                  <a:schemeClr val="accent4">
                    <a:lumMod val="40000"/>
                    <a:lumOff val="60000"/>
                  </a:schemeClr>
                </a:solidFill>
                <a:latin typeface="Meiryo UI" panose="020B0604030504040204" pitchFamily="50" charset="-128"/>
                <a:ea typeface="Meiryo UI" panose="020B0604030504040204" pitchFamily="50" charset="-128"/>
                <a:cs typeface="Meiryo UI" panose="020B0604030504040204" pitchFamily="50" charset="-128"/>
              </a:rPr>
              <a:t>もう契約したから解除できない</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」と言われて、高額のサービス料を支払わされた。</a:t>
            </a:r>
            <a:endParaRPr kumimoji="1"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3113584" y="6526793"/>
            <a:ext cx="6030416" cy="338554"/>
          </a:xfrm>
          <a:prstGeom prst="rect">
            <a:avLst/>
          </a:prstGeom>
        </p:spPr>
        <p:txBody>
          <a:bodyPr wrap="square">
            <a:spAutoFit/>
          </a:bodyPr>
          <a:lstStyle/>
          <a:p>
            <a:r>
              <a:rPr lang="en-US" altLang="ja-JP" sz="1600" b="1" dirty="0">
                <a:solidFill>
                  <a:schemeClr val="tx2"/>
                </a:solidFill>
              </a:rPr>
              <a:t>Copyright © </a:t>
            </a:r>
            <a:r>
              <a:rPr lang="ja-JP" altLang="en-US" sz="1600" b="1" dirty="0">
                <a:solidFill>
                  <a:schemeClr val="tx2"/>
                </a:solidFill>
              </a:rPr>
              <a:t>司法書士法人こうの事務所 </a:t>
            </a:r>
            <a:r>
              <a:rPr lang="en-US" altLang="ja-JP" sz="1600" b="1" dirty="0">
                <a:solidFill>
                  <a:schemeClr val="tx2"/>
                </a:solidFill>
              </a:rPr>
              <a:t>All Rights Reserved.</a:t>
            </a:r>
            <a:endParaRPr lang="ja-JP" altLang="en-US" sz="1600" b="1" dirty="0">
              <a:solidFill>
                <a:schemeClr val="tx2"/>
              </a:solidFill>
            </a:endParaRPr>
          </a:p>
        </p:txBody>
      </p:sp>
    </p:spTree>
    <p:extLst>
      <p:ext uri="{BB962C8B-B14F-4D97-AF65-F5344CB8AC3E}">
        <p14:creationId xmlns:p14="http://schemas.microsoft.com/office/powerpoint/2010/main" val="24094759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188640"/>
            <a:ext cx="7315200" cy="1154097"/>
          </a:xfrm>
        </p:spPr>
        <p:txBody>
          <a:bodyPr>
            <a:normAutofit/>
          </a:bodyPr>
          <a:lstStyle/>
          <a:p>
            <a:r>
              <a:rPr lang="en-US" altLang="ja-JP" dirty="0"/>
              <a:t>2</a:t>
            </a:r>
            <a:r>
              <a:rPr kumimoji="1" lang="ja-JP" altLang="en-US" dirty="0" smtClean="0"/>
              <a:t>．若者が狙われ易い詐欺の例</a:t>
            </a:r>
            <a:endParaRPr kumimoji="1" lang="ja-JP" altLang="en-US" dirty="0"/>
          </a:p>
        </p:txBody>
      </p:sp>
      <p:sp>
        <p:nvSpPr>
          <p:cNvPr id="8" name="コンテンツ プレースホルダー 2"/>
          <p:cNvSpPr>
            <a:spLocks noGrp="1"/>
          </p:cNvSpPr>
          <p:nvPr>
            <p:ph idx="1"/>
          </p:nvPr>
        </p:nvSpPr>
        <p:spPr>
          <a:xfrm>
            <a:off x="231624" y="1412776"/>
            <a:ext cx="8588848" cy="5040560"/>
          </a:xfrm>
        </p:spPr>
        <p:txBody>
          <a:bodyPr>
            <a:normAutofit fontScale="92500" lnSpcReduction="20000"/>
          </a:bodyPr>
          <a:lstStyle/>
          <a:p>
            <a:pPr marL="45720" indent="0">
              <a:buNone/>
            </a:pPr>
            <a:r>
              <a:rPr lang="ja-JP" altLang="en-US" sz="3600" b="1"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①ネットオークション詐欺</a:t>
            </a:r>
            <a:endParaRPr lang="en-US" altLang="ja-JP" sz="3600" b="1"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b="1" dirty="0" smtClean="0">
                <a:solidFill>
                  <a:srgbClr val="FFC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800" b="1" dirty="0" smtClean="0">
                <a:solidFill>
                  <a:srgbClr val="FFC000"/>
                </a:solidFill>
                <a:latin typeface="Meiryo UI" panose="020B0604030504040204" pitchFamily="50" charset="-128"/>
                <a:ea typeface="Meiryo UI" panose="020B0604030504040204" pitchFamily="50" charset="-128"/>
                <a:cs typeface="Meiryo UI" panose="020B0604030504040204" pitchFamily="50" charset="-128"/>
              </a:rPr>
              <a:t>どんな手法？</a:t>
            </a:r>
            <a:endParaRPr kumimoji="1" lang="en-US" altLang="ja-JP" sz="2800" b="1" dirty="0" smtClean="0">
              <a:solidFill>
                <a:srgbClr val="FFC000"/>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商品はない</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のに</a:t>
            </a:r>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インターネット上のオークションに嘘の出品　</a:t>
            </a:r>
            <a:endParaRPr kumimoji="1"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をして、お金をだまし取る詐欺のことです。</a:t>
            </a:r>
            <a:endParaRPr lang="en-US" altLang="ja-JP" sz="28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■どんなトラブルに？</a:t>
            </a:r>
            <a:endParaRPr lang="en-US" altLang="ja-JP" sz="28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　　　欲しい商品をネットで</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検索</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したら、あまり有名じゃない</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オークションサイトに格安で出品されていたので、入札に</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応じ落札</a:t>
            </a:r>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。代金を入金したが、商品が一向に送られて</a:t>
            </a:r>
            <a:endParaRPr kumimoji="1"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こないというトラブルや、「落札者がキャンセルしたので</a:t>
            </a:r>
            <a:endParaRPr kumimoji="1"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２番目のあなたに声を掛けました」と出品者が直接、</a:t>
            </a:r>
            <a:endParaRPr kumimoji="1"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落札者に連絡を取り、入金を促したが商品を送って</a:t>
            </a:r>
            <a:r>
              <a:rPr kumimoji="1" lang="ja-JP" altLang="en-US" sz="2800" dirty="0" err="1" smtClean="0">
                <a:latin typeface="Meiryo UI" panose="020B0604030504040204" pitchFamily="50" charset="-128"/>
                <a:ea typeface="Meiryo UI" panose="020B0604030504040204" pitchFamily="50" charset="-128"/>
                <a:cs typeface="Meiryo UI" panose="020B0604030504040204" pitchFamily="50" charset="-128"/>
              </a:rPr>
              <a:t>こ</a:t>
            </a:r>
            <a:endParaRPr kumimoji="1"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なかったといったトラブルなどがあります。</a:t>
            </a:r>
            <a:endParaRPr kumimoji="1"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3113584" y="6519446"/>
            <a:ext cx="6030416" cy="338554"/>
          </a:xfrm>
          <a:prstGeom prst="rect">
            <a:avLst/>
          </a:prstGeom>
        </p:spPr>
        <p:txBody>
          <a:bodyPr wrap="square">
            <a:spAutoFit/>
          </a:bodyPr>
          <a:lstStyle/>
          <a:p>
            <a:r>
              <a:rPr lang="en-US" altLang="ja-JP" sz="1600" b="1" dirty="0">
                <a:solidFill>
                  <a:schemeClr val="tx2"/>
                </a:solidFill>
              </a:rPr>
              <a:t>Copyright © </a:t>
            </a:r>
            <a:r>
              <a:rPr lang="ja-JP" altLang="en-US" sz="1600" b="1" dirty="0">
                <a:solidFill>
                  <a:schemeClr val="tx2"/>
                </a:solidFill>
              </a:rPr>
              <a:t>司法書士法人こうの事務所 </a:t>
            </a:r>
            <a:r>
              <a:rPr lang="en-US" altLang="ja-JP" sz="1600" b="1" dirty="0">
                <a:solidFill>
                  <a:schemeClr val="tx2"/>
                </a:solidFill>
              </a:rPr>
              <a:t>All Rights Reserved.</a:t>
            </a:r>
            <a:endParaRPr lang="ja-JP" altLang="en-US" sz="1600" b="1" dirty="0">
              <a:solidFill>
                <a:schemeClr val="tx2"/>
              </a:solidFill>
            </a:endParaRPr>
          </a:p>
        </p:txBody>
      </p:sp>
    </p:spTree>
    <p:extLst>
      <p:ext uri="{BB962C8B-B14F-4D97-AF65-F5344CB8AC3E}">
        <p14:creationId xmlns:p14="http://schemas.microsoft.com/office/powerpoint/2010/main" val="6536709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188640"/>
            <a:ext cx="7315200" cy="1154097"/>
          </a:xfrm>
        </p:spPr>
        <p:txBody>
          <a:bodyPr>
            <a:normAutofit/>
          </a:bodyPr>
          <a:lstStyle/>
          <a:p>
            <a:r>
              <a:rPr lang="ja-JP" altLang="en-US" dirty="0"/>
              <a:t>２</a:t>
            </a:r>
            <a:r>
              <a:rPr lang="en-US" altLang="ja-JP" dirty="0" smtClean="0"/>
              <a:t>.</a:t>
            </a:r>
            <a:r>
              <a:rPr lang="ja-JP" altLang="en-US" dirty="0" smtClean="0"/>
              <a:t>　若者が狙われ易い</a:t>
            </a:r>
            <a:r>
              <a:rPr kumimoji="1" lang="ja-JP" altLang="en-US" dirty="0" smtClean="0"/>
              <a:t>詐欺の例</a:t>
            </a:r>
            <a:endParaRPr kumimoji="1" lang="ja-JP" altLang="en-US" dirty="0"/>
          </a:p>
        </p:txBody>
      </p:sp>
      <p:sp>
        <p:nvSpPr>
          <p:cNvPr id="8" name="コンテンツ プレースホルダー 2"/>
          <p:cNvSpPr>
            <a:spLocks noGrp="1"/>
          </p:cNvSpPr>
          <p:nvPr>
            <p:ph idx="1"/>
          </p:nvPr>
        </p:nvSpPr>
        <p:spPr>
          <a:xfrm>
            <a:off x="231624" y="1412776"/>
            <a:ext cx="8588848" cy="5040560"/>
          </a:xfrm>
        </p:spPr>
        <p:txBody>
          <a:bodyPr>
            <a:normAutofit lnSpcReduction="10000"/>
          </a:bodyPr>
          <a:lstStyle/>
          <a:p>
            <a:pPr marL="45720" indent="0">
              <a:buNone/>
            </a:pPr>
            <a:r>
              <a:rPr lang="ja-JP" altLang="en-US" sz="3600" b="1"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②ワンクリック詐欺</a:t>
            </a:r>
            <a:endParaRPr lang="en-US" altLang="ja-JP" sz="3600" b="1"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b="1" dirty="0" smtClean="0">
                <a:solidFill>
                  <a:srgbClr val="FFC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800" b="1" dirty="0" smtClean="0">
                <a:solidFill>
                  <a:srgbClr val="FFC000"/>
                </a:solidFill>
                <a:latin typeface="Meiryo UI" panose="020B0604030504040204" pitchFamily="50" charset="-128"/>
                <a:ea typeface="Meiryo UI" panose="020B0604030504040204" pitchFamily="50" charset="-128"/>
                <a:cs typeface="Meiryo UI" panose="020B0604030504040204" pitchFamily="50" charset="-128"/>
              </a:rPr>
              <a:t>どんな手法？</a:t>
            </a:r>
            <a:endParaRPr kumimoji="1" lang="en-US" altLang="ja-JP" sz="2800" b="1" dirty="0" smtClean="0">
              <a:solidFill>
                <a:srgbClr val="FFC000"/>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　インターネットで閲覧者の興味を惹くような記事を載せ、</a:t>
            </a:r>
            <a:endParaRPr kumimoji="1"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「この先はこのボタンをクリック」などと記載し、そのボタンを</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kumimoji="1"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押させる。その後、契約が締結されたかのようなメッセージ</a:t>
            </a:r>
            <a:endParaRPr kumimoji="1"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と料金振込先や金額が提示される。</a:t>
            </a:r>
            <a:endParaRPr kumimoji="1"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■どんなトラブルに？</a:t>
            </a: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a:solidFill>
                  <a:schemeClr val="accent4">
                    <a:lumMod val="40000"/>
                    <a:lumOff val="60000"/>
                  </a:schemeClr>
                </a:solidFill>
                <a:latin typeface="Meiryo UI" panose="020B0604030504040204" pitchFamily="50" charset="-128"/>
                <a:ea typeface="Meiryo UI" panose="020B0604030504040204" pitchFamily="50" charset="-128"/>
                <a:cs typeface="Meiryo UI" panose="020B0604030504040204" pitchFamily="50" charset="-128"/>
              </a:rPr>
              <a:t>本来</a:t>
            </a:r>
            <a:r>
              <a:rPr lang="ja-JP" altLang="en-US" sz="2800" b="1" dirty="0" smtClean="0">
                <a:solidFill>
                  <a:schemeClr val="accent4">
                    <a:lumMod val="40000"/>
                    <a:lumOff val="60000"/>
                  </a:schemeClr>
                </a:solidFill>
                <a:latin typeface="Meiryo UI" panose="020B0604030504040204" pitchFamily="50" charset="-128"/>
                <a:ea typeface="Meiryo UI" panose="020B0604030504040204" pitchFamily="50" charset="-128"/>
                <a:cs typeface="Meiryo UI" panose="020B0604030504040204" pitchFamily="50" charset="-128"/>
              </a:rPr>
              <a:t>振り込まなくてよかった</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振込先に多額の金額を</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kumimoji="1"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振り込んでしまった。また</a:t>
            </a:r>
            <a:r>
              <a:rPr kumimoji="1" lang="ja-JP" altLang="en-US" sz="2800" b="1" dirty="0" smtClean="0">
                <a:solidFill>
                  <a:schemeClr val="accent4">
                    <a:lumMod val="40000"/>
                    <a:lumOff val="60000"/>
                  </a:schemeClr>
                </a:solidFill>
                <a:latin typeface="Meiryo UI" panose="020B0604030504040204" pitchFamily="50" charset="-128"/>
                <a:ea typeface="Meiryo UI" panose="020B0604030504040204" pitchFamily="50" charset="-128"/>
                <a:cs typeface="Meiryo UI" panose="020B0604030504040204" pitchFamily="50" charset="-128"/>
              </a:rPr>
              <a:t>、自分の住所や連絡先が</a:t>
            </a:r>
            <a:endParaRPr kumimoji="1" lang="en-US" altLang="ja-JP" sz="2800" b="1" dirty="0" smtClean="0">
              <a:solidFill>
                <a:schemeClr val="accent4">
                  <a:lumMod val="40000"/>
                  <a:lumOff val="60000"/>
                </a:schemeClr>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b="1" dirty="0">
                <a:solidFill>
                  <a:schemeClr val="accent4">
                    <a:lumMod val="40000"/>
                    <a:lumOff val="60000"/>
                  </a:schemeClr>
                </a:solidFill>
                <a:latin typeface="Meiryo UI" panose="020B0604030504040204" pitchFamily="50" charset="-128"/>
                <a:ea typeface="Meiryo UI" panose="020B0604030504040204" pitchFamily="50" charset="-128"/>
                <a:cs typeface="Meiryo UI" panose="020B0604030504040204" pitchFamily="50" charset="-128"/>
              </a:rPr>
              <a:t>　詐欺師</a:t>
            </a:r>
            <a:r>
              <a:rPr lang="ja-JP" altLang="en-US" sz="2800" b="1" dirty="0" smtClean="0">
                <a:solidFill>
                  <a:schemeClr val="accent4">
                    <a:lumMod val="40000"/>
                    <a:lumOff val="60000"/>
                  </a:schemeClr>
                </a:solidFill>
                <a:latin typeface="Meiryo UI" panose="020B0604030504040204" pitchFamily="50" charset="-128"/>
                <a:ea typeface="Meiryo UI" panose="020B0604030504040204" pitchFamily="50" charset="-128"/>
                <a:cs typeface="Meiryo UI" panose="020B0604030504040204" pitchFamily="50" charset="-128"/>
              </a:rPr>
              <a:t>に</a:t>
            </a:r>
            <a:r>
              <a:rPr kumimoji="1" lang="ja-JP" altLang="en-US" sz="2800" b="1" dirty="0" smtClean="0">
                <a:solidFill>
                  <a:schemeClr val="accent4">
                    <a:lumMod val="40000"/>
                    <a:lumOff val="60000"/>
                  </a:schemeClr>
                </a:solidFill>
                <a:latin typeface="Meiryo UI" panose="020B0604030504040204" pitchFamily="50" charset="-128"/>
                <a:ea typeface="Meiryo UI" panose="020B0604030504040204" pitchFamily="50" charset="-128"/>
                <a:cs typeface="Meiryo UI" panose="020B0604030504040204" pitchFamily="50" charset="-128"/>
              </a:rPr>
              <a:t>特定され、二重三重の詐欺にはまってしまう。</a:t>
            </a:r>
            <a:endParaRPr kumimoji="1" lang="en-US" altLang="ja-JP" sz="2800" b="1" dirty="0" smtClean="0">
              <a:solidFill>
                <a:schemeClr val="accent4">
                  <a:lumMod val="40000"/>
                  <a:lumOff val="60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3113584" y="6495628"/>
            <a:ext cx="6030416" cy="338554"/>
          </a:xfrm>
          <a:prstGeom prst="rect">
            <a:avLst/>
          </a:prstGeom>
        </p:spPr>
        <p:txBody>
          <a:bodyPr wrap="square">
            <a:spAutoFit/>
          </a:bodyPr>
          <a:lstStyle/>
          <a:p>
            <a:r>
              <a:rPr lang="en-US" altLang="ja-JP" sz="1600" b="1" dirty="0">
                <a:solidFill>
                  <a:schemeClr val="tx2"/>
                </a:solidFill>
              </a:rPr>
              <a:t>Copyright © </a:t>
            </a:r>
            <a:r>
              <a:rPr lang="ja-JP" altLang="en-US" sz="1600" b="1" dirty="0">
                <a:solidFill>
                  <a:schemeClr val="tx2"/>
                </a:solidFill>
              </a:rPr>
              <a:t>司法書士法人こうの事務所 </a:t>
            </a:r>
            <a:r>
              <a:rPr lang="en-US" altLang="ja-JP" sz="1600" b="1" dirty="0">
                <a:solidFill>
                  <a:schemeClr val="tx2"/>
                </a:solidFill>
              </a:rPr>
              <a:t>All Rights Reserved.</a:t>
            </a:r>
            <a:endParaRPr lang="ja-JP" altLang="en-US" sz="1600" b="1" dirty="0">
              <a:solidFill>
                <a:schemeClr val="tx2"/>
              </a:solidFill>
            </a:endParaRPr>
          </a:p>
        </p:txBody>
      </p:sp>
    </p:spTree>
    <p:extLst>
      <p:ext uri="{BB962C8B-B14F-4D97-AF65-F5344CB8AC3E}">
        <p14:creationId xmlns:p14="http://schemas.microsoft.com/office/powerpoint/2010/main" val="1341877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188641"/>
            <a:ext cx="7315200" cy="1080120"/>
          </a:xfrm>
        </p:spPr>
        <p:txBody>
          <a:bodyPr>
            <a:normAutofit/>
          </a:bodyPr>
          <a:lstStyle/>
          <a:p>
            <a:r>
              <a:rPr lang="ja-JP" altLang="en-US" dirty="0"/>
              <a:t>３</a:t>
            </a:r>
            <a:r>
              <a:rPr lang="ja-JP" altLang="en-US" dirty="0" smtClean="0"/>
              <a:t>．</a:t>
            </a:r>
            <a:r>
              <a:rPr lang="ja-JP" altLang="en-US" dirty="0"/>
              <a:t>消費弱者に対する法の保護</a:t>
            </a:r>
          </a:p>
        </p:txBody>
      </p:sp>
      <p:sp>
        <p:nvSpPr>
          <p:cNvPr id="4" name="コンテンツ プレースホルダー 2"/>
          <p:cNvSpPr>
            <a:spLocks noGrp="1"/>
          </p:cNvSpPr>
          <p:nvPr>
            <p:ph idx="1"/>
          </p:nvPr>
        </p:nvSpPr>
        <p:spPr>
          <a:xfrm>
            <a:off x="277576" y="1340768"/>
            <a:ext cx="8588848" cy="5328592"/>
          </a:xfrm>
        </p:spPr>
        <p:txBody>
          <a:bodyPr>
            <a:normAutofit fontScale="92500" lnSpcReduction="10000"/>
          </a:bodyPr>
          <a:lstStyle/>
          <a:p>
            <a:pPr marL="45720" indent="0">
              <a:buNone/>
            </a:pPr>
            <a:r>
              <a:rPr lang="ja-JP" altLang="en-US" sz="3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3000" dirty="0" smtClean="0">
                <a:latin typeface="Meiryo UI" panose="020B0604030504040204" pitchFamily="50" charset="-128"/>
                <a:ea typeface="Meiryo UI" panose="020B0604030504040204" pitchFamily="50" charset="-128"/>
                <a:cs typeface="Meiryo UI" panose="020B0604030504040204" pitchFamily="50" charset="-128"/>
              </a:rPr>
              <a:t>とはいえ、売り手に対して買い手である消費者は、持っている情報が少なく弱い立場のため、様々な法律で保護されています。</a:t>
            </a:r>
            <a:endParaRPr lang="en-US" altLang="ja-JP" sz="30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30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3000" dirty="0">
                <a:latin typeface="Meiryo UI" panose="020B0604030504040204" pitchFamily="50" charset="-128"/>
                <a:ea typeface="Meiryo UI" panose="020B0604030504040204" pitchFamily="50" charset="-128"/>
                <a:cs typeface="Meiryo UI" panose="020B0604030504040204" pitchFamily="50" charset="-128"/>
              </a:rPr>
              <a:t>１）消費者契約法</a:t>
            </a:r>
            <a:endParaRPr lang="en-US" altLang="ja-JP" sz="3000" dirty="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3000" dirty="0">
                <a:latin typeface="Meiryo UI" panose="020B0604030504040204" pitchFamily="50" charset="-128"/>
                <a:ea typeface="Meiryo UI" panose="020B0604030504040204" pitchFamily="50" charset="-128"/>
                <a:cs typeface="Meiryo UI" panose="020B0604030504040204" pitchFamily="50" charset="-128"/>
              </a:rPr>
              <a:t>　　２）割賦販売法</a:t>
            </a:r>
            <a:endParaRPr lang="en-US" altLang="ja-JP" sz="3000" dirty="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3000" dirty="0">
                <a:latin typeface="Meiryo UI" panose="020B0604030504040204" pitchFamily="50" charset="-128"/>
                <a:ea typeface="Meiryo UI" panose="020B0604030504040204" pitchFamily="50" charset="-128"/>
                <a:cs typeface="Meiryo UI" panose="020B0604030504040204" pitchFamily="50" charset="-128"/>
              </a:rPr>
              <a:t>　　３）特定商取引法</a:t>
            </a:r>
            <a:endParaRPr lang="en-US" altLang="ja-JP" sz="3000" dirty="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3000" dirty="0">
                <a:latin typeface="Meiryo UI" panose="020B0604030504040204" pitchFamily="50" charset="-128"/>
                <a:ea typeface="Meiryo UI" panose="020B0604030504040204" pitchFamily="50" charset="-128"/>
                <a:cs typeface="Meiryo UI" panose="020B0604030504040204" pitchFamily="50" charset="-128"/>
              </a:rPr>
              <a:t>　　４）無限連鎖講の防止に関する法律</a:t>
            </a:r>
            <a:endParaRPr lang="en-US" altLang="ja-JP" sz="3000" dirty="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3000" dirty="0">
                <a:latin typeface="Meiryo UI" panose="020B0604030504040204" pitchFamily="50" charset="-128"/>
                <a:ea typeface="Meiryo UI" panose="020B0604030504040204" pitchFamily="50" charset="-128"/>
                <a:cs typeface="Meiryo UI" panose="020B0604030504040204" pitchFamily="50" charset="-128"/>
              </a:rPr>
              <a:t>　　５）利息制限法</a:t>
            </a:r>
            <a:endParaRPr lang="en-US" altLang="ja-JP" sz="3000" dirty="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3000" dirty="0">
                <a:latin typeface="Meiryo UI" panose="020B0604030504040204" pitchFamily="50" charset="-128"/>
                <a:ea typeface="Meiryo UI" panose="020B0604030504040204" pitchFamily="50" charset="-128"/>
                <a:cs typeface="Meiryo UI" panose="020B0604030504040204" pitchFamily="50" charset="-128"/>
              </a:rPr>
              <a:t>　　６）貸金業法</a:t>
            </a:r>
            <a:endParaRPr lang="en-US" altLang="ja-JP" sz="3000" dirty="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3000" dirty="0">
                <a:latin typeface="Meiryo UI" panose="020B0604030504040204" pitchFamily="50" charset="-128"/>
                <a:ea typeface="Meiryo UI" panose="020B0604030504040204" pitchFamily="50" charset="-128"/>
                <a:cs typeface="Meiryo UI" panose="020B0604030504040204" pitchFamily="50" charset="-128"/>
              </a:rPr>
              <a:t>　　７）電子消費者契約及び電子承諾通知</a:t>
            </a:r>
            <a:r>
              <a:rPr lang="ja-JP" altLang="en-US" sz="3000" dirty="0" smtClean="0">
                <a:latin typeface="Meiryo UI" panose="020B0604030504040204" pitchFamily="50" charset="-128"/>
                <a:ea typeface="Meiryo UI" panose="020B0604030504040204" pitchFamily="50" charset="-128"/>
                <a:cs typeface="Meiryo UI" panose="020B0604030504040204" pitchFamily="50" charset="-128"/>
              </a:rPr>
              <a:t>に関する</a:t>
            </a:r>
            <a:endParaRPr lang="en-US" altLang="ja-JP" sz="30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3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3000" dirty="0" smtClean="0">
                <a:latin typeface="Meiryo UI" panose="020B0604030504040204" pitchFamily="50" charset="-128"/>
                <a:ea typeface="Meiryo UI" panose="020B0604030504040204" pitchFamily="50" charset="-128"/>
                <a:cs typeface="Meiryo UI" panose="020B0604030504040204" pitchFamily="50" charset="-128"/>
              </a:rPr>
              <a:t>　　　　民法</a:t>
            </a:r>
            <a:r>
              <a:rPr lang="ja-JP" altLang="en-US" sz="3000" dirty="0">
                <a:latin typeface="Meiryo UI" panose="020B0604030504040204" pitchFamily="50" charset="-128"/>
                <a:ea typeface="Meiryo UI" panose="020B0604030504040204" pitchFamily="50" charset="-128"/>
                <a:cs typeface="Meiryo UI" panose="020B0604030504040204" pitchFamily="50" charset="-128"/>
              </a:rPr>
              <a:t>の特例に関する法律　</a:t>
            </a:r>
            <a:endParaRPr lang="en-US" altLang="ja-JP" sz="3000" dirty="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endParaRPr lang="en-US" altLang="ja-JP" sz="30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3113584" y="6519446"/>
            <a:ext cx="6030416" cy="338554"/>
          </a:xfrm>
          <a:prstGeom prst="rect">
            <a:avLst/>
          </a:prstGeom>
        </p:spPr>
        <p:txBody>
          <a:bodyPr wrap="square">
            <a:spAutoFit/>
          </a:bodyPr>
          <a:lstStyle/>
          <a:p>
            <a:r>
              <a:rPr lang="en-US" altLang="ja-JP" sz="1600" b="1" dirty="0">
                <a:solidFill>
                  <a:schemeClr val="tx2"/>
                </a:solidFill>
              </a:rPr>
              <a:t>Copyright © </a:t>
            </a:r>
            <a:r>
              <a:rPr lang="ja-JP" altLang="en-US" sz="1600" b="1" dirty="0">
                <a:solidFill>
                  <a:schemeClr val="tx2"/>
                </a:solidFill>
              </a:rPr>
              <a:t>司法書士法人こうの事務所 </a:t>
            </a:r>
            <a:r>
              <a:rPr lang="en-US" altLang="ja-JP" sz="1600" b="1" dirty="0">
                <a:solidFill>
                  <a:schemeClr val="tx2"/>
                </a:solidFill>
              </a:rPr>
              <a:t>All Rights Reserved.</a:t>
            </a:r>
            <a:endParaRPr lang="ja-JP" altLang="en-US" sz="1600" b="1" dirty="0">
              <a:solidFill>
                <a:schemeClr val="tx2"/>
              </a:solidFill>
            </a:endParaRPr>
          </a:p>
        </p:txBody>
      </p:sp>
    </p:spTree>
    <p:extLst>
      <p:ext uri="{BB962C8B-B14F-4D97-AF65-F5344CB8AC3E}">
        <p14:creationId xmlns:p14="http://schemas.microsoft.com/office/powerpoint/2010/main" val="12095806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188640"/>
            <a:ext cx="7315200" cy="1154097"/>
          </a:xfrm>
        </p:spPr>
        <p:txBody>
          <a:bodyPr>
            <a:normAutofit/>
          </a:bodyPr>
          <a:lstStyle/>
          <a:p>
            <a:r>
              <a:rPr lang="ja-JP" altLang="en-US" dirty="0" smtClean="0"/>
              <a:t>３．</a:t>
            </a:r>
            <a:r>
              <a:rPr lang="ja-JP" altLang="en-US" dirty="0"/>
              <a:t>消費弱者に対する法の保護</a:t>
            </a:r>
          </a:p>
        </p:txBody>
      </p:sp>
      <p:sp>
        <p:nvSpPr>
          <p:cNvPr id="4" name="コンテンツ プレースホルダー 2"/>
          <p:cNvSpPr>
            <a:spLocks noGrp="1"/>
          </p:cNvSpPr>
          <p:nvPr>
            <p:ph idx="1"/>
          </p:nvPr>
        </p:nvSpPr>
        <p:spPr>
          <a:xfrm>
            <a:off x="277576" y="1340768"/>
            <a:ext cx="8588848" cy="5328592"/>
          </a:xfrm>
        </p:spPr>
        <p:txBody>
          <a:bodyPr>
            <a:normAutofit/>
          </a:bodyPr>
          <a:lstStyle/>
          <a:p>
            <a:pPr marL="45720" indent="0">
              <a:buNone/>
            </a:pPr>
            <a:r>
              <a:rPr lang="ja-JP" altLang="en-US" sz="3000" b="1"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１）消費者</a:t>
            </a:r>
            <a:r>
              <a:rPr lang="ja-JP" altLang="en-US" sz="3000" b="1"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契約法</a:t>
            </a:r>
            <a:endParaRPr lang="en-US" altLang="ja-JP" sz="3000" b="1"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3000" dirty="0" smtClean="0">
                <a:latin typeface="Meiryo UI" panose="020B0604030504040204" pitchFamily="50" charset="-128"/>
                <a:ea typeface="Meiryo UI" panose="020B0604030504040204" pitchFamily="50" charset="-128"/>
                <a:cs typeface="Meiryo UI" panose="020B0604030504040204" pitchFamily="50" charset="-128"/>
              </a:rPr>
              <a:t>　立場の弱い消費者を守るために、消費者契約法</a:t>
            </a:r>
            <a:endParaRPr lang="en-US" altLang="ja-JP" sz="30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3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3000" dirty="0" smtClean="0">
                <a:latin typeface="Meiryo UI" panose="020B0604030504040204" pitchFamily="50" charset="-128"/>
                <a:ea typeface="Meiryo UI" panose="020B0604030504040204" pitchFamily="50" charset="-128"/>
                <a:cs typeface="Meiryo UI" panose="020B0604030504040204" pitchFamily="50" charset="-128"/>
              </a:rPr>
              <a:t>では、以下のような事業者の不適切な行為があった</a:t>
            </a:r>
            <a:endParaRPr lang="en-US" altLang="ja-JP" sz="30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3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3000" dirty="0" smtClean="0">
                <a:latin typeface="Meiryo UI" panose="020B0604030504040204" pitchFamily="50" charset="-128"/>
                <a:ea typeface="Meiryo UI" panose="020B0604030504040204" pitchFamily="50" charset="-128"/>
                <a:cs typeface="Meiryo UI" panose="020B0604030504040204" pitchFamily="50" charset="-128"/>
              </a:rPr>
              <a:t>場合は契約を取り消すことができるというルールを</a:t>
            </a:r>
            <a:endParaRPr lang="en-US" altLang="ja-JP" sz="30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3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3000" dirty="0" smtClean="0">
                <a:latin typeface="Meiryo UI" panose="020B0604030504040204" pitchFamily="50" charset="-128"/>
                <a:ea typeface="Meiryo UI" panose="020B0604030504040204" pitchFamily="50" charset="-128"/>
                <a:cs typeface="Meiryo UI" panose="020B0604030504040204" pitchFamily="50" charset="-128"/>
              </a:rPr>
              <a:t>定めています。</a:t>
            </a:r>
            <a:endParaRPr lang="en-US" altLang="ja-JP" sz="30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3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3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3000" b="1" dirty="0" smtClean="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①消費者勧誘時の事業者の不適切な行為</a:t>
            </a:r>
            <a:r>
              <a:rPr lang="ja-JP" altLang="en-US" sz="3000" b="1" dirty="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30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30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3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3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3000" dirty="0">
                <a:latin typeface="Meiryo UI" panose="020B0604030504040204" pitchFamily="50" charset="-128"/>
                <a:ea typeface="Meiryo UI" panose="020B0604030504040204" pitchFamily="50" charset="-128"/>
                <a:cs typeface="Meiryo UI" panose="020B0604030504040204" pitchFamily="50" charset="-128"/>
              </a:rPr>
              <a:t>a:</a:t>
            </a:r>
            <a:r>
              <a:rPr lang="ja-JP" altLang="en-US" sz="3000" dirty="0" smtClean="0">
                <a:latin typeface="Meiryo UI" panose="020B0604030504040204" pitchFamily="50" charset="-128"/>
                <a:ea typeface="Meiryo UI" panose="020B0604030504040204" pitchFamily="50" charset="-128"/>
                <a:cs typeface="Meiryo UI" panose="020B0604030504040204" pitchFamily="50" charset="-128"/>
              </a:rPr>
              <a:t>事業者の不実告知（誤った事実を告げる）</a:t>
            </a:r>
            <a:endParaRPr lang="en-US" altLang="ja-JP" sz="30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3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3000" dirty="0" smtClean="0">
                <a:latin typeface="Meiryo UI" panose="020B0604030504040204" pitchFamily="50" charset="-128"/>
                <a:ea typeface="Meiryo UI" panose="020B0604030504040204" pitchFamily="50" charset="-128"/>
                <a:cs typeface="Meiryo UI" panose="020B0604030504040204" pitchFamily="50" charset="-128"/>
              </a:rPr>
              <a:t>b</a:t>
            </a:r>
            <a:r>
              <a:rPr lang="en-US" altLang="ja-JP" sz="3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3000" dirty="0" smtClean="0">
                <a:latin typeface="Meiryo UI" panose="020B0604030504040204" pitchFamily="50" charset="-128"/>
                <a:ea typeface="Meiryo UI" panose="020B0604030504040204" pitchFamily="50" charset="-128"/>
                <a:cs typeface="Meiryo UI" panose="020B0604030504040204" pitchFamily="50" charset="-128"/>
              </a:rPr>
              <a:t>断定的判断の提供（確実かのように告げる）</a:t>
            </a:r>
            <a:endParaRPr lang="en-US" altLang="ja-JP" sz="30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3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3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3000" dirty="0" smtClean="0">
                <a:latin typeface="Meiryo UI" panose="020B0604030504040204" pitchFamily="50" charset="-128"/>
                <a:ea typeface="Meiryo UI" panose="020B0604030504040204" pitchFamily="50" charset="-128"/>
                <a:cs typeface="Meiryo UI" panose="020B0604030504040204" pitchFamily="50" charset="-128"/>
              </a:rPr>
              <a:t>c:</a:t>
            </a:r>
            <a:r>
              <a:rPr lang="ja-JP" altLang="en-US" sz="3000" dirty="0" smtClean="0">
                <a:latin typeface="Meiryo UI" panose="020B0604030504040204" pitchFamily="50" charset="-128"/>
                <a:ea typeface="Meiryo UI" panose="020B0604030504040204" pitchFamily="50" charset="-128"/>
                <a:cs typeface="Meiryo UI" panose="020B0604030504040204" pitchFamily="50" charset="-128"/>
              </a:rPr>
              <a:t>故意の不告知（不利益な事実を告げない）　</a:t>
            </a:r>
            <a:r>
              <a:rPr lang="ja-JP" altLang="en-US" sz="3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30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3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3113584" y="6519446"/>
            <a:ext cx="6030416" cy="338554"/>
          </a:xfrm>
          <a:prstGeom prst="rect">
            <a:avLst/>
          </a:prstGeom>
        </p:spPr>
        <p:txBody>
          <a:bodyPr wrap="square">
            <a:spAutoFit/>
          </a:bodyPr>
          <a:lstStyle/>
          <a:p>
            <a:r>
              <a:rPr lang="en-US" altLang="ja-JP" sz="1600" b="1" dirty="0">
                <a:solidFill>
                  <a:schemeClr val="tx2"/>
                </a:solidFill>
              </a:rPr>
              <a:t>Copyright © </a:t>
            </a:r>
            <a:r>
              <a:rPr lang="ja-JP" altLang="en-US" sz="1600" b="1" dirty="0">
                <a:solidFill>
                  <a:schemeClr val="tx2"/>
                </a:solidFill>
              </a:rPr>
              <a:t>司法書士法人こうの事務所 </a:t>
            </a:r>
            <a:r>
              <a:rPr lang="en-US" altLang="ja-JP" sz="1600" b="1" dirty="0">
                <a:solidFill>
                  <a:schemeClr val="tx2"/>
                </a:solidFill>
              </a:rPr>
              <a:t>All Rights Reserved.</a:t>
            </a:r>
            <a:endParaRPr lang="ja-JP" altLang="en-US" sz="1600" b="1" dirty="0">
              <a:solidFill>
                <a:schemeClr val="tx2"/>
              </a:solidFill>
            </a:endParaRPr>
          </a:p>
        </p:txBody>
      </p:sp>
    </p:spTree>
    <p:extLst>
      <p:ext uri="{BB962C8B-B14F-4D97-AF65-F5344CB8AC3E}">
        <p14:creationId xmlns:p14="http://schemas.microsoft.com/office/powerpoint/2010/main" val="1642834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188640"/>
            <a:ext cx="7315200" cy="1154097"/>
          </a:xfrm>
        </p:spPr>
        <p:txBody>
          <a:bodyPr>
            <a:normAutofit/>
          </a:bodyPr>
          <a:lstStyle/>
          <a:p>
            <a:r>
              <a:rPr lang="ja-JP" altLang="en-US" dirty="0"/>
              <a:t>３</a:t>
            </a:r>
            <a:r>
              <a:rPr lang="ja-JP" altLang="en-US" dirty="0" smtClean="0"/>
              <a:t>．</a:t>
            </a:r>
            <a:r>
              <a:rPr lang="ja-JP" altLang="en-US" dirty="0"/>
              <a:t>消費弱者に対する法の保護</a:t>
            </a:r>
          </a:p>
        </p:txBody>
      </p:sp>
      <p:sp>
        <p:nvSpPr>
          <p:cNvPr id="4" name="コンテンツ プレースホルダー 2"/>
          <p:cNvSpPr>
            <a:spLocks noGrp="1"/>
          </p:cNvSpPr>
          <p:nvPr>
            <p:ph idx="1"/>
          </p:nvPr>
        </p:nvSpPr>
        <p:spPr>
          <a:xfrm>
            <a:off x="277576" y="1340768"/>
            <a:ext cx="8588848" cy="5328592"/>
          </a:xfrm>
        </p:spPr>
        <p:txBody>
          <a:bodyPr>
            <a:normAutofit/>
          </a:bodyPr>
          <a:lstStyle/>
          <a:p>
            <a:pPr marL="45720" indent="0">
              <a:buNone/>
            </a:pPr>
            <a:r>
              <a:rPr lang="ja-JP" altLang="en-US" sz="3000" b="1"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１）消費者</a:t>
            </a:r>
            <a:r>
              <a:rPr lang="ja-JP" altLang="en-US" sz="3000" b="1"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契約法</a:t>
            </a:r>
            <a:endParaRPr lang="en-US" altLang="ja-JP" sz="3000" b="1"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3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3000" b="1" dirty="0" smtClean="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②事業者による不退去、退去妨害</a:t>
            </a:r>
            <a:endParaRPr lang="en-US" altLang="ja-JP" sz="3000" b="1" dirty="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3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3000" dirty="0" smtClean="0">
                <a:latin typeface="Meiryo UI" panose="020B0604030504040204" pitchFamily="50" charset="-128"/>
                <a:ea typeface="Meiryo UI" panose="020B0604030504040204" pitchFamily="50" charset="-128"/>
                <a:cs typeface="Meiryo UI" panose="020B0604030504040204" pitchFamily="50" charset="-128"/>
              </a:rPr>
              <a:t>a:</a:t>
            </a:r>
            <a:r>
              <a:rPr lang="ja-JP" altLang="en-US" sz="3000" dirty="0" smtClean="0">
                <a:latin typeface="Meiryo UI" panose="020B0604030504040204" pitchFamily="50" charset="-128"/>
                <a:ea typeface="Meiryo UI" panose="020B0604030504040204" pitchFamily="50" charset="-128"/>
                <a:cs typeface="Meiryo UI" panose="020B0604030504040204" pitchFamily="50" charset="-128"/>
              </a:rPr>
              <a:t>事業者による不退去（帰ってくれない</a:t>
            </a:r>
            <a:r>
              <a:rPr lang="ja-JP" altLang="en-US" sz="3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3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30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3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3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3000" dirty="0" smtClean="0">
                <a:latin typeface="Meiryo UI" panose="020B0604030504040204" pitchFamily="50" charset="-128"/>
                <a:ea typeface="Meiryo UI" panose="020B0604030504040204" pitchFamily="50" charset="-128"/>
                <a:cs typeface="Meiryo UI" panose="020B0604030504040204" pitchFamily="50" charset="-128"/>
              </a:rPr>
              <a:t>b:</a:t>
            </a:r>
            <a:r>
              <a:rPr lang="ja-JP" altLang="en-US" sz="3000" dirty="0" smtClean="0">
                <a:latin typeface="Meiryo UI" panose="020B0604030504040204" pitchFamily="50" charset="-128"/>
                <a:ea typeface="Meiryo UI" panose="020B0604030504040204" pitchFamily="50" charset="-128"/>
                <a:cs typeface="Meiryo UI" panose="020B0604030504040204" pitchFamily="50" charset="-128"/>
              </a:rPr>
              <a:t>退去妨害（帰りたいのに帰してくれない）</a:t>
            </a:r>
            <a:endParaRPr lang="en-US" altLang="ja-JP" sz="30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3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3000" b="1" dirty="0" smtClean="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③契約書内で消費者の権利を不当に害する</a:t>
            </a:r>
            <a:endParaRPr lang="en-US" altLang="ja-JP" sz="3000" b="1" dirty="0" smtClean="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3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3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3000" dirty="0" smtClean="0">
                <a:latin typeface="Meiryo UI" panose="020B0604030504040204" pitchFamily="50" charset="-128"/>
                <a:ea typeface="Meiryo UI" panose="020B0604030504040204" pitchFamily="50" charset="-128"/>
                <a:cs typeface="Meiryo UI" panose="020B0604030504040204" pitchFamily="50" charset="-128"/>
              </a:rPr>
              <a:t>a:</a:t>
            </a:r>
            <a:r>
              <a:rPr lang="ja-JP" altLang="en-US" sz="3000" dirty="0" smtClean="0">
                <a:latin typeface="Meiryo UI" panose="020B0604030504040204" pitchFamily="50" charset="-128"/>
                <a:ea typeface="Meiryo UI" panose="020B0604030504040204" pitchFamily="50" charset="-128"/>
                <a:cs typeface="Meiryo UI" panose="020B0604030504040204" pitchFamily="50" charset="-128"/>
              </a:rPr>
              <a:t>一方的な不当・不利益条項</a:t>
            </a:r>
            <a:endParaRPr lang="en-US" altLang="ja-JP" sz="30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3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3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3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3000" dirty="0" smtClean="0">
                <a:latin typeface="Meiryo UI" panose="020B0604030504040204" pitchFamily="50" charset="-128"/>
                <a:ea typeface="Meiryo UI" panose="020B0604030504040204" pitchFamily="50" charset="-128"/>
                <a:cs typeface="Meiryo UI" panose="020B0604030504040204" pitchFamily="50" charset="-128"/>
              </a:rPr>
              <a:t>　（法律で決められた遅滞料</a:t>
            </a:r>
            <a:r>
              <a:rPr lang="en-US" altLang="ja-JP" sz="3000" dirty="0" smtClean="0">
                <a:latin typeface="Meiryo UI" panose="020B0604030504040204" pitchFamily="50" charset="-128"/>
                <a:ea typeface="Meiryo UI" panose="020B0604030504040204" pitchFamily="50" charset="-128"/>
                <a:cs typeface="Meiryo UI" panose="020B0604030504040204" pitchFamily="50" charset="-128"/>
              </a:rPr>
              <a:t>14.6%</a:t>
            </a:r>
            <a:r>
              <a:rPr lang="ja-JP" altLang="en-US" sz="3000" dirty="0" smtClean="0">
                <a:latin typeface="Meiryo UI" panose="020B0604030504040204" pitchFamily="50" charset="-128"/>
                <a:ea typeface="Meiryo UI" panose="020B0604030504040204" pitchFamily="50" charset="-128"/>
                <a:cs typeface="Meiryo UI" panose="020B0604030504040204" pitchFamily="50" charset="-128"/>
              </a:rPr>
              <a:t>を</a:t>
            </a:r>
            <a:endParaRPr lang="en-US" altLang="ja-JP" sz="30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3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3000" dirty="0" smtClean="0">
                <a:latin typeface="Meiryo UI" panose="020B0604030504040204" pitchFamily="50" charset="-128"/>
                <a:ea typeface="Meiryo UI" panose="020B0604030504040204" pitchFamily="50" charset="-128"/>
                <a:cs typeface="Meiryo UI" panose="020B0604030504040204" pitchFamily="50" charset="-128"/>
              </a:rPr>
              <a:t>　　　　　　　超えた遅滞料金を請求する契約</a:t>
            </a:r>
            <a:endParaRPr lang="en-US" altLang="ja-JP" sz="30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3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3000" dirty="0" smtClean="0">
                <a:latin typeface="Meiryo UI" panose="020B0604030504040204" pitchFamily="50" charset="-128"/>
                <a:ea typeface="Meiryo UI" panose="020B0604030504040204" pitchFamily="50" charset="-128"/>
                <a:cs typeface="Meiryo UI" panose="020B0604030504040204" pitchFamily="50" charset="-128"/>
              </a:rPr>
              <a:t>　　　　　　　条項の記載など）</a:t>
            </a:r>
            <a:endParaRPr lang="en-US" altLang="ja-JP" sz="3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3113584" y="6519446"/>
            <a:ext cx="6030416" cy="338554"/>
          </a:xfrm>
          <a:prstGeom prst="rect">
            <a:avLst/>
          </a:prstGeom>
        </p:spPr>
        <p:txBody>
          <a:bodyPr wrap="square">
            <a:spAutoFit/>
          </a:bodyPr>
          <a:lstStyle/>
          <a:p>
            <a:r>
              <a:rPr lang="en-US" altLang="ja-JP" sz="1600" b="1" dirty="0">
                <a:solidFill>
                  <a:schemeClr val="tx2"/>
                </a:solidFill>
              </a:rPr>
              <a:t>Copyright © </a:t>
            </a:r>
            <a:r>
              <a:rPr lang="ja-JP" altLang="en-US" sz="1600" b="1" dirty="0">
                <a:solidFill>
                  <a:schemeClr val="tx2"/>
                </a:solidFill>
              </a:rPr>
              <a:t>司法書士法人こうの事務所 </a:t>
            </a:r>
            <a:r>
              <a:rPr lang="en-US" altLang="ja-JP" sz="1600" b="1" dirty="0">
                <a:solidFill>
                  <a:schemeClr val="tx2"/>
                </a:solidFill>
              </a:rPr>
              <a:t>All Rights Reserved.</a:t>
            </a:r>
            <a:endParaRPr lang="ja-JP" altLang="en-US" sz="1600" b="1" dirty="0">
              <a:solidFill>
                <a:schemeClr val="tx2"/>
              </a:solidFill>
            </a:endParaRPr>
          </a:p>
        </p:txBody>
      </p:sp>
    </p:spTree>
    <p:extLst>
      <p:ext uri="{BB962C8B-B14F-4D97-AF65-F5344CB8AC3E}">
        <p14:creationId xmlns:p14="http://schemas.microsoft.com/office/powerpoint/2010/main" val="24902709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188641"/>
            <a:ext cx="7315200" cy="864096"/>
          </a:xfrm>
        </p:spPr>
        <p:txBody>
          <a:bodyPr>
            <a:normAutofit/>
          </a:bodyPr>
          <a:lstStyle/>
          <a:p>
            <a:r>
              <a:rPr lang="ja-JP" altLang="en-US" dirty="0" smtClean="0"/>
              <a:t>３．</a:t>
            </a:r>
            <a:r>
              <a:rPr lang="ja-JP" altLang="en-US" dirty="0"/>
              <a:t>消費弱者に対する法の保護</a:t>
            </a:r>
          </a:p>
        </p:txBody>
      </p:sp>
      <p:sp>
        <p:nvSpPr>
          <p:cNvPr id="4" name="コンテンツ プレースホルダー 2"/>
          <p:cNvSpPr>
            <a:spLocks noGrp="1"/>
          </p:cNvSpPr>
          <p:nvPr>
            <p:ph idx="1"/>
          </p:nvPr>
        </p:nvSpPr>
        <p:spPr>
          <a:xfrm>
            <a:off x="277576" y="1412776"/>
            <a:ext cx="8588848" cy="4680520"/>
          </a:xfrm>
        </p:spPr>
        <p:txBody>
          <a:bodyPr>
            <a:noAutofit/>
          </a:bodyPr>
          <a:lstStyle/>
          <a:p>
            <a:pPr marL="45720" indent="0">
              <a:buNone/>
            </a:pPr>
            <a:r>
              <a:rPr lang="ja-JP" altLang="en-US" sz="3200" b="1"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3200" b="1"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）特定</a:t>
            </a:r>
            <a:r>
              <a:rPr lang="ja-JP" altLang="en-US" sz="3200" b="1"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rPr>
              <a:t>商取引法</a:t>
            </a:r>
            <a:r>
              <a:rPr lang="ja-JP" altLang="en-US" sz="3200" dirty="0" smtClean="0">
                <a:latin typeface="Meiryo UI" panose="020B0604030504040204" pitchFamily="50" charset="-128"/>
                <a:ea typeface="Meiryo UI" panose="020B0604030504040204" pitchFamily="50" charset="-128"/>
                <a:cs typeface="Meiryo UI" panose="020B0604030504040204" pitchFamily="50" charset="-128"/>
              </a:rPr>
              <a:t>（消費者庁ホームページより）</a:t>
            </a:r>
            <a:endParaRPr lang="en-US" altLang="ja-JP" sz="3200" dirty="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3200" dirty="0" smtClean="0">
                <a:latin typeface="Meiryo UI" panose="020B0604030504040204" pitchFamily="50" charset="-128"/>
                <a:ea typeface="Meiryo UI" panose="020B0604030504040204" pitchFamily="50" charset="-128"/>
                <a:cs typeface="Meiryo UI" panose="020B0604030504040204" pitchFamily="50" charset="-128"/>
              </a:rPr>
              <a:t>　　　特定商取引法は</a:t>
            </a:r>
            <a:r>
              <a:rPr lang="ja-JP" altLang="en-US" sz="3200" dirty="0">
                <a:latin typeface="Meiryo UI" panose="020B0604030504040204" pitchFamily="50" charset="-128"/>
                <a:ea typeface="Meiryo UI" panose="020B0604030504040204" pitchFamily="50" charset="-128"/>
                <a:cs typeface="Meiryo UI" panose="020B0604030504040204" pitchFamily="50" charset="-128"/>
              </a:rPr>
              <a:t>、訪問販売や通信販売等</a:t>
            </a:r>
            <a:r>
              <a:rPr lang="ja-JP" altLang="en-US" sz="3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32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3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3200" dirty="0" smtClean="0">
                <a:latin typeface="Meiryo UI" panose="020B0604030504040204" pitchFamily="50" charset="-128"/>
                <a:ea typeface="Meiryo UI" panose="020B0604030504040204" pitchFamily="50" charset="-128"/>
                <a:cs typeface="Meiryo UI" panose="020B0604030504040204" pitchFamily="50" charset="-128"/>
              </a:rPr>
              <a:t>　　以下に</a:t>
            </a:r>
            <a:r>
              <a:rPr lang="ja-JP" altLang="en-US" sz="3200" dirty="0">
                <a:latin typeface="Meiryo UI" panose="020B0604030504040204" pitchFamily="50" charset="-128"/>
                <a:ea typeface="Meiryo UI" panose="020B0604030504040204" pitchFamily="50" charset="-128"/>
                <a:cs typeface="Meiryo UI" panose="020B0604030504040204" pitchFamily="50" charset="-128"/>
              </a:rPr>
              <a:t>挙げる消費者トラブルを生じやすい</a:t>
            </a:r>
            <a:r>
              <a:rPr lang="ja-JP" altLang="en-US" sz="3200" dirty="0" smtClean="0">
                <a:latin typeface="Meiryo UI" panose="020B0604030504040204" pitchFamily="50" charset="-128"/>
                <a:ea typeface="Meiryo UI" panose="020B0604030504040204" pitchFamily="50" charset="-128"/>
                <a:cs typeface="Meiryo UI" panose="020B0604030504040204" pitchFamily="50" charset="-128"/>
              </a:rPr>
              <a:t>取引</a:t>
            </a:r>
            <a:endParaRPr lang="en-US" altLang="ja-JP" sz="32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3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3200" dirty="0" smtClean="0">
                <a:latin typeface="Meiryo UI" panose="020B0604030504040204" pitchFamily="50" charset="-128"/>
                <a:ea typeface="Meiryo UI" panose="020B0604030504040204" pitchFamily="50" charset="-128"/>
                <a:cs typeface="Meiryo UI" panose="020B0604030504040204" pitchFamily="50" charset="-128"/>
              </a:rPr>
              <a:t>　　類型を対象</a:t>
            </a:r>
            <a:r>
              <a:rPr lang="ja-JP" altLang="en-US" sz="3200" dirty="0">
                <a:latin typeface="Meiryo UI" panose="020B0604030504040204" pitchFamily="50" charset="-128"/>
                <a:ea typeface="Meiryo UI" panose="020B0604030504040204" pitchFamily="50" charset="-128"/>
                <a:cs typeface="Meiryo UI" panose="020B0604030504040204" pitchFamily="50" charset="-128"/>
              </a:rPr>
              <a:t>に、事業者が守るべきルールと</a:t>
            </a:r>
            <a:r>
              <a:rPr lang="ja-JP" altLang="en-US" sz="3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32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3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3200" dirty="0" smtClean="0">
                <a:latin typeface="Meiryo UI" panose="020B0604030504040204" pitchFamily="50" charset="-128"/>
                <a:ea typeface="Meiryo UI" panose="020B0604030504040204" pitchFamily="50" charset="-128"/>
                <a:cs typeface="Meiryo UI" panose="020B0604030504040204" pitchFamily="50" charset="-128"/>
              </a:rPr>
              <a:t>　　クーリング</a:t>
            </a:r>
            <a:r>
              <a:rPr lang="ja-JP" altLang="en-US" sz="3200" dirty="0">
                <a:latin typeface="Meiryo UI" panose="020B0604030504040204" pitchFamily="50" charset="-128"/>
                <a:ea typeface="Meiryo UI" panose="020B0604030504040204" pitchFamily="50" charset="-128"/>
                <a:cs typeface="Meiryo UI" panose="020B0604030504040204" pitchFamily="50" charset="-128"/>
              </a:rPr>
              <a:t>・オフ</a:t>
            </a:r>
            <a:r>
              <a:rPr lang="ja-JP" altLang="en-US" sz="3200" dirty="0" smtClean="0">
                <a:latin typeface="Meiryo UI" panose="020B0604030504040204" pitchFamily="50" charset="-128"/>
                <a:ea typeface="Meiryo UI" panose="020B0604030504040204" pitchFamily="50" charset="-128"/>
                <a:cs typeface="Meiryo UI" panose="020B0604030504040204" pitchFamily="50" charset="-128"/>
              </a:rPr>
              <a:t>等の</a:t>
            </a:r>
            <a:r>
              <a:rPr lang="ja-JP" altLang="en-US" sz="3200" dirty="0">
                <a:latin typeface="Meiryo UI" panose="020B0604030504040204" pitchFamily="50" charset="-128"/>
                <a:ea typeface="Meiryo UI" panose="020B0604030504040204" pitchFamily="50" charset="-128"/>
                <a:cs typeface="Meiryo UI" panose="020B0604030504040204" pitchFamily="50" charset="-128"/>
              </a:rPr>
              <a:t>消費者を守るルールを</a:t>
            </a:r>
            <a:r>
              <a:rPr lang="ja-JP" altLang="en-US" sz="3200" dirty="0" smtClean="0">
                <a:latin typeface="Meiryo UI" panose="020B0604030504040204" pitchFamily="50" charset="-128"/>
                <a:ea typeface="Meiryo UI" panose="020B0604030504040204" pitchFamily="50" charset="-128"/>
                <a:cs typeface="Meiryo UI" panose="020B0604030504040204" pitchFamily="50" charset="-128"/>
              </a:rPr>
              <a:t>定め</a:t>
            </a:r>
            <a:endParaRPr lang="en-US" altLang="ja-JP" sz="32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3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3200" dirty="0" smtClean="0">
                <a:latin typeface="Meiryo UI" panose="020B0604030504040204" pitchFamily="50" charset="-128"/>
                <a:ea typeface="Meiryo UI" panose="020B0604030504040204" pitchFamily="50" charset="-128"/>
                <a:cs typeface="Meiryo UI" panose="020B0604030504040204" pitchFamily="50" charset="-128"/>
              </a:rPr>
              <a:t>　　て</a:t>
            </a:r>
            <a:r>
              <a:rPr lang="ja-JP" altLang="en-US" sz="3200" dirty="0">
                <a:latin typeface="Meiryo UI" panose="020B0604030504040204" pitchFamily="50" charset="-128"/>
                <a:ea typeface="Meiryo UI" panose="020B0604030504040204" pitchFamily="50" charset="-128"/>
                <a:cs typeface="Meiryo UI" panose="020B0604030504040204" pitchFamily="50" charset="-128"/>
              </a:rPr>
              <a:t>います。これにより</a:t>
            </a:r>
            <a:r>
              <a:rPr lang="ja-JP" altLang="en-US" sz="3200" dirty="0" smtClean="0">
                <a:latin typeface="Meiryo UI" panose="020B0604030504040204" pitchFamily="50" charset="-128"/>
                <a:ea typeface="Meiryo UI" panose="020B0604030504040204" pitchFamily="50" charset="-128"/>
                <a:cs typeface="Meiryo UI" panose="020B0604030504040204" pitchFamily="50" charset="-128"/>
              </a:rPr>
              <a:t>、事</a:t>
            </a:r>
            <a:r>
              <a:rPr lang="ja-JP" altLang="en-US" sz="3200" dirty="0">
                <a:latin typeface="Meiryo UI" panose="020B0604030504040204" pitchFamily="50" charset="-128"/>
                <a:ea typeface="Meiryo UI" panose="020B0604030504040204" pitchFamily="50" charset="-128"/>
                <a:cs typeface="Meiryo UI" panose="020B0604030504040204" pitchFamily="50" charset="-128"/>
              </a:rPr>
              <a:t>業者による違法・</a:t>
            </a:r>
            <a:r>
              <a:rPr lang="ja-JP" altLang="en-US" sz="3200" dirty="0" smtClean="0">
                <a:latin typeface="Meiryo UI" panose="020B0604030504040204" pitchFamily="50" charset="-128"/>
                <a:ea typeface="Meiryo UI" panose="020B0604030504040204" pitchFamily="50" charset="-128"/>
                <a:cs typeface="Meiryo UI" panose="020B0604030504040204" pitchFamily="50" charset="-128"/>
              </a:rPr>
              <a:t>悪質</a:t>
            </a:r>
            <a:endParaRPr lang="en-US" altLang="ja-JP" sz="32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3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3200" dirty="0" smtClean="0">
                <a:latin typeface="Meiryo UI" panose="020B0604030504040204" pitchFamily="50" charset="-128"/>
                <a:ea typeface="Meiryo UI" panose="020B0604030504040204" pitchFamily="50" charset="-128"/>
                <a:cs typeface="Meiryo UI" panose="020B0604030504040204" pitchFamily="50" charset="-128"/>
              </a:rPr>
              <a:t>　　な</a:t>
            </a:r>
            <a:r>
              <a:rPr lang="ja-JP" altLang="en-US" sz="3200" dirty="0">
                <a:latin typeface="Meiryo UI" panose="020B0604030504040204" pitchFamily="50" charset="-128"/>
                <a:ea typeface="Meiryo UI" panose="020B0604030504040204" pitchFamily="50" charset="-128"/>
                <a:cs typeface="Meiryo UI" panose="020B0604030504040204" pitchFamily="50" charset="-128"/>
              </a:rPr>
              <a:t>勧誘行為等を防止し</a:t>
            </a:r>
            <a:r>
              <a:rPr lang="ja-JP" altLang="en-US" sz="3200" dirty="0" smtClean="0">
                <a:latin typeface="Meiryo UI" panose="020B0604030504040204" pitchFamily="50" charset="-128"/>
                <a:ea typeface="Meiryo UI" panose="020B0604030504040204" pitchFamily="50" charset="-128"/>
                <a:cs typeface="Meiryo UI" panose="020B0604030504040204" pitchFamily="50" charset="-128"/>
              </a:rPr>
              <a:t>、消費者</a:t>
            </a:r>
            <a:r>
              <a:rPr lang="ja-JP" altLang="en-US" sz="3200" dirty="0">
                <a:latin typeface="Meiryo UI" panose="020B0604030504040204" pitchFamily="50" charset="-128"/>
                <a:ea typeface="Meiryo UI" panose="020B0604030504040204" pitchFamily="50" charset="-128"/>
                <a:cs typeface="Meiryo UI" panose="020B0604030504040204" pitchFamily="50" charset="-128"/>
              </a:rPr>
              <a:t>の利益を</a:t>
            </a:r>
            <a:r>
              <a:rPr lang="ja-JP" altLang="en-US" sz="3200" dirty="0" smtClean="0">
                <a:latin typeface="Meiryo UI" panose="020B0604030504040204" pitchFamily="50" charset="-128"/>
                <a:ea typeface="Meiryo UI" panose="020B0604030504040204" pitchFamily="50" charset="-128"/>
                <a:cs typeface="Meiryo UI" panose="020B0604030504040204" pitchFamily="50" charset="-128"/>
              </a:rPr>
              <a:t>守る</a:t>
            </a:r>
            <a:endParaRPr lang="en-US" altLang="ja-JP" sz="32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3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3200" dirty="0" smtClean="0">
                <a:latin typeface="Meiryo UI" panose="020B0604030504040204" pitchFamily="50" charset="-128"/>
                <a:ea typeface="Meiryo UI" panose="020B0604030504040204" pitchFamily="50" charset="-128"/>
                <a:cs typeface="Meiryo UI" panose="020B0604030504040204" pitchFamily="50" charset="-128"/>
              </a:rPr>
              <a:t>　　ため</a:t>
            </a:r>
            <a:r>
              <a:rPr lang="ja-JP" altLang="en-US" sz="3200" dirty="0">
                <a:latin typeface="Meiryo UI" panose="020B0604030504040204" pitchFamily="50" charset="-128"/>
                <a:ea typeface="Meiryo UI" panose="020B0604030504040204" pitchFamily="50" charset="-128"/>
                <a:cs typeface="Meiryo UI" panose="020B0604030504040204" pitchFamily="50" charset="-128"/>
              </a:rPr>
              <a:t>の法律です</a:t>
            </a:r>
            <a:r>
              <a:rPr lang="ja-JP" altLang="en-US" sz="3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3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3113584" y="6519446"/>
            <a:ext cx="6030416" cy="338554"/>
          </a:xfrm>
          <a:prstGeom prst="rect">
            <a:avLst/>
          </a:prstGeom>
        </p:spPr>
        <p:txBody>
          <a:bodyPr wrap="square">
            <a:spAutoFit/>
          </a:bodyPr>
          <a:lstStyle/>
          <a:p>
            <a:r>
              <a:rPr lang="en-US" altLang="ja-JP" sz="1600" b="1" dirty="0">
                <a:solidFill>
                  <a:schemeClr val="tx2"/>
                </a:solidFill>
              </a:rPr>
              <a:t>Copyright © </a:t>
            </a:r>
            <a:r>
              <a:rPr lang="ja-JP" altLang="en-US" sz="1600" b="1" dirty="0">
                <a:solidFill>
                  <a:schemeClr val="tx2"/>
                </a:solidFill>
              </a:rPr>
              <a:t>司法書士法人こうの事務所 </a:t>
            </a:r>
            <a:r>
              <a:rPr lang="en-US" altLang="ja-JP" sz="1600" b="1" dirty="0">
                <a:solidFill>
                  <a:schemeClr val="tx2"/>
                </a:solidFill>
              </a:rPr>
              <a:t>All Rights Reserved.</a:t>
            </a:r>
            <a:endParaRPr lang="ja-JP" altLang="en-US" sz="1600" b="1" dirty="0">
              <a:solidFill>
                <a:schemeClr val="tx2"/>
              </a:solidFill>
            </a:endParaRPr>
          </a:p>
        </p:txBody>
      </p:sp>
    </p:spTree>
    <p:extLst>
      <p:ext uri="{BB962C8B-B14F-4D97-AF65-F5344CB8AC3E}">
        <p14:creationId xmlns:p14="http://schemas.microsoft.com/office/powerpoint/2010/main" val="14999586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188641"/>
            <a:ext cx="7315200" cy="936104"/>
          </a:xfrm>
        </p:spPr>
        <p:txBody>
          <a:bodyPr>
            <a:normAutofit/>
          </a:bodyPr>
          <a:lstStyle/>
          <a:p>
            <a:r>
              <a:rPr lang="ja-JP" altLang="en-US" dirty="0" smtClean="0"/>
              <a:t>３．</a:t>
            </a:r>
            <a:r>
              <a:rPr lang="ja-JP" altLang="en-US" dirty="0"/>
              <a:t>消費弱者に対する法の保護</a:t>
            </a:r>
          </a:p>
        </p:txBody>
      </p:sp>
      <p:sp>
        <p:nvSpPr>
          <p:cNvPr id="4" name="コンテンツ プレースホルダー 2"/>
          <p:cNvSpPr>
            <a:spLocks noGrp="1"/>
          </p:cNvSpPr>
          <p:nvPr>
            <p:ph idx="1"/>
          </p:nvPr>
        </p:nvSpPr>
        <p:spPr>
          <a:xfrm>
            <a:off x="277576" y="1124744"/>
            <a:ext cx="8588848" cy="5328592"/>
          </a:xfrm>
        </p:spPr>
        <p:txBody>
          <a:bodyPr>
            <a:noAutofit/>
          </a:bodyPr>
          <a:lstStyle/>
          <a:p>
            <a:pPr marL="45720" indent="0">
              <a:buNone/>
            </a:pPr>
            <a:r>
              <a:rPr lang="ja-JP" altLang="en-US" sz="2650" b="1"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rPr>
              <a:t>２）特定商取引法</a:t>
            </a:r>
            <a:endParaRPr lang="en-US" altLang="ja-JP" sz="2650" b="1"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650" dirty="0" smtClean="0">
                <a:solidFill>
                  <a:srgbClr val="92D050"/>
                </a:solidFill>
                <a:latin typeface="Meiryo UI" panose="020B0604030504040204" pitchFamily="50" charset="-128"/>
                <a:ea typeface="Meiryo UI" panose="020B0604030504040204" pitchFamily="50" charset="-128"/>
                <a:cs typeface="Meiryo UI" panose="020B0604030504040204" pitchFamily="50" charset="-128"/>
              </a:rPr>
              <a:t>■特定商取引法の対象となる取引類型</a:t>
            </a:r>
          </a:p>
          <a:p>
            <a:pPr marL="45720" indent="0">
              <a:buNone/>
            </a:pPr>
            <a:r>
              <a:rPr lang="ja-JP" altLang="en-US" sz="26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650" b="1" dirty="0" smtClean="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①訪問販売</a:t>
            </a:r>
            <a:r>
              <a:rPr lang="en-US" altLang="ja-JP" sz="2650" b="1" dirty="0" smtClean="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a:t>
            </a:r>
          </a:p>
          <a:p>
            <a:pPr marL="45720" indent="0">
              <a:buNone/>
            </a:pPr>
            <a:r>
              <a:rPr lang="ja-JP" altLang="en-US" sz="2650" dirty="0" smtClean="0">
                <a:latin typeface="Meiryo UI" panose="020B0604030504040204" pitchFamily="50" charset="-128"/>
                <a:ea typeface="Meiryo UI" panose="020B0604030504040204" pitchFamily="50" charset="-128"/>
                <a:cs typeface="Meiryo UI" panose="020B0604030504040204" pitchFamily="50" charset="-128"/>
              </a:rPr>
              <a:t>　　事業者が一般消費者の自宅等へ訪問して、商品、権</a:t>
            </a:r>
            <a:endParaRPr lang="en-US" altLang="ja-JP" sz="265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650" dirty="0" smtClean="0">
                <a:latin typeface="Meiryo UI" panose="020B0604030504040204" pitchFamily="50" charset="-128"/>
                <a:ea typeface="Meiryo UI" panose="020B0604030504040204" pitchFamily="50" charset="-128"/>
                <a:cs typeface="Meiryo UI" panose="020B0604030504040204" pitchFamily="50" charset="-128"/>
              </a:rPr>
              <a:t>　　利の販売又は役務（サービス）の提供を行う取引、</a:t>
            </a:r>
            <a:endParaRPr lang="en-US" altLang="ja-JP" sz="265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650" dirty="0" smtClean="0">
                <a:latin typeface="Meiryo UI" panose="020B0604030504040204" pitchFamily="50" charset="-128"/>
                <a:ea typeface="Meiryo UI" panose="020B0604030504040204" pitchFamily="50" charset="-128"/>
                <a:cs typeface="Meiryo UI" panose="020B0604030504040204" pitchFamily="50" charset="-128"/>
              </a:rPr>
              <a:t>　　キャッチセールス、アポイントメントセールス等のこと。</a:t>
            </a:r>
            <a:endParaRPr lang="en-US" altLang="ja-JP" sz="265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6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650" b="1" dirty="0" smtClean="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②通信販売</a:t>
            </a:r>
            <a:r>
              <a:rPr lang="en-US" altLang="ja-JP" sz="2650" b="1" dirty="0" smtClean="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a:t>
            </a:r>
          </a:p>
          <a:p>
            <a:pPr marL="45720" indent="0">
              <a:buNone/>
            </a:pPr>
            <a:r>
              <a:rPr lang="ja-JP" altLang="en-US" sz="2650" dirty="0" smtClean="0">
                <a:latin typeface="Meiryo UI" panose="020B0604030504040204" pitchFamily="50" charset="-128"/>
                <a:ea typeface="Meiryo UI" panose="020B0604030504040204" pitchFamily="50" charset="-128"/>
                <a:cs typeface="Meiryo UI" panose="020B0604030504040204" pitchFamily="50" charset="-128"/>
              </a:rPr>
              <a:t>　　新聞、雑誌、インターネット等で広告し、郵便、電話等　　　</a:t>
            </a:r>
            <a:endParaRPr lang="en-US" altLang="ja-JP" sz="265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650" dirty="0" smtClean="0">
                <a:latin typeface="Meiryo UI" panose="020B0604030504040204" pitchFamily="50" charset="-128"/>
                <a:ea typeface="Meiryo UI" panose="020B0604030504040204" pitchFamily="50" charset="-128"/>
                <a:cs typeface="Meiryo UI" panose="020B0604030504040204" pitchFamily="50" charset="-128"/>
              </a:rPr>
              <a:t>　　の通信手段により申込みを受ける取引のこと。</a:t>
            </a:r>
            <a:r>
              <a:rPr lang="en-US" altLang="ja-JP" sz="26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650" dirty="0" smtClean="0">
                <a:latin typeface="Meiryo UI" panose="020B0604030504040204" pitchFamily="50" charset="-128"/>
                <a:ea typeface="Meiryo UI" panose="020B0604030504040204" pitchFamily="50" charset="-128"/>
                <a:cs typeface="Meiryo UI" panose="020B0604030504040204" pitchFamily="50" charset="-128"/>
              </a:rPr>
              <a:t>インター</a:t>
            </a:r>
            <a:endParaRPr lang="en-US" altLang="ja-JP" sz="265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650" dirty="0" smtClean="0">
                <a:latin typeface="Meiryo UI" panose="020B0604030504040204" pitchFamily="50" charset="-128"/>
                <a:ea typeface="Meiryo UI" panose="020B0604030504040204" pitchFamily="50" charset="-128"/>
                <a:cs typeface="Meiryo UI" panose="020B0604030504040204" pitchFamily="50" charset="-128"/>
              </a:rPr>
              <a:t>　　ネット・オークション</a:t>
            </a:r>
            <a:r>
              <a:rPr lang="en-US" altLang="ja-JP" sz="26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650" dirty="0" smtClean="0">
                <a:latin typeface="Meiryo UI" panose="020B0604030504040204" pitchFamily="50" charset="-128"/>
                <a:ea typeface="Meiryo UI" panose="020B0604030504040204" pitchFamily="50" charset="-128"/>
                <a:cs typeface="Meiryo UI" panose="020B0604030504040204" pitchFamily="50" charset="-128"/>
              </a:rPr>
              <a:t>も含みますが、</a:t>
            </a:r>
            <a:r>
              <a:rPr lang="en-US" altLang="ja-JP" sz="26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650" dirty="0" smtClean="0">
                <a:latin typeface="Meiryo UI" panose="020B0604030504040204" pitchFamily="50" charset="-128"/>
                <a:ea typeface="Meiryo UI" panose="020B0604030504040204" pitchFamily="50" charset="-128"/>
                <a:cs typeface="Meiryo UI" panose="020B0604030504040204" pitchFamily="50" charset="-128"/>
              </a:rPr>
              <a:t>電話勧誘販売</a:t>
            </a:r>
            <a:r>
              <a:rPr lang="en-US" altLang="ja-JP" sz="26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650" dirty="0" smtClean="0">
                <a:latin typeface="Meiryo UI" panose="020B0604030504040204" pitchFamily="50" charset="-128"/>
                <a:ea typeface="Meiryo UI" panose="020B0604030504040204" pitchFamily="50" charset="-128"/>
                <a:cs typeface="Meiryo UI" panose="020B0604030504040204" pitchFamily="50" charset="-128"/>
              </a:rPr>
              <a:t>に</a:t>
            </a:r>
            <a:endParaRPr lang="en-US" altLang="ja-JP" sz="265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650" dirty="0" smtClean="0">
                <a:latin typeface="Meiryo UI" panose="020B0604030504040204" pitchFamily="50" charset="-128"/>
                <a:ea typeface="Meiryo UI" panose="020B0604030504040204" pitchFamily="50" charset="-128"/>
                <a:cs typeface="Meiryo UI" panose="020B0604030504040204" pitchFamily="50" charset="-128"/>
              </a:rPr>
              <a:t>　　該当するものを除きます。</a:t>
            </a:r>
          </a:p>
          <a:p>
            <a:pPr marL="45720" indent="0">
              <a:buNone/>
            </a:pPr>
            <a:endParaRPr lang="ja-JP" altLang="en-US" sz="2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3113584" y="6519446"/>
            <a:ext cx="6030416" cy="338554"/>
          </a:xfrm>
          <a:prstGeom prst="rect">
            <a:avLst/>
          </a:prstGeom>
        </p:spPr>
        <p:txBody>
          <a:bodyPr wrap="square">
            <a:spAutoFit/>
          </a:bodyPr>
          <a:lstStyle/>
          <a:p>
            <a:r>
              <a:rPr lang="en-US" altLang="ja-JP" sz="1600" b="1" dirty="0">
                <a:solidFill>
                  <a:schemeClr val="tx2"/>
                </a:solidFill>
              </a:rPr>
              <a:t>Copyright © </a:t>
            </a:r>
            <a:r>
              <a:rPr lang="ja-JP" altLang="en-US" sz="1600" b="1" dirty="0">
                <a:solidFill>
                  <a:schemeClr val="tx2"/>
                </a:solidFill>
              </a:rPr>
              <a:t>司法書士法人こうの事務所 </a:t>
            </a:r>
            <a:r>
              <a:rPr lang="en-US" altLang="ja-JP" sz="1600" b="1" dirty="0">
                <a:solidFill>
                  <a:schemeClr val="tx2"/>
                </a:solidFill>
              </a:rPr>
              <a:t>All Rights Reserved.</a:t>
            </a:r>
            <a:endParaRPr lang="ja-JP" altLang="en-US" sz="1600" b="1" dirty="0">
              <a:solidFill>
                <a:schemeClr val="tx2"/>
              </a:solidFill>
            </a:endParaRPr>
          </a:p>
        </p:txBody>
      </p:sp>
    </p:spTree>
    <p:extLst>
      <p:ext uri="{BB962C8B-B14F-4D97-AF65-F5344CB8AC3E}">
        <p14:creationId xmlns:p14="http://schemas.microsoft.com/office/powerpoint/2010/main" val="18516418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188640"/>
            <a:ext cx="7315200" cy="1154097"/>
          </a:xfrm>
        </p:spPr>
        <p:txBody>
          <a:bodyPr>
            <a:normAutofit/>
          </a:bodyPr>
          <a:lstStyle/>
          <a:p>
            <a:r>
              <a:rPr lang="en-US" altLang="ja-JP" dirty="0"/>
              <a:t>3</a:t>
            </a:r>
            <a:r>
              <a:rPr lang="ja-JP" altLang="en-US" dirty="0" smtClean="0"/>
              <a:t>．</a:t>
            </a:r>
            <a:r>
              <a:rPr lang="ja-JP" altLang="en-US" dirty="0"/>
              <a:t>消費弱者に対する法の保護</a:t>
            </a:r>
          </a:p>
        </p:txBody>
      </p:sp>
      <p:sp>
        <p:nvSpPr>
          <p:cNvPr id="4" name="コンテンツ プレースホルダー 2"/>
          <p:cNvSpPr>
            <a:spLocks noGrp="1"/>
          </p:cNvSpPr>
          <p:nvPr>
            <p:ph idx="1"/>
          </p:nvPr>
        </p:nvSpPr>
        <p:spPr>
          <a:xfrm>
            <a:off x="277576" y="1340768"/>
            <a:ext cx="8588848" cy="5328592"/>
          </a:xfrm>
        </p:spPr>
        <p:txBody>
          <a:bodyPr>
            <a:noAutofit/>
          </a:bodyPr>
          <a:lstStyle/>
          <a:p>
            <a:pPr marL="45720" indent="0">
              <a:buNone/>
            </a:pPr>
            <a:r>
              <a:rPr lang="ja-JP" altLang="en-US" sz="3100" b="1"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3100" b="1"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）特定</a:t>
            </a:r>
            <a:r>
              <a:rPr lang="ja-JP" altLang="en-US" sz="3100" b="1"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rPr>
              <a:t>商取引法</a:t>
            </a:r>
            <a:endParaRPr lang="en-US" altLang="ja-JP" sz="3100" b="1" dirty="0">
              <a:solidFill>
                <a:srgbClr val="00B050"/>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3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3100" b="1" dirty="0" smtClean="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③電話</a:t>
            </a:r>
            <a:r>
              <a:rPr lang="ja-JP" altLang="en-US" sz="3100" b="1" dirty="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勧誘</a:t>
            </a:r>
            <a:r>
              <a:rPr lang="ja-JP" altLang="en-US" sz="3100" b="1" dirty="0" smtClean="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販売</a:t>
            </a:r>
            <a:r>
              <a:rPr lang="en-US" altLang="ja-JP" sz="3100" b="1" dirty="0" smtClean="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a:t>
            </a:r>
          </a:p>
          <a:p>
            <a:pPr marL="45720" indent="0">
              <a:buNone/>
            </a:pPr>
            <a:r>
              <a:rPr lang="ja-JP" altLang="en-US" sz="3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3100" dirty="0" smtClean="0">
                <a:latin typeface="Meiryo UI" panose="020B0604030504040204" pitchFamily="50" charset="-128"/>
                <a:ea typeface="Meiryo UI" panose="020B0604030504040204" pitchFamily="50" charset="-128"/>
                <a:cs typeface="Meiryo UI" panose="020B0604030504040204" pitchFamily="50" charset="-128"/>
              </a:rPr>
              <a:t>　電話</a:t>
            </a:r>
            <a:r>
              <a:rPr lang="ja-JP" altLang="en-US" sz="3100" dirty="0">
                <a:latin typeface="Meiryo UI" panose="020B0604030504040204" pitchFamily="50" charset="-128"/>
                <a:ea typeface="Meiryo UI" panose="020B0604030504040204" pitchFamily="50" charset="-128"/>
                <a:cs typeface="Meiryo UI" panose="020B0604030504040204" pitchFamily="50" charset="-128"/>
              </a:rPr>
              <a:t>で勧誘し、申込みを受ける取引のこと。</a:t>
            </a:r>
            <a:r>
              <a:rPr lang="ja-JP" altLang="en-US" sz="3100" dirty="0" smtClean="0">
                <a:latin typeface="Meiryo UI" panose="020B0604030504040204" pitchFamily="50" charset="-128"/>
                <a:ea typeface="Meiryo UI" panose="020B0604030504040204" pitchFamily="50" charset="-128"/>
                <a:cs typeface="Meiryo UI" panose="020B0604030504040204" pitchFamily="50" charset="-128"/>
              </a:rPr>
              <a:t>電話</a:t>
            </a:r>
            <a:endParaRPr lang="en-US" altLang="ja-JP" sz="31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3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3100" dirty="0" smtClean="0">
                <a:latin typeface="Meiryo UI" panose="020B0604030504040204" pitchFamily="50" charset="-128"/>
                <a:ea typeface="Meiryo UI" panose="020B0604030504040204" pitchFamily="50" charset="-128"/>
                <a:cs typeface="Meiryo UI" panose="020B0604030504040204" pitchFamily="50" charset="-128"/>
              </a:rPr>
              <a:t>　をいったん</a:t>
            </a:r>
            <a:r>
              <a:rPr lang="ja-JP" altLang="en-US" sz="3100" dirty="0">
                <a:latin typeface="Meiryo UI" panose="020B0604030504040204" pitchFamily="50" charset="-128"/>
                <a:ea typeface="Meiryo UI" panose="020B0604030504040204" pitchFamily="50" charset="-128"/>
                <a:cs typeface="Meiryo UI" panose="020B0604030504040204" pitchFamily="50" charset="-128"/>
              </a:rPr>
              <a:t>切った後、消費者が郵便や電話</a:t>
            </a:r>
            <a:r>
              <a:rPr lang="ja-JP" altLang="en-US" sz="3100" dirty="0" smtClean="0">
                <a:latin typeface="Meiryo UI" panose="020B0604030504040204" pitchFamily="50" charset="-128"/>
                <a:ea typeface="Meiryo UI" panose="020B0604030504040204" pitchFamily="50" charset="-128"/>
                <a:cs typeface="Meiryo UI" panose="020B0604030504040204" pitchFamily="50" charset="-128"/>
              </a:rPr>
              <a:t>等</a:t>
            </a:r>
            <a:endParaRPr lang="en-US" altLang="ja-JP" sz="31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3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3100" dirty="0" smtClean="0">
                <a:latin typeface="Meiryo UI" panose="020B0604030504040204" pitchFamily="50" charset="-128"/>
                <a:ea typeface="Meiryo UI" panose="020B0604030504040204" pitchFamily="50" charset="-128"/>
                <a:cs typeface="Meiryo UI" panose="020B0604030504040204" pitchFamily="50" charset="-128"/>
              </a:rPr>
              <a:t>　に</a:t>
            </a:r>
            <a:r>
              <a:rPr lang="ja-JP" altLang="en-US" sz="3100" dirty="0">
                <a:latin typeface="Meiryo UI" panose="020B0604030504040204" pitchFamily="50" charset="-128"/>
                <a:ea typeface="Meiryo UI" panose="020B0604030504040204" pitchFamily="50" charset="-128"/>
                <a:cs typeface="Meiryo UI" panose="020B0604030504040204" pitchFamily="50" charset="-128"/>
              </a:rPr>
              <a:t>よって申込み</a:t>
            </a:r>
            <a:r>
              <a:rPr lang="ja-JP" altLang="en-US" sz="3100" dirty="0" smtClean="0">
                <a:latin typeface="Meiryo UI" panose="020B0604030504040204" pitchFamily="50" charset="-128"/>
                <a:ea typeface="Meiryo UI" panose="020B0604030504040204" pitchFamily="50" charset="-128"/>
                <a:cs typeface="Meiryo UI" panose="020B0604030504040204" pitchFamily="50" charset="-128"/>
              </a:rPr>
              <a:t>を行う</a:t>
            </a:r>
            <a:r>
              <a:rPr lang="ja-JP" altLang="en-US" sz="3100" dirty="0">
                <a:latin typeface="Meiryo UI" panose="020B0604030504040204" pitchFamily="50" charset="-128"/>
                <a:ea typeface="Meiryo UI" panose="020B0604030504040204" pitchFamily="50" charset="-128"/>
                <a:cs typeface="Meiryo UI" panose="020B0604030504040204" pitchFamily="50" charset="-128"/>
              </a:rPr>
              <a:t>場合にも該当します</a:t>
            </a:r>
            <a:r>
              <a:rPr lang="ja-JP" altLang="en-US" sz="3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31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3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3100" b="1" dirty="0" smtClean="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④</a:t>
            </a:r>
            <a:r>
              <a:rPr lang="ja-JP" altLang="en-US" sz="3100" b="1" dirty="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連鎖販売取引</a:t>
            </a:r>
            <a:r>
              <a:rPr lang="en-US" altLang="ja-JP" sz="3100" b="1" dirty="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a:t>
            </a:r>
          </a:p>
          <a:p>
            <a:pPr marL="45720" indent="0">
              <a:buNone/>
            </a:pPr>
            <a:r>
              <a:rPr lang="ja-JP" altLang="en-US" sz="3100" dirty="0">
                <a:latin typeface="Meiryo UI" panose="020B0604030504040204" pitchFamily="50" charset="-128"/>
                <a:ea typeface="Meiryo UI" panose="020B0604030504040204" pitchFamily="50" charset="-128"/>
                <a:cs typeface="Meiryo UI" panose="020B0604030504040204" pitchFamily="50" charset="-128"/>
              </a:rPr>
              <a:t>　　個人を販売員として勧誘し、さらに次の販売員を</a:t>
            </a:r>
            <a:endParaRPr lang="en-US" altLang="ja-JP" sz="3100" dirty="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3100" dirty="0">
                <a:latin typeface="Meiryo UI" panose="020B0604030504040204" pitchFamily="50" charset="-128"/>
                <a:ea typeface="Meiryo UI" panose="020B0604030504040204" pitchFamily="50" charset="-128"/>
                <a:cs typeface="Meiryo UI" panose="020B0604030504040204" pitchFamily="50" charset="-128"/>
              </a:rPr>
              <a:t>　　勧誘させるというかたちで、販売組織を連鎖的</a:t>
            </a:r>
            <a:r>
              <a:rPr lang="ja-JP" altLang="en-US" sz="3100" dirty="0" smtClean="0">
                <a:latin typeface="Meiryo UI" panose="020B0604030504040204" pitchFamily="50" charset="-128"/>
                <a:ea typeface="Meiryo UI" panose="020B0604030504040204" pitchFamily="50" charset="-128"/>
                <a:cs typeface="Meiryo UI" panose="020B0604030504040204" pitchFamily="50" charset="-128"/>
              </a:rPr>
              <a:t>に</a:t>
            </a:r>
            <a:endParaRPr lang="en-US" altLang="ja-JP" sz="31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3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3100" dirty="0" smtClean="0">
                <a:latin typeface="Meiryo UI" panose="020B0604030504040204" pitchFamily="50" charset="-128"/>
                <a:ea typeface="Meiryo UI" panose="020B0604030504040204" pitchFamily="50" charset="-128"/>
                <a:cs typeface="Meiryo UI" panose="020B0604030504040204" pitchFamily="50" charset="-128"/>
              </a:rPr>
              <a:t>　拡大して</a:t>
            </a:r>
            <a:r>
              <a:rPr lang="ja-JP" altLang="en-US" sz="3100" dirty="0">
                <a:latin typeface="Meiryo UI" panose="020B0604030504040204" pitchFamily="50" charset="-128"/>
                <a:ea typeface="Meiryo UI" panose="020B0604030504040204" pitchFamily="50" charset="-128"/>
                <a:cs typeface="Meiryo UI" panose="020B0604030504040204" pitchFamily="50" charset="-128"/>
              </a:rPr>
              <a:t>行う商品・役務</a:t>
            </a:r>
            <a:r>
              <a:rPr lang="en-US" altLang="ja-JP" sz="3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3100" dirty="0">
                <a:latin typeface="Meiryo UI" panose="020B0604030504040204" pitchFamily="50" charset="-128"/>
                <a:ea typeface="Meiryo UI" panose="020B0604030504040204" pitchFamily="50" charset="-128"/>
                <a:cs typeface="Meiryo UI" panose="020B0604030504040204" pitchFamily="50" charset="-128"/>
              </a:rPr>
              <a:t>サービス</a:t>
            </a:r>
            <a:r>
              <a:rPr lang="en-US" altLang="ja-JP" sz="3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3100" dirty="0">
                <a:latin typeface="Meiryo UI" panose="020B0604030504040204" pitchFamily="50" charset="-128"/>
                <a:ea typeface="Meiryo UI" panose="020B0604030504040204" pitchFamily="50" charset="-128"/>
                <a:cs typeface="Meiryo UI" panose="020B0604030504040204" pitchFamily="50" charset="-128"/>
              </a:rPr>
              <a:t>の取引のこと</a:t>
            </a:r>
            <a:r>
              <a:rPr lang="ja-JP" altLang="en-US" sz="31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3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3096816" y="6514678"/>
            <a:ext cx="6030416" cy="338554"/>
          </a:xfrm>
          <a:prstGeom prst="rect">
            <a:avLst/>
          </a:prstGeom>
        </p:spPr>
        <p:txBody>
          <a:bodyPr wrap="square">
            <a:spAutoFit/>
          </a:bodyPr>
          <a:lstStyle/>
          <a:p>
            <a:r>
              <a:rPr lang="en-US" altLang="ja-JP" sz="1600" b="1" dirty="0">
                <a:solidFill>
                  <a:schemeClr val="tx2"/>
                </a:solidFill>
              </a:rPr>
              <a:t>Copyright © </a:t>
            </a:r>
            <a:r>
              <a:rPr lang="ja-JP" altLang="en-US" sz="1600" b="1" dirty="0">
                <a:solidFill>
                  <a:schemeClr val="tx2"/>
                </a:solidFill>
              </a:rPr>
              <a:t>司法書士法人こうの事務所 </a:t>
            </a:r>
            <a:r>
              <a:rPr lang="en-US" altLang="ja-JP" sz="1600" b="1" dirty="0">
                <a:solidFill>
                  <a:schemeClr val="tx2"/>
                </a:solidFill>
              </a:rPr>
              <a:t>All Rights Reserved.</a:t>
            </a:r>
            <a:endParaRPr lang="ja-JP" altLang="en-US" sz="1600" b="1" dirty="0">
              <a:solidFill>
                <a:schemeClr val="tx2"/>
              </a:solidFill>
            </a:endParaRPr>
          </a:p>
        </p:txBody>
      </p:sp>
    </p:spTree>
    <p:extLst>
      <p:ext uri="{BB962C8B-B14F-4D97-AF65-F5344CB8AC3E}">
        <p14:creationId xmlns:p14="http://schemas.microsoft.com/office/powerpoint/2010/main" val="36996146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332656"/>
            <a:ext cx="7315200" cy="864096"/>
          </a:xfrm>
        </p:spPr>
        <p:txBody>
          <a:bodyPr>
            <a:normAutofit/>
          </a:bodyPr>
          <a:lstStyle/>
          <a:p>
            <a:pPr algn="ctr"/>
            <a:r>
              <a:rPr lang="ja-JP" altLang="en-US" sz="4800" b="1" dirty="0" smtClean="0">
                <a:latin typeface="Meiryo UI" panose="020B0604030504040204" pitchFamily="50" charset="-128"/>
                <a:ea typeface="Meiryo UI" panose="020B0604030504040204" pitchFamily="50" charset="-128"/>
                <a:cs typeface="Meiryo UI" panose="020B0604030504040204" pitchFamily="50" charset="-128"/>
              </a:rPr>
              <a:t>目　次</a:t>
            </a:r>
            <a:endParaRPr kumimoji="1" lang="ja-JP" altLang="en-US" sz="4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コンテンツ プレースホルダー 2"/>
          <p:cNvSpPr>
            <a:spLocks noGrp="1"/>
          </p:cNvSpPr>
          <p:nvPr>
            <p:ph idx="1"/>
          </p:nvPr>
        </p:nvSpPr>
        <p:spPr>
          <a:xfrm>
            <a:off x="534380" y="1628800"/>
            <a:ext cx="8075240" cy="4572000"/>
          </a:xfrm>
        </p:spPr>
        <p:txBody>
          <a:bodyPr>
            <a:normAutofit/>
          </a:bodyPr>
          <a:lstStyle/>
          <a:p>
            <a:pPr marL="45720" indent="0">
              <a:buNone/>
            </a:pP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１．</a:t>
            </a: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はじめ</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に（契約</a:t>
            </a: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と</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は）</a:t>
            </a:r>
            <a:endParaRPr lang="en-US" altLang="ja-JP" sz="2800" b="1" dirty="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２．消費者トラブルって何？</a:t>
            </a:r>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３</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．消費トラブルに対する法の保護</a:t>
            </a:r>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４．消費トラブルへの対処法</a:t>
            </a:r>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５</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．多重債務とは</a:t>
            </a:r>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６</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．まとめ（社会デビューする若者へ）</a:t>
            </a:r>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3113584" y="6519446"/>
            <a:ext cx="6030416" cy="338554"/>
          </a:xfrm>
          <a:prstGeom prst="rect">
            <a:avLst/>
          </a:prstGeom>
        </p:spPr>
        <p:txBody>
          <a:bodyPr wrap="square">
            <a:spAutoFit/>
          </a:bodyPr>
          <a:lstStyle/>
          <a:p>
            <a:r>
              <a:rPr lang="en-US" altLang="ja-JP" sz="1600" b="1" dirty="0">
                <a:solidFill>
                  <a:schemeClr val="tx2"/>
                </a:solidFill>
              </a:rPr>
              <a:t>Copyright © </a:t>
            </a:r>
            <a:r>
              <a:rPr lang="ja-JP" altLang="en-US" sz="1600" b="1" dirty="0">
                <a:solidFill>
                  <a:schemeClr val="tx2"/>
                </a:solidFill>
              </a:rPr>
              <a:t>司法書士法人こうの事務所 </a:t>
            </a:r>
            <a:r>
              <a:rPr lang="en-US" altLang="ja-JP" sz="1600" b="1" dirty="0">
                <a:solidFill>
                  <a:schemeClr val="tx2"/>
                </a:solidFill>
              </a:rPr>
              <a:t>All Rights Reserved.</a:t>
            </a:r>
            <a:endParaRPr lang="ja-JP" altLang="en-US" sz="1600" b="1" dirty="0">
              <a:solidFill>
                <a:schemeClr val="tx2"/>
              </a:solidFill>
            </a:endParaRPr>
          </a:p>
        </p:txBody>
      </p:sp>
    </p:spTree>
    <p:extLst>
      <p:ext uri="{BB962C8B-B14F-4D97-AF65-F5344CB8AC3E}">
        <p14:creationId xmlns:p14="http://schemas.microsoft.com/office/powerpoint/2010/main" val="39323820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188640"/>
            <a:ext cx="7315200" cy="1154097"/>
          </a:xfrm>
        </p:spPr>
        <p:txBody>
          <a:bodyPr>
            <a:normAutofit/>
          </a:bodyPr>
          <a:lstStyle/>
          <a:p>
            <a:r>
              <a:rPr lang="ja-JP" altLang="en-US" dirty="0"/>
              <a:t>３</a:t>
            </a:r>
            <a:r>
              <a:rPr lang="ja-JP" altLang="en-US" dirty="0" smtClean="0"/>
              <a:t>．</a:t>
            </a:r>
            <a:r>
              <a:rPr lang="ja-JP" altLang="en-US" dirty="0"/>
              <a:t>消費弱者に対する法の保護</a:t>
            </a:r>
          </a:p>
        </p:txBody>
      </p:sp>
      <p:sp>
        <p:nvSpPr>
          <p:cNvPr id="4" name="コンテンツ プレースホルダー 2"/>
          <p:cNvSpPr>
            <a:spLocks noGrp="1"/>
          </p:cNvSpPr>
          <p:nvPr>
            <p:ph idx="1"/>
          </p:nvPr>
        </p:nvSpPr>
        <p:spPr>
          <a:xfrm>
            <a:off x="277576" y="1340768"/>
            <a:ext cx="8588848" cy="5328592"/>
          </a:xfrm>
        </p:spPr>
        <p:txBody>
          <a:bodyPr>
            <a:noAutofit/>
          </a:bodyPr>
          <a:lstStyle/>
          <a:p>
            <a:pPr marL="45720" indent="0">
              <a:buNone/>
            </a:pPr>
            <a:r>
              <a:rPr lang="ja-JP" altLang="en-US" sz="2800" b="1"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2800" b="1"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）特定</a:t>
            </a:r>
            <a:r>
              <a:rPr lang="ja-JP" altLang="en-US" sz="2800" b="1"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rPr>
              <a:t>商取引法</a:t>
            </a:r>
            <a:endParaRPr lang="en-US" altLang="ja-JP" sz="2800" b="1"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smtClean="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⑤特定</a:t>
            </a:r>
            <a:r>
              <a:rPr lang="ja-JP" altLang="en-US" sz="2800" b="1" dirty="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継続的役務</a:t>
            </a:r>
            <a:r>
              <a:rPr lang="ja-JP" altLang="en-US" sz="2800" b="1" dirty="0" smtClean="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提供</a:t>
            </a:r>
            <a:r>
              <a:rPr lang="en-US" altLang="ja-JP" sz="2800" b="1" dirty="0" smtClean="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a:t>
            </a: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800" smtClean="0">
                <a:latin typeface="Meiryo UI" panose="020B0604030504040204" pitchFamily="50" charset="-128"/>
                <a:ea typeface="Meiryo UI" panose="020B0604030504040204" pitchFamily="50" charset="-128"/>
                <a:cs typeface="Meiryo UI" panose="020B0604030504040204" pitchFamily="50" charset="-128"/>
              </a:rPr>
              <a:t>　　長期</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・継続的な</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役務の</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提供と、これに対する高額</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の</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対価</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約す取引</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のこと。現在、エステティックサロン</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、語</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学</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教室、家庭教師、学習塾、結婚相手</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紹介サービス、</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パソコン</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教室の６つの役務が対象と</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されています。</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⑥業務提供誘引販売取引</a:t>
            </a:r>
            <a:r>
              <a:rPr lang="en-US" altLang="ja-JP" sz="2800" b="1" dirty="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a:t>
            </a: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2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仕事を提供するので収入が得られる</a:t>
            </a:r>
            <a:r>
              <a:rPr lang="en-US" altLang="ja-JP" sz="2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という口実で</a:t>
            </a:r>
            <a:endParaRPr lang="en-US" altLang="ja-JP" sz="2800" dirty="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消費者を誘引し、仕事に必要であるとして、商品等</a:t>
            </a:r>
            <a:endParaRPr lang="en-US" altLang="ja-JP" sz="2800" dirty="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を売って金銭負担を負わせる取引のこと。</a:t>
            </a:r>
          </a:p>
          <a:p>
            <a:pPr marL="45720" indent="0">
              <a:buNone/>
            </a:pPr>
            <a:endParaRPr lang="ja-JP" altLang="en-US" sz="28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3113584" y="6505153"/>
            <a:ext cx="6030416" cy="338554"/>
          </a:xfrm>
          <a:prstGeom prst="rect">
            <a:avLst/>
          </a:prstGeom>
        </p:spPr>
        <p:txBody>
          <a:bodyPr wrap="square">
            <a:spAutoFit/>
          </a:bodyPr>
          <a:lstStyle/>
          <a:p>
            <a:r>
              <a:rPr lang="en-US" altLang="ja-JP" sz="1600" b="1" dirty="0">
                <a:solidFill>
                  <a:schemeClr val="tx2"/>
                </a:solidFill>
              </a:rPr>
              <a:t>Copyright © </a:t>
            </a:r>
            <a:r>
              <a:rPr lang="ja-JP" altLang="en-US" sz="1600" b="1" dirty="0">
                <a:solidFill>
                  <a:schemeClr val="tx2"/>
                </a:solidFill>
              </a:rPr>
              <a:t>司法書士法人こうの事務所 </a:t>
            </a:r>
            <a:r>
              <a:rPr lang="en-US" altLang="ja-JP" sz="1600" b="1" dirty="0">
                <a:solidFill>
                  <a:schemeClr val="tx2"/>
                </a:solidFill>
              </a:rPr>
              <a:t>All Rights Reserved.</a:t>
            </a:r>
            <a:endParaRPr lang="ja-JP" altLang="en-US" sz="1600" b="1" dirty="0">
              <a:solidFill>
                <a:schemeClr val="tx2"/>
              </a:solidFill>
            </a:endParaRPr>
          </a:p>
        </p:txBody>
      </p:sp>
    </p:spTree>
    <p:extLst>
      <p:ext uri="{BB962C8B-B14F-4D97-AF65-F5344CB8AC3E}">
        <p14:creationId xmlns:p14="http://schemas.microsoft.com/office/powerpoint/2010/main" val="24966799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188640"/>
            <a:ext cx="7315200" cy="1154097"/>
          </a:xfrm>
        </p:spPr>
        <p:txBody>
          <a:bodyPr>
            <a:normAutofit/>
          </a:bodyPr>
          <a:lstStyle/>
          <a:p>
            <a:r>
              <a:rPr lang="ja-JP" altLang="en-US" dirty="0" smtClean="0"/>
              <a:t>３．</a:t>
            </a:r>
            <a:r>
              <a:rPr lang="ja-JP" altLang="en-US" dirty="0"/>
              <a:t>消費弱者に対する法の保護</a:t>
            </a:r>
          </a:p>
        </p:txBody>
      </p:sp>
      <p:sp>
        <p:nvSpPr>
          <p:cNvPr id="4" name="コンテンツ プレースホルダー 2"/>
          <p:cNvSpPr>
            <a:spLocks noGrp="1"/>
          </p:cNvSpPr>
          <p:nvPr>
            <p:ph idx="1"/>
          </p:nvPr>
        </p:nvSpPr>
        <p:spPr>
          <a:xfrm>
            <a:off x="277576" y="1340768"/>
            <a:ext cx="8588848" cy="5328592"/>
          </a:xfrm>
        </p:spPr>
        <p:txBody>
          <a:bodyPr>
            <a:noAutofit/>
          </a:bodyPr>
          <a:lstStyle/>
          <a:p>
            <a:pPr marL="45720" indent="0">
              <a:buNone/>
            </a:pPr>
            <a:r>
              <a:rPr lang="ja-JP" altLang="en-US" sz="2800" b="1"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2800" b="1"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）特定</a:t>
            </a:r>
            <a:r>
              <a:rPr lang="ja-JP" altLang="en-US" sz="2800" b="1"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rPr>
              <a:t>商取引法</a:t>
            </a:r>
            <a:endParaRPr lang="en-US" altLang="ja-JP" sz="2800" b="1"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smtClean="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⑦訪問購入</a:t>
            </a:r>
            <a:r>
              <a:rPr lang="en-US" altLang="ja-JP" sz="2800" b="1" dirty="0" smtClean="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a:t>
            </a: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事業者が一般消費者の自宅等へ訪問して、物品の</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購入を行う取引のこと。　　　</a:t>
            </a:r>
            <a:endParaRPr lang="en-US" altLang="ja-JP" sz="28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3113584" y="6514678"/>
            <a:ext cx="6030416" cy="338554"/>
          </a:xfrm>
          <a:prstGeom prst="rect">
            <a:avLst/>
          </a:prstGeom>
        </p:spPr>
        <p:txBody>
          <a:bodyPr wrap="square">
            <a:spAutoFit/>
          </a:bodyPr>
          <a:lstStyle/>
          <a:p>
            <a:r>
              <a:rPr lang="en-US" altLang="ja-JP" sz="1600" b="1" dirty="0">
                <a:solidFill>
                  <a:schemeClr val="tx2"/>
                </a:solidFill>
              </a:rPr>
              <a:t>Copyright © </a:t>
            </a:r>
            <a:r>
              <a:rPr lang="ja-JP" altLang="en-US" sz="1600" b="1" dirty="0">
                <a:solidFill>
                  <a:schemeClr val="tx2"/>
                </a:solidFill>
              </a:rPr>
              <a:t>司法書士法人こうの事務所 </a:t>
            </a:r>
            <a:r>
              <a:rPr lang="en-US" altLang="ja-JP" sz="1600" b="1" dirty="0">
                <a:solidFill>
                  <a:schemeClr val="tx2"/>
                </a:solidFill>
              </a:rPr>
              <a:t>All Rights Reserved.</a:t>
            </a:r>
            <a:endParaRPr lang="ja-JP" altLang="en-US" sz="1600" b="1" dirty="0">
              <a:solidFill>
                <a:schemeClr val="tx2"/>
              </a:solidFill>
            </a:endParaRPr>
          </a:p>
        </p:txBody>
      </p:sp>
    </p:spTree>
    <p:extLst>
      <p:ext uri="{BB962C8B-B14F-4D97-AF65-F5344CB8AC3E}">
        <p14:creationId xmlns:p14="http://schemas.microsoft.com/office/powerpoint/2010/main" val="30575177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188641"/>
            <a:ext cx="7315200" cy="864096"/>
          </a:xfrm>
        </p:spPr>
        <p:txBody>
          <a:bodyPr>
            <a:normAutofit/>
          </a:bodyPr>
          <a:lstStyle/>
          <a:p>
            <a:r>
              <a:rPr lang="ja-JP" altLang="en-US" dirty="0" smtClean="0"/>
              <a:t>３．</a:t>
            </a:r>
            <a:r>
              <a:rPr lang="ja-JP" altLang="en-US" dirty="0"/>
              <a:t>消費弱者に対する法の保護</a:t>
            </a:r>
          </a:p>
        </p:txBody>
      </p:sp>
      <p:sp>
        <p:nvSpPr>
          <p:cNvPr id="4" name="コンテンツ プレースホルダー 2"/>
          <p:cNvSpPr>
            <a:spLocks noGrp="1"/>
          </p:cNvSpPr>
          <p:nvPr>
            <p:ph idx="1"/>
          </p:nvPr>
        </p:nvSpPr>
        <p:spPr>
          <a:xfrm>
            <a:off x="277576" y="1124744"/>
            <a:ext cx="8588848" cy="4536504"/>
          </a:xfrm>
        </p:spPr>
        <p:txBody>
          <a:bodyPr>
            <a:noAutofit/>
          </a:bodyPr>
          <a:lstStyle/>
          <a:p>
            <a:pPr marL="45720" indent="0">
              <a:buNone/>
            </a:pPr>
            <a:r>
              <a:rPr lang="ja-JP" altLang="en-US" sz="2800" b="1"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2800" b="1"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）特定</a:t>
            </a:r>
            <a:r>
              <a:rPr lang="ja-JP" altLang="en-US" sz="2800" b="1"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rPr>
              <a:t>商取引法</a:t>
            </a:r>
            <a:r>
              <a:rPr lang="ja-JP" altLang="en-US" sz="2800" b="1"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と</a:t>
            </a:r>
            <a:r>
              <a:rPr lang="ja-JP" altLang="en-US" sz="2800" b="1"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rPr>
              <a:t>は</a:t>
            </a:r>
            <a:endParaRPr lang="en-US" altLang="ja-JP" sz="2800" b="1"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a:solidFill>
                  <a:srgbClr val="92D050"/>
                </a:solidFill>
                <a:latin typeface="Meiryo UI" panose="020B0604030504040204" pitchFamily="50" charset="-128"/>
                <a:ea typeface="Meiryo UI" panose="020B0604030504040204" pitchFamily="50" charset="-128"/>
                <a:cs typeface="Meiryo UI" panose="020B0604030504040204" pitchFamily="50" charset="-128"/>
              </a:rPr>
              <a:t>■行政規制</a:t>
            </a:r>
          </a:p>
          <a:p>
            <a:pPr marL="45720" indent="0">
              <a:buNone/>
            </a:pP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2800" b="1" u="sng" dirty="0" smtClean="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a:</a:t>
            </a:r>
            <a:r>
              <a:rPr lang="ja-JP" altLang="en-US" sz="2800" b="1" u="sng" dirty="0" smtClean="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氏名</a:t>
            </a:r>
            <a:r>
              <a:rPr lang="ja-JP" altLang="en-US" sz="2800" b="1" u="sng" dirty="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等の明示の義務づけ</a:t>
            </a:r>
          </a:p>
          <a:p>
            <a:pPr marL="45720" indent="0">
              <a:buNone/>
            </a:pP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勧誘</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開始前に事業者名や</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、勧誘目的</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であることなど</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を　　　</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消費者</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に告げるよう業者</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に義務づけて</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います</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2800" dirty="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2800" b="1" u="sng" dirty="0" smtClean="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b:</a:t>
            </a:r>
            <a:r>
              <a:rPr lang="ja-JP" altLang="en-US" sz="2800" b="1" u="sng" dirty="0" smtClean="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不当</a:t>
            </a:r>
            <a:r>
              <a:rPr lang="ja-JP" altLang="en-US" sz="2800" b="1" u="sng" dirty="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な勧誘行為の禁止</a:t>
            </a:r>
          </a:p>
          <a:p>
            <a:pPr marL="45720" indent="0">
              <a:buNone/>
            </a:pP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不実</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告知</a:t>
            </a:r>
            <a:r>
              <a:rPr lang="en-US" altLang="ja-JP" sz="2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虚偽の説明</a:t>
            </a:r>
            <a:r>
              <a:rPr lang="en-US" altLang="ja-JP" sz="2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や重要</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事項</a:t>
            </a:r>
            <a:r>
              <a:rPr lang="en-US" altLang="ja-JP" sz="2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価格・</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支払条件　</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等</a:t>
            </a:r>
            <a:r>
              <a:rPr lang="en-US" altLang="ja-JP" sz="2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を故意に告知</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しなかったり</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、消費者を威迫して</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困惑　　</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させたり</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する</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勧誘行為</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を禁止しています。</a:t>
            </a:r>
          </a:p>
          <a:p>
            <a:pPr marL="45720" indent="0">
              <a:buNone/>
            </a:pPr>
            <a:endParaRPr lang="ja-JP" altLang="en-US" sz="2800" dirty="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endParaRPr lang="ja-JP" altLang="en-US" sz="2800" dirty="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endParaRPr lang="ja-JP" altLang="en-US" sz="2800" dirty="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endParaRPr lang="ja-JP" altLang="en-US" sz="2800" dirty="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endParaRPr lang="ja-JP" altLang="en-US" sz="2800" dirty="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28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3113584" y="6519446"/>
            <a:ext cx="6030416" cy="338554"/>
          </a:xfrm>
          <a:prstGeom prst="rect">
            <a:avLst/>
          </a:prstGeom>
        </p:spPr>
        <p:txBody>
          <a:bodyPr wrap="square">
            <a:spAutoFit/>
          </a:bodyPr>
          <a:lstStyle/>
          <a:p>
            <a:r>
              <a:rPr lang="en-US" altLang="ja-JP" sz="1600" b="1" dirty="0">
                <a:solidFill>
                  <a:schemeClr val="tx2"/>
                </a:solidFill>
              </a:rPr>
              <a:t>Copyright © </a:t>
            </a:r>
            <a:r>
              <a:rPr lang="ja-JP" altLang="en-US" sz="1600" b="1" dirty="0">
                <a:solidFill>
                  <a:schemeClr val="tx2"/>
                </a:solidFill>
              </a:rPr>
              <a:t>司法書士法人こうの事務所 </a:t>
            </a:r>
            <a:r>
              <a:rPr lang="en-US" altLang="ja-JP" sz="1600" b="1" dirty="0">
                <a:solidFill>
                  <a:schemeClr val="tx2"/>
                </a:solidFill>
              </a:rPr>
              <a:t>All Rights Reserved.</a:t>
            </a:r>
            <a:endParaRPr lang="ja-JP" altLang="en-US" sz="1600" b="1" dirty="0">
              <a:solidFill>
                <a:schemeClr val="tx2"/>
              </a:solidFill>
            </a:endParaRPr>
          </a:p>
        </p:txBody>
      </p:sp>
    </p:spTree>
    <p:extLst>
      <p:ext uri="{BB962C8B-B14F-4D97-AF65-F5344CB8AC3E}">
        <p14:creationId xmlns:p14="http://schemas.microsoft.com/office/powerpoint/2010/main" val="3281998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188640"/>
            <a:ext cx="7315200" cy="1154097"/>
          </a:xfrm>
        </p:spPr>
        <p:txBody>
          <a:bodyPr>
            <a:normAutofit/>
          </a:bodyPr>
          <a:lstStyle/>
          <a:p>
            <a:r>
              <a:rPr lang="ja-JP" altLang="en-US" dirty="0" smtClean="0"/>
              <a:t>３．</a:t>
            </a:r>
            <a:r>
              <a:rPr lang="ja-JP" altLang="en-US" dirty="0"/>
              <a:t>消費弱者に対する法の保護</a:t>
            </a:r>
          </a:p>
        </p:txBody>
      </p:sp>
      <p:sp>
        <p:nvSpPr>
          <p:cNvPr id="4" name="コンテンツ プレースホルダー 2"/>
          <p:cNvSpPr>
            <a:spLocks noGrp="1"/>
          </p:cNvSpPr>
          <p:nvPr>
            <p:ph idx="1"/>
          </p:nvPr>
        </p:nvSpPr>
        <p:spPr>
          <a:xfrm>
            <a:off x="277576" y="1340768"/>
            <a:ext cx="8588848" cy="5328592"/>
          </a:xfrm>
        </p:spPr>
        <p:txBody>
          <a:bodyPr>
            <a:noAutofit/>
          </a:bodyPr>
          <a:lstStyle/>
          <a:p>
            <a:pPr marL="45720" indent="0">
              <a:buNone/>
            </a:pPr>
            <a:r>
              <a:rPr lang="ja-JP" altLang="en-US" sz="2800" b="1"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2800" b="1"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）特定</a:t>
            </a:r>
            <a:r>
              <a:rPr lang="ja-JP" altLang="en-US" sz="2800" b="1"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rPr>
              <a:t>商取引法</a:t>
            </a:r>
            <a:endParaRPr lang="en-US" altLang="ja-JP" sz="2800" b="1"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2800" b="1" u="sng" dirty="0" smtClean="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c:</a:t>
            </a:r>
            <a:r>
              <a:rPr lang="ja-JP" altLang="en-US" sz="2800" b="1" u="sng" dirty="0" smtClean="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広告規制</a:t>
            </a:r>
            <a:endParaRPr lang="ja-JP" altLang="en-US" sz="2800" b="1" u="sng" dirty="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業者</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が広告をする際には、</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重要事項</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を表示すること</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を　　</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義務づけ</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、また、虚偽・誇大</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な広告</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を禁止しています。</a:t>
            </a:r>
          </a:p>
          <a:p>
            <a:pPr marL="45720" indent="0">
              <a:buNone/>
            </a:pP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2800" b="1" u="sng" dirty="0" smtClean="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d:</a:t>
            </a:r>
            <a:r>
              <a:rPr lang="ja-JP" altLang="en-US" sz="2800" b="1" u="sng" dirty="0" smtClean="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書面</a:t>
            </a:r>
            <a:r>
              <a:rPr lang="ja-JP" altLang="en-US" sz="2800" b="1" u="sng" dirty="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交付</a:t>
            </a:r>
            <a:r>
              <a:rPr lang="ja-JP" altLang="en-US" sz="2800" b="1" u="sng" dirty="0" smtClean="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義務</a:t>
            </a:r>
            <a:endParaRPr lang="ja-JP" altLang="en-US" sz="2800" b="1" u="sng" dirty="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契約</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締結時等に、重要事項</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を記載</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した書面を交</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付す　　</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る</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ことを事業者に</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義務づけています。</a:t>
            </a:r>
            <a:endParaRPr lang="en-US" altLang="ja-JP" sz="28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3113584" y="6519446"/>
            <a:ext cx="6030416" cy="338554"/>
          </a:xfrm>
          <a:prstGeom prst="rect">
            <a:avLst/>
          </a:prstGeom>
        </p:spPr>
        <p:txBody>
          <a:bodyPr wrap="square">
            <a:spAutoFit/>
          </a:bodyPr>
          <a:lstStyle/>
          <a:p>
            <a:r>
              <a:rPr lang="en-US" altLang="ja-JP" sz="1600" b="1" dirty="0">
                <a:solidFill>
                  <a:schemeClr val="tx2"/>
                </a:solidFill>
              </a:rPr>
              <a:t>Copyright © </a:t>
            </a:r>
            <a:r>
              <a:rPr lang="ja-JP" altLang="en-US" sz="1600" b="1" dirty="0">
                <a:solidFill>
                  <a:schemeClr val="tx2"/>
                </a:solidFill>
              </a:rPr>
              <a:t>司法書士法人こうの事務所 </a:t>
            </a:r>
            <a:r>
              <a:rPr lang="en-US" altLang="ja-JP" sz="1600" b="1" dirty="0">
                <a:solidFill>
                  <a:schemeClr val="tx2"/>
                </a:solidFill>
              </a:rPr>
              <a:t>All Rights Reserved.</a:t>
            </a:r>
            <a:endParaRPr lang="ja-JP" altLang="en-US" sz="1600" b="1" dirty="0">
              <a:solidFill>
                <a:schemeClr val="tx2"/>
              </a:solidFill>
            </a:endParaRPr>
          </a:p>
        </p:txBody>
      </p:sp>
    </p:spTree>
    <p:extLst>
      <p:ext uri="{BB962C8B-B14F-4D97-AF65-F5344CB8AC3E}">
        <p14:creationId xmlns:p14="http://schemas.microsoft.com/office/powerpoint/2010/main" val="33613835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188640"/>
            <a:ext cx="7315200" cy="1154097"/>
          </a:xfrm>
        </p:spPr>
        <p:txBody>
          <a:bodyPr>
            <a:normAutofit/>
          </a:bodyPr>
          <a:lstStyle/>
          <a:p>
            <a:r>
              <a:rPr lang="ja-JP" altLang="en-US" dirty="0"/>
              <a:t>３</a:t>
            </a:r>
            <a:r>
              <a:rPr lang="ja-JP" altLang="en-US" dirty="0" smtClean="0"/>
              <a:t>．</a:t>
            </a:r>
            <a:r>
              <a:rPr lang="ja-JP" altLang="en-US" dirty="0"/>
              <a:t>消費弱者に対する法の保護</a:t>
            </a:r>
          </a:p>
        </p:txBody>
      </p:sp>
      <p:sp>
        <p:nvSpPr>
          <p:cNvPr id="4" name="コンテンツ プレースホルダー 2"/>
          <p:cNvSpPr>
            <a:spLocks noGrp="1"/>
          </p:cNvSpPr>
          <p:nvPr>
            <p:ph idx="1"/>
          </p:nvPr>
        </p:nvSpPr>
        <p:spPr>
          <a:xfrm>
            <a:off x="277576" y="1340768"/>
            <a:ext cx="8588848" cy="5328592"/>
          </a:xfrm>
        </p:spPr>
        <p:txBody>
          <a:bodyPr>
            <a:noAutofit/>
          </a:bodyPr>
          <a:lstStyle/>
          <a:p>
            <a:pPr marL="45720" indent="0">
              <a:buNone/>
            </a:pPr>
            <a:r>
              <a:rPr lang="ja-JP" altLang="en-US" sz="2800" b="1"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2800" b="1"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）特定</a:t>
            </a:r>
            <a:r>
              <a:rPr lang="ja-JP" altLang="en-US" sz="2800" b="1"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rPr>
              <a:t>商取引法</a:t>
            </a:r>
            <a:endParaRPr lang="en-US" altLang="ja-JP" sz="2800" b="1" dirty="0">
              <a:solidFill>
                <a:srgbClr val="00B050"/>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smtClean="0">
                <a:solidFill>
                  <a:srgbClr val="92D050"/>
                </a:solidFill>
                <a:latin typeface="Meiryo UI" panose="020B0604030504040204" pitchFamily="50" charset="-128"/>
                <a:ea typeface="Meiryo UI" panose="020B0604030504040204" pitchFamily="50" charset="-128"/>
                <a:cs typeface="Meiryo UI" panose="020B0604030504040204" pitchFamily="50" charset="-128"/>
              </a:rPr>
              <a:t>■民事</a:t>
            </a:r>
            <a:r>
              <a:rPr lang="ja-JP" altLang="en-US" sz="2800" b="1" dirty="0">
                <a:solidFill>
                  <a:srgbClr val="92D050"/>
                </a:solidFill>
                <a:latin typeface="Meiryo UI" panose="020B0604030504040204" pitchFamily="50" charset="-128"/>
                <a:ea typeface="Meiryo UI" panose="020B0604030504040204" pitchFamily="50" charset="-128"/>
                <a:cs typeface="Meiryo UI" panose="020B0604030504040204" pitchFamily="50" charset="-128"/>
              </a:rPr>
              <a:t>ルール</a:t>
            </a:r>
          </a:p>
          <a:p>
            <a:pPr marL="45720" indent="0">
              <a:buNone/>
            </a:pP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特定</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商取引法は、消費者と事業者との間の</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トラブル</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を</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防止し、その救済を容易にするなどの機能を強化</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す</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る</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ため、消費者による契約の解除</a:t>
            </a:r>
            <a:r>
              <a:rPr lang="en-US" altLang="ja-JP" sz="2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クーリング・オフ</a:t>
            </a:r>
            <a:r>
              <a:rPr lang="en-US" altLang="ja-JP" sz="2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取り消し</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などを認め、また、事業者による法外</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な損害</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賠償</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請求を制限するなどのルールを定めています</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2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3113584" y="6519446"/>
            <a:ext cx="6030416" cy="338554"/>
          </a:xfrm>
          <a:prstGeom prst="rect">
            <a:avLst/>
          </a:prstGeom>
        </p:spPr>
        <p:txBody>
          <a:bodyPr wrap="square">
            <a:spAutoFit/>
          </a:bodyPr>
          <a:lstStyle/>
          <a:p>
            <a:r>
              <a:rPr lang="en-US" altLang="ja-JP" sz="1600" b="1" dirty="0">
                <a:solidFill>
                  <a:schemeClr val="tx2"/>
                </a:solidFill>
              </a:rPr>
              <a:t>Copyright © </a:t>
            </a:r>
            <a:r>
              <a:rPr lang="ja-JP" altLang="en-US" sz="1600" b="1" dirty="0">
                <a:solidFill>
                  <a:schemeClr val="tx2"/>
                </a:solidFill>
              </a:rPr>
              <a:t>司法書士法人こうの事務所 </a:t>
            </a:r>
            <a:r>
              <a:rPr lang="en-US" altLang="ja-JP" sz="1600" b="1" dirty="0">
                <a:solidFill>
                  <a:schemeClr val="tx2"/>
                </a:solidFill>
              </a:rPr>
              <a:t>All Rights Reserved.</a:t>
            </a:r>
            <a:endParaRPr lang="ja-JP" altLang="en-US" sz="1600" b="1" dirty="0">
              <a:solidFill>
                <a:schemeClr val="tx2"/>
              </a:solidFill>
            </a:endParaRPr>
          </a:p>
        </p:txBody>
      </p:sp>
    </p:spTree>
    <p:extLst>
      <p:ext uri="{BB962C8B-B14F-4D97-AF65-F5344CB8AC3E}">
        <p14:creationId xmlns:p14="http://schemas.microsoft.com/office/powerpoint/2010/main" val="21960119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188640"/>
            <a:ext cx="7315200" cy="1154097"/>
          </a:xfrm>
        </p:spPr>
        <p:txBody>
          <a:bodyPr>
            <a:normAutofit/>
          </a:bodyPr>
          <a:lstStyle/>
          <a:p>
            <a:r>
              <a:rPr lang="ja-JP" altLang="en-US" dirty="0" smtClean="0"/>
              <a:t>３．</a:t>
            </a:r>
            <a:r>
              <a:rPr lang="ja-JP" altLang="en-US" dirty="0"/>
              <a:t>消費弱者に対する法の保護</a:t>
            </a:r>
          </a:p>
        </p:txBody>
      </p:sp>
      <p:sp>
        <p:nvSpPr>
          <p:cNvPr id="4" name="コンテンツ プレースホルダー 2"/>
          <p:cNvSpPr>
            <a:spLocks noGrp="1"/>
          </p:cNvSpPr>
          <p:nvPr>
            <p:ph idx="1"/>
          </p:nvPr>
        </p:nvSpPr>
        <p:spPr>
          <a:xfrm>
            <a:off x="277576" y="1340768"/>
            <a:ext cx="8588848" cy="5328592"/>
          </a:xfrm>
        </p:spPr>
        <p:txBody>
          <a:bodyPr>
            <a:noAutofit/>
          </a:bodyPr>
          <a:lstStyle/>
          <a:p>
            <a:pPr marL="45720" indent="0">
              <a:buNone/>
            </a:pPr>
            <a:r>
              <a:rPr lang="ja-JP" altLang="en-US" sz="2800" b="1"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2800" b="1"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）特定</a:t>
            </a:r>
            <a:r>
              <a:rPr lang="ja-JP" altLang="en-US" sz="2800" b="1"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rPr>
              <a:t>商取引法</a:t>
            </a:r>
            <a:endParaRPr lang="en-US" altLang="ja-JP" sz="2800" b="1"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2800" b="1" u="sng" dirty="0" smtClean="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a:</a:t>
            </a:r>
            <a:r>
              <a:rPr lang="ja-JP" altLang="en-US" sz="2800" b="1" u="sng" dirty="0" smtClean="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クーリング</a:t>
            </a:r>
            <a:r>
              <a:rPr lang="ja-JP" altLang="en-US" sz="2800" b="1" u="sng" dirty="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b="1" u="sng" dirty="0" smtClean="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オフ</a:t>
            </a:r>
            <a:endParaRPr lang="ja-JP" altLang="en-US" sz="2800" b="1" u="sng" dirty="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特定</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商取引法は、</a:t>
            </a:r>
            <a:r>
              <a:rPr lang="en-US" altLang="ja-JP" sz="2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クーリング・オフ</a:t>
            </a:r>
            <a:r>
              <a:rPr lang="en-US" altLang="ja-JP" sz="2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を認めています</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クーリング</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・オフとは、申込みまたは契約後に法律</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で</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決められた</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書面を受け取ってから一定の期間</a:t>
            </a:r>
            <a:r>
              <a:rPr lang="en-US" altLang="ja-JP" sz="2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消費者</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が冷静に再考して、無条件で解約することです</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訪問販売・電話勧誘販売・特定</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継続的役務提供</a:t>
            </a:r>
            <a:r>
              <a:rPr lang="ja-JP" altLang="en-US" dirty="0">
                <a:latin typeface="Meiryo UI" panose="020B0604030504040204" pitchFamily="50" charset="-128"/>
                <a:ea typeface="Meiryo UI" panose="020B0604030504040204" pitchFamily="50" charset="-128"/>
                <a:cs typeface="Meiryo UI" panose="020B0604030504040204" pitchFamily="50" charset="-128"/>
              </a:rPr>
              <a:t>・訪問購入において</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は</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schemeClr val="accent4">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８日間</a:t>
            </a:r>
            <a:r>
              <a:rPr lang="ja-JP" altLang="en-US" dirty="0">
                <a:latin typeface="Meiryo UI" panose="020B0604030504040204" pitchFamily="50" charset="-128"/>
                <a:ea typeface="Meiryo UI" panose="020B0604030504040204" pitchFamily="50" charset="-128"/>
                <a:cs typeface="Meiryo UI" panose="020B0604030504040204" pitchFamily="50" charset="-128"/>
              </a:rPr>
              <a:t>、連鎖販売</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取引（マルチ商法）・業務</a:t>
            </a:r>
            <a:r>
              <a:rPr lang="ja-JP" altLang="en-US" dirty="0">
                <a:latin typeface="Meiryo UI" panose="020B0604030504040204" pitchFamily="50" charset="-128"/>
                <a:ea typeface="Meiryo UI" panose="020B0604030504040204" pitchFamily="50" charset="-128"/>
                <a:cs typeface="Meiryo UI" panose="020B0604030504040204" pitchFamily="50" charset="-128"/>
              </a:rPr>
              <a:t>提供誘引販売取引に</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おいて</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は</a:t>
            </a:r>
            <a:r>
              <a:rPr lang="en-US" altLang="ja-JP" b="1" dirty="0">
                <a:solidFill>
                  <a:schemeClr val="accent4">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b="1" dirty="0">
                <a:solidFill>
                  <a:schemeClr val="accent4">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日間</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。通信販売には、クーリング・オフに関する規定はありません。</a:t>
            </a:r>
          </a:p>
        </p:txBody>
      </p:sp>
      <p:sp>
        <p:nvSpPr>
          <p:cNvPr id="6" name="正方形/長方形 5"/>
          <p:cNvSpPr/>
          <p:nvPr/>
        </p:nvSpPr>
        <p:spPr>
          <a:xfrm>
            <a:off x="3113584" y="6519446"/>
            <a:ext cx="6030416" cy="338554"/>
          </a:xfrm>
          <a:prstGeom prst="rect">
            <a:avLst/>
          </a:prstGeom>
        </p:spPr>
        <p:txBody>
          <a:bodyPr wrap="square">
            <a:spAutoFit/>
          </a:bodyPr>
          <a:lstStyle/>
          <a:p>
            <a:r>
              <a:rPr lang="en-US" altLang="ja-JP" sz="1600" b="1" dirty="0">
                <a:solidFill>
                  <a:schemeClr val="tx2"/>
                </a:solidFill>
              </a:rPr>
              <a:t>Copyright © </a:t>
            </a:r>
            <a:r>
              <a:rPr lang="ja-JP" altLang="en-US" sz="1600" b="1" dirty="0">
                <a:solidFill>
                  <a:schemeClr val="tx2"/>
                </a:solidFill>
              </a:rPr>
              <a:t>司法書士法人こうの事務所 </a:t>
            </a:r>
            <a:r>
              <a:rPr lang="en-US" altLang="ja-JP" sz="1600" b="1" dirty="0">
                <a:solidFill>
                  <a:schemeClr val="tx2"/>
                </a:solidFill>
              </a:rPr>
              <a:t>All Rights Reserved.</a:t>
            </a:r>
            <a:endParaRPr lang="ja-JP" altLang="en-US" sz="1600" b="1" dirty="0">
              <a:solidFill>
                <a:schemeClr val="tx2"/>
              </a:solidFill>
            </a:endParaRPr>
          </a:p>
        </p:txBody>
      </p:sp>
    </p:spTree>
    <p:extLst>
      <p:ext uri="{BB962C8B-B14F-4D97-AF65-F5344CB8AC3E}">
        <p14:creationId xmlns:p14="http://schemas.microsoft.com/office/powerpoint/2010/main" val="2245763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188640"/>
            <a:ext cx="7315200" cy="1154097"/>
          </a:xfrm>
        </p:spPr>
        <p:txBody>
          <a:bodyPr>
            <a:normAutofit/>
          </a:bodyPr>
          <a:lstStyle/>
          <a:p>
            <a:r>
              <a:rPr lang="ja-JP" altLang="en-US" dirty="0"/>
              <a:t>３</a:t>
            </a:r>
            <a:r>
              <a:rPr lang="ja-JP" altLang="en-US" dirty="0" smtClean="0"/>
              <a:t>．</a:t>
            </a:r>
            <a:r>
              <a:rPr lang="ja-JP" altLang="en-US" dirty="0"/>
              <a:t>消費弱者に対する法の保護</a:t>
            </a:r>
          </a:p>
        </p:txBody>
      </p:sp>
      <p:sp>
        <p:nvSpPr>
          <p:cNvPr id="4" name="コンテンツ プレースホルダー 2"/>
          <p:cNvSpPr>
            <a:spLocks noGrp="1"/>
          </p:cNvSpPr>
          <p:nvPr>
            <p:ph idx="1"/>
          </p:nvPr>
        </p:nvSpPr>
        <p:spPr>
          <a:xfrm>
            <a:off x="277576" y="1340768"/>
            <a:ext cx="8588848" cy="5328592"/>
          </a:xfrm>
        </p:spPr>
        <p:txBody>
          <a:bodyPr>
            <a:noAutofit/>
          </a:bodyPr>
          <a:lstStyle/>
          <a:p>
            <a:pPr marL="45720" indent="0">
              <a:buNone/>
            </a:pPr>
            <a:r>
              <a:rPr lang="ja-JP" altLang="en-US" sz="2800" b="1"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2800" b="1"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）特定</a:t>
            </a:r>
            <a:r>
              <a:rPr lang="ja-JP" altLang="en-US" sz="2800" b="1"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rPr>
              <a:t>商取引法</a:t>
            </a:r>
            <a:r>
              <a:rPr lang="ja-JP" altLang="en-US" sz="2800" b="1"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と</a:t>
            </a:r>
            <a:r>
              <a:rPr lang="ja-JP" altLang="en-US" sz="2800" b="1"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rPr>
              <a:t>は</a:t>
            </a:r>
            <a:endParaRPr lang="en-US" altLang="ja-JP" sz="2800" b="1" dirty="0">
              <a:solidFill>
                <a:srgbClr val="00B050"/>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2800" b="1" u="sng" dirty="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b</a:t>
            </a:r>
            <a:r>
              <a:rPr lang="en-US" altLang="ja-JP" sz="2800" b="1" u="sng" dirty="0" smtClean="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b="1" u="sng" dirty="0" smtClean="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意思</a:t>
            </a:r>
            <a:r>
              <a:rPr lang="ja-JP" altLang="en-US" sz="2800" b="1" u="sng" dirty="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表示の取消し</a:t>
            </a:r>
          </a:p>
          <a:p>
            <a:pPr marL="45720" indent="0">
              <a:buNone/>
            </a:pP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特定</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商取引法は、事業者が不実告知や重要</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事項</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の</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故意の不告知等の違法行為を行った結果、</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消費</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者</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が誤認し、契約の申込み、またはその承諾の</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意思</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表示</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をしたときには、消費者は、その意思表示を</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取り</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消す</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ことを認めています</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2800" dirty="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2800" b="1" u="sng" dirty="0" smtClean="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c:</a:t>
            </a:r>
            <a:r>
              <a:rPr lang="ja-JP" altLang="en-US" sz="2800" b="1" u="sng" dirty="0" smtClean="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損害</a:t>
            </a:r>
            <a:r>
              <a:rPr lang="ja-JP" altLang="en-US" sz="2800" b="1" u="sng" dirty="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賠償等の額の制限</a:t>
            </a:r>
          </a:p>
          <a:p>
            <a:pPr marL="45720" indent="0">
              <a:buNone/>
            </a:pP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特定商取引法</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は、消費者が中途解約する際等</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、事</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業者</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が請求できる損害賠償額に上限を設定</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してます</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a:t>
            </a: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28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3113584" y="6519446"/>
            <a:ext cx="6030416" cy="338554"/>
          </a:xfrm>
          <a:prstGeom prst="rect">
            <a:avLst/>
          </a:prstGeom>
        </p:spPr>
        <p:txBody>
          <a:bodyPr wrap="square">
            <a:spAutoFit/>
          </a:bodyPr>
          <a:lstStyle/>
          <a:p>
            <a:r>
              <a:rPr lang="en-US" altLang="ja-JP" sz="1600" b="1" dirty="0">
                <a:solidFill>
                  <a:schemeClr val="tx2"/>
                </a:solidFill>
              </a:rPr>
              <a:t>Copyright © </a:t>
            </a:r>
            <a:r>
              <a:rPr lang="ja-JP" altLang="en-US" sz="1600" b="1" dirty="0">
                <a:solidFill>
                  <a:schemeClr val="tx2"/>
                </a:solidFill>
              </a:rPr>
              <a:t>司法書士法人こうの事務所 </a:t>
            </a:r>
            <a:r>
              <a:rPr lang="en-US" altLang="ja-JP" sz="1600" b="1" dirty="0">
                <a:solidFill>
                  <a:schemeClr val="tx2"/>
                </a:solidFill>
              </a:rPr>
              <a:t>All Rights Reserved.</a:t>
            </a:r>
            <a:endParaRPr lang="ja-JP" altLang="en-US" sz="1600" b="1" dirty="0">
              <a:solidFill>
                <a:schemeClr val="tx2"/>
              </a:solidFill>
            </a:endParaRPr>
          </a:p>
        </p:txBody>
      </p:sp>
    </p:spTree>
    <p:extLst>
      <p:ext uri="{BB962C8B-B14F-4D97-AF65-F5344CB8AC3E}">
        <p14:creationId xmlns:p14="http://schemas.microsoft.com/office/powerpoint/2010/main" val="36066500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188640"/>
            <a:ext cx="7315200" cy="1154097"/>
          </a:xfrm>
        </p:spPr>
        <p:txBody>
          <a:bodyPr>
            <a:normAutofit/>
          </a:bodyPr>
          <a:lstStyle/>
          <a:p>
            <a:r>
              <a:rPr lang="ja-JP" altLang="en-US" dirty="0"/>
              <a:t>３</a:t>
            </a:r>
            <a:r>
              <a:rPr lang="ja-JP" altLang="en-US" dirty="0" smtClean="0"/>
              <a:t>．</a:t>
            </a:r>
            <a:r>
              <a:rPr lang="ja-JP" altLang="en-US" dirty="0"/>
              <a:t>消費弱者に対する法の保護</a:t>
            </a:r>
          </a:p>
        </p:txBody>
      </p:sp>
      <p:sp>
        <p:nvSpPr>
          <p:cNvPr id="4" name="コンテンツ プレースホルダー 2"/>
          <p:cNvSpPr>
            <a:spLocks noGrp="1"/>
          </p:cNvSpPr>
          <p:nvPr>
            <p:ph idx="1"/>
          </p:nvPr>
        </p:nvSpPr>
        <p:spPr>
          <a:xfrm>
            <a:off x="277576" y="1340768"/>
            <a:ext cx="8588848" cy="5328592"/>
          </a:xfrm>
        </p:spPr>
        <p:txBody>
          <a:bodyPr>
            <a:noAutofit/>
          </a:bodyPr>
          <a:lstStyle/>
          <a:p>
            <a:pPr marL="45720" indent="0">
              <a:buNone/>
            </a:pPr>
            <a:r>
              <a:rPr lang="ja-JP" altLang="en-US" sz="2800" b="1" dirty="0" smtClean="0">
                <a:solidFill>
                  <a:srgbClr val="FFC000"/>
                </a:solidFill>
                <a:latin typeface="Meiryo UI" panose="020B0604030504040204" pitchFamily="50" charset="-128"/>
                <a:ea typeface="Meiryo UI" panose="020B0604030504040204" pitchFamily="50" charset="-128"/>
                <a:cs typeface="Meiryo UI" panose="020B0604030504040204" pitchFamily="50" charset="-128"/>
              </a:rPr>
              <a:t>３</a:t>
            </a:r>
            <a:r>
              <a:rPr lang="ja-JP" altLang="en-US" sz="2800" b="1"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）無限連鎖講の防止に関する</a:t>
            </a:r>
            <a:r>
              <a:rPr lang="ja-JP" altLang="en-US" sz="2800" b="1" dirty="0" smtClean="0">
                <a:solidFill>
                  <a:srgbClr val="FFC000"/>
                </a:solidFill>
                <a:latin typeface="Meiryo UI" panose="020B0604030504040204" pitchFamily="50" charset="-128"/>
                <a:ea typeface="Meiryo UI" panose="020B0604030504040204" pitchFamily="50" charset="-128"/>
                <a:cs typeface="Meiryo UI" panose="020B0604030504040204" pitchFamily="50" charset="-128"/>
              </a:rPr>
              <a:t>法律</a:t>
            </a:r>
            <a:endParaRPr lang="en-US" altLang="ja-JP" sz="2800" b="1" dirty="0" smtClean="0">
              <a:solidFill>
                <a:srgbClr val="FFC000"/>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800" b="1" u="sng" dirty="0" smtClean="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①どんな法律？</a:t>
            </a:r>
            <a:endParaRPr lang="ja-JP" altLang="en-US" sz="2800" b="1" u="sng" dirty="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無限</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連鎖講が、終局において破たんすべき性質</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の</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もの</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である</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のに、いたずら</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に関係者の射幸</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心を</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あおり</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加入者</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の相当部分の者に経済的な</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損失を</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与えるに</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至</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る</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ものであることにかんがみ、これに</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関与する</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行為を</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禁</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止</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するとともに、その防止に関する</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調査及び</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啓もう</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活動</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について</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規定を設けることにより、</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無限連鎖講</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が</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もたら　　</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す</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社会的な害悪を防止することを</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目的とする法律</a:t>
            </a:r>
            <a:endParaRPr lang="en-US" altLang="ja-JP" sz="28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3113584" y="6514678"/>
            <a:ext cx="6030416" cy="338554"/>
          </a:xfrm>
          <a:prstGeom prst="rect">
            <a:avLst/>
          </a:prstGeom>
        </p:spPr>
        <p:txBody>
          <a:bodyPr wrap="square">
            <a:spAutoFit/>
          </a:bodyPr>
          <a:lstStyle/>
          <a:p>
            <a:r>
              <a:rPr lang="en-US" altLang="ja-JP" sz="1600" b="1" dirty="0">
                <a:solidFill>
                  <a:schemeClr val="tx2"/>
                </a:solidFill>
              </a:rPr>
              <a:t>Copyright © </a:t>
            </a:r>
            <a:r>
              <a:rPr lang="ja-JP" altLang="en-US" sz="1600" b="1" dirty="0">
                <a:solidFill>
                  <a:schemeClr val="tx2"/>
                </a:solidFill>
              </a:rPr>
              <a:t>司法書士法人こうの事務所 </a:t>
            </a:r>
            <a:r>
              <a:rPr lang="en-US" altLang="ja-JP" sz="1600" b="1" dirty="0">
                <a:solidFill>
                  <a:schemeClr val="tx2"/>
                </a:solidFill>
              </a:rPr>
              <a:t>All Rights Reserved.</a:t>
            </a:r>
            <a:endParaRPr lang="ja-JP" altLang="en-US" sz="1600" b="1" dirty="0">
              <a:solidFill>
                <a:schemeClr val="tx2"/>
              </a:solidFill>
            </a:endParaRPr>
          </a:p>
        </p:txBody>
      </p:sp>
    </p:spTree>
    <p:extLst>
      <p:ext uri="{BB962C8B-B14F-4D97-AF65-F5344CB8AC3E}">
        <p14:creationId xmlns:p14="http://schemas.microsoft.com/office/powerpoint/2010/main" val="19858937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116632"/>
            <a:ext cx="7315200" cy="936104"/>
          </a:xfrm>
        </p:spPr>
        <p:txBody>
          <a:bodyPr>
            <a:normAutofit/>
          </a:bodyPr>
          <a:lstStyle/>
          <a:p>
            <a:r>
              <a:rPr lang="ja-JP" altLang="en-US" dirty="0"/>
              <a:t>３</a:t>
            </a:r>
            <a:r>
              <a:rPr lang="ja-JP" altLang="en-US" dirty="0" smtClean="0"/>
              <a:t>．</a:t>
            </a:r>
            <a:r>
              <a:rPr lang="ja-JP" altLang="en-US" dirty="0"/>
              <a:t>消費弱者に対する法の保護</a:t>
            </a:r>
          </a:p>
        </p:txBody>
      </p:sp>
      <p:sp>
        <p:nvSpPr>
          <p:cNvPr id="4" name="コンテンツ プレースホルダー 2"/>
          <p:cNvSpPr>
            <a:spLocks noGrp="1"/>
          </p:cNvSpPr>
          <p:nvPr>
            <p:ph idx="1"/>
          </p:nvPr>
        </p:nvSpPr>
        <p:spPr>
          <a:xfrm>
            <a:off x="277576" y="1052736"/>
            <a:ext cx="8588848" cy="5328592"/>
          </a:xfrm>
        </p:spPr>
        <p:txBody>
          <a:bodyPr>
            <a:noAutofit/>
          </a:bodyPr>
          <a:lstStyle/>
          <a:p>
            <a:pPr marL="45720" indent="0">
              <a:buNone/>
            </a:pPr>
            <a:r>
              <a:rPr lang="ja-JP" altLang="en-US" sz="2800" b="1" dirty="0" smtClean="0">
                <a:solidFill>
                  <a:srgbClr val="FFC000"/>
                </a:solidFill>
                <a:latin typeface="Meiryo UI" panose="020B0604030504040204" pitchFamily="50" charset="-128"/>
                <a:ea typeface="Meiryo UI" panose="020B0604030504040204" pitchFamily="50" charset="-128"/>
                <a:cs typeface="Meiryo UI" panose="020B0604030504040204" pitchFamily="50" charset="-128"/>
              </a:rPr>
              <a:t>３</a:t>
            </a:r>
            <a:r>
              <a:rPr lang="ja-JP" altLang="en-US" sz="2800" b="1"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）無限連鎖講の防止に関する法律</a:t>
            </a:r>
          </a:p>
          <a:p>
            <a:pPr marL="45720" indent="0">
              <a:buNone/>
            </a:pP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800" b="1" u="sng" dirty="0" smtClean="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②無限連鎖講とは</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2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いわゆる「ねずみ講」</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smtClean="0"/>
              <a:t>　　　「</a:t>
            </a:r>
            <a:r>
              <a:rPr lang="ja-JP" altLang="en-US" sz="2800" dirty="0"/>
              <a:t>会員になりなさい。そして、会員をふやしなさい</a:t>
            </a:r>
            <a:r>
              <a:rPr lang="ja-JP" altLang="en-US" sz="2800" dirty="0" smtClean="0"/>
              <a:t>。」</a:t>
            </a:r>
            <a:endParaRPr lang="en-US" altLang="ja-JP" sz="2800" dirty="0" smtClean="0"/>
          </a:p>
          <a:p>
            <a:pPr marL="45720" indent="0">
              <a:buNone/>
            </a:pPr>
            <a:r>
              <a:rPr lang="ja-JP" altLang="en-US" sz="2800" dirty="0" smtClean="0"/>
              <a:t>　　　「あなたが加入</a:t>
            </a:r>
            <a:r>
              <a:rPr lang="ja-JP" altLang="en-US" sz="2800" dirty="0"/>
              <a:t>させた会員からおカネがもらえます</a:t>
            </a:r>
            <a:r>
              <a:rPr lang="ja-JP" altLang="en-US" sz="2800" dirty="0" smtClean="0"/>
              <a:t>」　</a:t>
            </a:r>
            <a:endParaRPr lang="en-US" altLang="ja-JP" sz="2800" dirty="0" smtClean="0"/>
          </a:p>
          <a:p>
            <a:pPr marL="45720" indent="0">
              <a:buNone/>
            </a:pPr>
            <a:r>
              <a:rPr lang="ja-JP" altLang="en-US" sz="2800" dirty="0"/>
              <a:t>　</a:t>
            </a:r>
            <a:r>
              <a:rPr lang="ja-JP" altLang="en-US" sz="2800" dirty="0" smtClean="0"/>
              <a:t>　　と</a:t>
            </a:r>
            <a:r>
              <a:rPr lang="ja-JP" altLang="en-US" sz="2800" dirty="0"/>
              <a:t>いうような行為です</a:t>
            </a:r>
            <a:r>
              <a:rPr lang="ja-JP" altLang="en-US" sz="2800" dirty="0" smtClean="0"/>
              <a:t>。</a:t>
            </a:r>
            <a:endParaRPr lang="en-US" altLang="ja-JP" sz="2800" dirty="0" smtClean="0"/>
          </a:p>
          <a:p>
            <a:pPr marL="45720" indent="0">
              <a:buNone/>
            </a:pPr>
            <a:r>
              <a:rPr lang="ja-JP" altLang="en-US" sz="2800" dirty="0" smtClean="0"/>
              <a:t>　　　　確かに、</a:t>
            </a:r>
            <a:r>
              <a:rPr lang="ja-JP" altLang="en-US" sz="2800" dirty="0"/>
              <a:t>初期に加入した会員は儲かる機会が</a:t>
            </a:r>
            <a:r>
              <a:rPr lang="ja-JP" altLang="en-US" sz="2800" dirty="0" smtClean="0"/>
              <a:t>あり</a:t>
            </a:r>
            <a:endParaRPr lang="en-US" altLang="ja-JP" sz="2800" dirty="0" smtClean="0"/>
          </a:p>
          <a:p>
            <a:pPr marL="45720" indent="0">
              <a:buNone/>
            </a:pPr>
            <a:r>
              <a:rPr lang="ja-JP" altLang="en-US" sz="2800" dirty="0"/>
              <a:t>　</a:t>
            </a:r>
            <a:r>
              <a:rPr lang="ja-JP" altLang="en-US" sz="2800" dirty="0" smtClean="0"/>
              <a:t>　　ます</a:t>
            </a:r>
            <a:r>
              <a:rPr lang="ja-JP" altLang="en-US" sz="2800" dirty="0"/>
              <a:t>が、加入対象は有限なので、いつかは大勢</a:t>
            </a:r>
            <a:r>
              <a:rPr lang="ja-JP" altLang="en-US" sz="2800" dirty="0" smtClean="0"/>
              <a:t>の　　</a:t>
            </a:r>
            <a:endParaRPr lang="en-US" altLang="ja-JP" sz="2800" dirty="0" smtClean="0"/>
          </a:p>
          <a:p>
            <a:pPr marL="45720" indent="0">
              <a:buNone/>
            </a:pPr>
            <a:r>
              <a:rPr lang="ja-JP" altLang="en-US" sz="2800" dirty="0"/>
              <a:t>　</a:t>
            </a:r>
            <a:r>
              <a:rPr lang="ja-JP" altLang="en-US" sz="2800" dirty="0" smtClean="0"/>
              <a:t>　　人</a:t>
            </a:r>
            <a:r>
              <a:rPr lang="ja-JP" altLang="en-US" sz="2800" dirty="0"/>
              <a:t>が損をしてしまいます</a:t>
            </a:r>
            <a:r>
              <a:rPr lang="ja-JP" altLang="en-US" sz="2800" dirty="0" smtClean="0"/>
              <a:t>。</a:t>
            </a:r>
            <a:endParaRPr lang="en-US" altLang="ja-JP" sz="2800" dirty="0" smtClean="0"/>
          </a:p>
          <a:p>
            <a:pPr marL="45720" indent="0">
              <a:buNone/>
            </a:pPr>
            <a:r>
              <a:rPr lang="ja-JP" altLang="en-US" sz="2800" dirty="0"/>
              <a:t>　</a:t>
            </a:r>
            <a:r>
              <a:rPr lang="ja-JP" altLang="en-US" sz="2800" dirty="0" smtClean="0"/>
              <a:t>　　　　　　　　　　一種</a:t>
            </a:r>
            <a:r>
              <a:rPr lang="ja-JP" altLang="en-US" sz="2800" dirty="0"/>
              <a:t>の詐欺です</a:t>
            </a:r>
            <a:br>
              <a:rPr lang="ja-JP" altLang="en-US" sz="2800" dirty="0"/>
            </a:br>
            <a:r>
              <a:rPr lang="ja-JP" altLang="en-US" sz="2800" dirty="0"/>
              <a:t>　</a:t>
            </a:r>
            <a:endParaRPr lang="en-US" altLang="ja-JP" sz="2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3113584" y="6519446"/>
            <a:ext cx="6030416" cy="338554"/>
          </a:xfrm>
          <a:prstGeom prst="rect">
            <a:avLst/>
          </a:prstGeom>
        </p:spPr>
        <p:txBody>
          <a:bodyPr wrap="square">
            <a:spAutoFit/>
          </a:bodyPr>
          <a:lstStyle/>
          <a:p>
            <a:r>
              <a:rPr lang="en-US" altLang="ja-JP" sz="1600" b="1" dirty="0">
                <a:solidFill>
                  <a:schemeClr val="tx2"/>
                </a:solidFill>
              </a:rPr>
              <a:t>Copyright © </a:t>
            </a:r>
            <a:r>
              <a:rPr lang="ja-JP" altLang="en-US" sz="1600" b="1" dirty="0">
                <a:solidFill>
                  <a:schemeClr val="tx2"/>
                </a:solidFill>
              </a:rPr>
              <a:t>司法書士法人こうの事務所 </a:t>
            </a:r>
            <a:r>
              <a:rPr lang="en-US" altLang="ja-JP" sz="1600" b="1" dirty="0">
                <a:solidFill>
                  <a:schemeClr val="tx2"/>
                </a:solidFill>
              </a:rPr>
              <a:t>All Rights Reserved.</a:t>
            </a:r>
            <a:endParaRPr lang="ja-JP" altLang="en-US" sz="1600" b="1" dirty="0">
              <a:solidFill>
                <a:schemeClr val="tx2"/>
              </a:solidFill>
            </a:endParaRPr>
          </a:p>
        </p:txBody>
      </p:sp>
    </p:spTree>
    <p:extLst>
      <p:ext uri="{BB962C8B-B14F-4D97-AF65-F5344CB8AC3E}">
        <p14:creationId xmlns:p14="http://schemas.microsoft.com/office/powerpoint/2010/main" val="19269167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188640"/>
            <a:ext cx="7315200" cy="1154097"/>
          </a:xfrm>
        </p:spPr>
        <p:txBody>
          <a:bodyPr>
            <a:normAutofit/>
          </a:bodyPr>
          <a:lstStyle/>
          <a:p>
            <a:r>
              <a:rPr lang="ja-JP" altLang="en-US" dirty="0" smtClean="0"/>
              <a:t>３．</a:t>
            </a:r>
            <a:r>
              <a:rPr lang="ja-JP" altLang="en-US" dirty="0"/>
              <a:t>消費弱者に対する法の保護</a:t>
            </a:r>
          </a:p>
        </p:txBody>
      </p:sp>
      <p:sp>
        <p:nvSpPr>
          <p:cNvPr id="4" name="コンテンツ プレースホルダー 2"/>
          <p:cNvSpPr>
            <a:spLocks noGrp="1"/>
          </p:cNvSpPr>
          <p:nvPr>
            <p:ph idx="1"/>
          </p:nvPr>
        </p:nvSpPr>
        <p:spPr>
          <a:xfrm>
            <a:off x="277576" y="1340768"/>
            <a:ext cx="8588848" cy="5328592"/>
          </a:xfrm>
        </p:spPr>
        <p:txBody>
          <a:bodyPr>
            <a:noAutofit/>
          </a:bodyPr>
          <a:lstStyle/>
          <a:p>
            <a:pPr marL="45720" indent="0">
              <a:buNone/>
            </a:pPr>
            <a:r>
              <a:rPr lang="ja-JP" altLang="en-US" sz="2800" b="1" dirty="0" smtClean="0">
                <a:solidFill>
                  <a:srgbClr val="FFC000"/>
                </a:solidFill>
                <a:latin typeface="Meiryo UI" panose="020B0604030504040204" pitchFamily="50" charset="-128"/>
                <a:ea typeface="Meiryo UI" panose="020B0604030504040204" pitchFamily="50" charset="-128"/>
                <a:cs typeface="Meiryo UI" panose="020B0604030504040204" pitchFamily="50" charset="-128"/>
              </a:rPr>
              <a:t>３</a:t>
            </a:r>
            <a:r>
              <a:rPr lang="ja-JP" altLang="en-US" sz="2800" b="1"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）無限連鎖講の防止に関する法律</a:t>
            </a:r>
          </a:p>
          <a:p>
            <a:pPr marL="45720" indent="0">
              <a:buNone/>
            </a:pP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800" b="1" u="sng" dirty="0" smtClean="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③無限</a:t>
            </a:r>
            <a:r>
              <a:rPr lang="ja-JP" altLang="en-US" sz="2800" b="1" u="sng" dirty="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連鎖講の</a:t>
            </a:r>
            <a:r>
              <a:rPr lang="ja-JP" altLang="en-US" sz="2800" b="1" u="sng" dirty="0" smtClean="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禁止</a:t>
            </a:r>
            <a:endParaRPr lang="en-US" altLang="ja-JP" sz="2800" b="1" u="sng" dirty="0" smtClean="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何人</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も、無限連鎖講を開設し、若しくは運営し、</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無</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限</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連鎖講に加入し、若しくは加入することを勧誘し</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又</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はこれらの行為を助長する行為をしてはならない</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a:t>このような講を開設した者だけでなく、会員になって</a:t>
            </a:r>
            <a:r>
              <a:rPr lang="ja-JP" altLang="en-US" sz="2800" dirty="0" smtClean="0"/>
              <a:t>、　　　</a:t>
            </a:r>
            <a:endParaRPr lang="en-US" altLang="ja-JP" sz="2800" dirty="0" smtClean="0"/>
          </a:p>
          <a:p>
            <a:pPr marL="45720" indent="0">
              <a:buNone/>
            </a:pPr>
            <a:r>
              <a:rPr lang="ja-JP" altLang="en-US" sz="2800" dirty="0"/>
              <a:t>　</a:t>
            </a:r>
            <a:r>
              <a:rPr lang="ja-JP" altLang="en-US" sz="2800" dirty="0" smtClean="0"/>
              <a:t>　　会員</a:t>
            </a:r>
            <a:r>
              <a:rPr lang="ja-JP" altLang="en-US" sz="2800" dirty="0"/>
              <a:t>加入を勧誘した者も処罰の対象に</a:t>
            </a:r>
            <a:r>
              <a:rPr lang="ja-JP" altLang="en-US" sz="2800" dirty="0" smtClean="0"/>
              <a:t>なります！</a:t>
            </a:r>
            <a:endParaRPr lang="en-US" altLang="ja-JP" sz="2800" dirty="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もし、無限連鎖講による勧誘があった場合は、</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法律で禁止されているからと勇気をもって断りましょう。</a:t>
            </a:r>
            <a:endParaRPr lang="ja-JP" altLang="en-US" sz="2800" dirty="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endParaRPr lang="ja-JP" altLang="en-US" sz="2800" dirty="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28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3113584" y="6514678"/>
            <a:ext cx="6030416" cy="338554"/>
          </a:xfrm>
          <a:prstGeom prst="rect">
            <a:avLst/>
          </a:prstGeom>
        </p:spPr>
        <p:txBody>
          <a:bodyPr wrap="square">
            <a:spAutoFit/>
          </a:bodyPr>
          <a:lstStyle/>
          <a:p>
            <a:r>
              <a:rPr lang="en-US" altLang="ja-JP" sz="1600" b="1" dirty="0">
                <a:solidFill>
                  <a:schemeClr val="tx2"/>
                </a:solidFill>
              </a:rPr>
              <a:t>Copyright © </a:t>
            </a:r>
            <a:r>
              <a:rPr lang="ja-JP" altLang="en-US" sz="1600" b="1" dirty="0">
                <a:solidFill>
                  <a:schemeClr val="tx2"/>
                </a:solidFill>
              </a:rPr>
              <a:t>司法書士法人こうの事務所 </a:t>
            </a:r>
            <a:r>
              <a:rPr lang="en-US" altLang="ja-JP" sz="1600" b="1" dirty="0">
                <a:solidFill>
                  <a:schemeClr val="tx2"/>
                </a:solidFill>
              </a:rPr>
              <a:t>All Rights Reserved.</a:t>
            </a:r>
            <a:endParaRPr lang="ja-JP" altLang="en-US" sz="1600" b="1" dirty="0">
              <a:solidFill>
                <a:schemeClr val="tx2"/>
              </a:solidFill>
            </a:endParaRPr>
          </a:p>
        </p:txBody>
      </p:sp>
    </p:spTree>
    <p:extLst>
      <p:ext uri="{BB962C8B-B14F-4D97-AF65-F5344CB8AC3E}">
        <p14:creationId xmlns:p14="http://schemas.microsoft.com/office/powerpoint/2010/main" val="22210178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188640"/>
            <a:ext cx="7315200" cy="1154097"/>
          </a:xfrm>
        </p:spPr>
        <p:txBody>
          <a:bodyPr>
            <a:normAutofit/>
          </a:bodyPr>
          <a:lstStyle/>
          <a:p>
            <a:r>
              <a:rPr lang="ja-JP" altLang="en-US" dirty="0"/>
              <a:t>１</a:t>
            </a:r>
            <a:r>
              <a:rPr lang="en-US" altLang="ja-JP" dirty="0" smtClean="0"/>
              <a:t>.</a:t>
            </a:r>
            <a:r>
              <a:rPr lang="ja-JP" altLang="en-US" dirty="0" smtClean="0"/>
              <a:t>契約</a:t>
            </a:r>
            <a:r>
              <a:rPr lang="ja-JP" altLang="en-US" dirty="0"/>
              <a:t>と</a:t>
            </a:r>
            <a:r>
              <a:rPr lang="ja-JP" altLang="en-US" dirty="0" smtClean="0"/>
              <a:t>は</a:t>
            </a:r>
            <a:endParaRPr kumimoji="1" lang="ja-JP" altLang="en-US" dirty="0"/>
          </a:p>
        </p:txBody>
      </p:sp>
      <p:sp>
        <p:nvSpPr>
          <p:cNvPr id="8" name="コンテンツ プレースホルダー 2"/>
          <p:cNvSpPr>
            <a:spLocks noGrp="1"/>
          </p:cNvSpPr>
          <p:nvPr>
            <p:ph idx="1"/>
          </p:nvPr>
        </p:nvSpPr>
        <p:spPr>
          <a:xfrm>
            <a:off x="231624" y="1412776"/>
            <a:ext cx="8588848" cy="5184576"/>
          </a:xfrm>
        </p:spPr>
        <p:txBody>
          <a:bodyPr>
            <a:normAutofit fontScale="92500"/>
          </a:bodyPr>
          <a:lstStyle/>
          <a:p>
            <a:pPr marL="45720" indent="0">
              <a:buNone/>
            </a:pPr>
            <a:r>
              <a:rPr lang="ja-JP" altLang="en-US" sz="3000" b="1" dirty="0" smtClean="0">
                <a:solidFill>
                  <a:srgbClr val="FFC000"/>
                </a:solidFill>
                <a:latin typeface="Meiryo UI" panose="020B0604030504040204" pitchFamily="50" charset="-128"/>
                <a:ea typeface="Meiryo UI" panose="020B0604030504040204" pitchFamily="50" charset="-128"/>
                <a:cs typeface="Meiryo UI" panose="020B0604030504040204" pitchFamily="50" charset="-128"/>
              </a:rPr>
              <a:t>①契約とは</a:t>
            </a:r>
            <a:endParaRPr lang="en-US" altLang="ja-JP" sz="3000" b="1" dirty="0" smtClean="0">
              <a:solidFill>
                <a:srgbClr val="FFC000"/>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3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3000" dirty="0" smtClean="0">
                <a:latin typeface="Meiryo UI" panose="020B0604030504040204" pitchFamily="50" charset="-128"/>
                <a:ea typeface="Meiryo UI" panose="020B0604030504040204" pitchFamily="50" charset="-128"/>
                <a:cs typeface="Meiryo UI" panose="020B0604030504040204" pitchFamily="50" charset="-128"/>
              </a:rPr>
              <a:t>　社会で決めた商品・サービスを取引するための</a:t>
            </a:r>
            <a:endParaRPr lang="en-US" altLang="ja-JP" sz="30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3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3000" dirty="0" smtClean="0">
                <a:latin typeface="Meiryo UI" panose="020B0604030504040204" pitchFamily="50" charset="-128"/>
                <a:ea typeface="Meiryo UI" panose="020B0604030504040204" pitchFamily="50" charset="-128"/>
                <a:cs typeface="Meiryo UI" panose="020B0604030504040204" pitchFamily="50" charset="-128"/>
              </a:rPr>
              <a:t>　ルールです。</a:t>
            </a:r>
            <a:endParaRPr lang="en-US" altLang="ja-JP" sz="30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endParaRPr lang="en-US" altLang="ja-JP" sz="3000" b="1" dirty="0" smtClean="0">
              <a:solidFill>
                <a:srgbClr val="92D050"/>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3000" b="1" dirty="0" smtClean="0">
                <a:solidFill>
                  <a:srgbClr val="92D050"/>
                </a:solidFill>
                <a:latin typeface="Meiryo UI" panose="020B0604030504040204" pitchFamily="50" charset="-128"/>
                <a:ea typeface="Meiryo UI" panose="020B0604030504040204" pitchFamily="50" charset="-128"/>
                <a:cs typeface="Meiryo UI" panose="020B0604030504040204" pitchFamily="50" charset="-128"/>
              </a:rPr>
              <a:t>②契約の基本ルールは民法</a:t>
            </a:r>
            <a:endParaRPr lang="en-US" altLang="ja-JP" sz="3000" b="1" dirty="0" smtClean="0">
              <a:solidFill>
                <a:srgbClr val="92D050"/>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3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3000" dirty="0" smtClean="0">
                <a:latin typeface="Meiryo UI" panose="020B0604030504040204" pitchFamily="50" charset="-128"/>
                <a:ea typeface="Meiryo UI" panose="020B0604030504040204" pitchFamily="50" charset="-128"/>
                <a:cs typeface="Meiryo UI" panose="020B0604030504040204" pitchFamily="50" charset="-128"/>
              </a:rPr>
              <a:t>　さまざまな契約の基本ルールは民法</a:t>
            </a:r>
            <a:endParaRPr lang="en-US" altLang="ja-JP" sz="30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3000" b="1" dirty="0">
                <a:solidFill>
                  <a:schemeClr val="accent4">
                    <a:lumMod val="40000"/>
                    <a:lumOff val="60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3000" b="1" dirty="0" smtClean="0">
                <a:solidFill>
                  <a:schemeClr val="accent4">
                    <a:lumMod val="40000"/>
                    <a:lumOff val="60000"/>
                  </a:schemeClr>
                </a:solidFill>
                <a:latin typeface="Meiryo UI" panose="020B0604030504040204" pitchFamily="50" charset="-128"/>
                <a:ea typeface="Meiryo UI" panose="020B0604030504040204" pitchFamily="50" charset="-128"/>
                <a:cs typeface="Meiryo UI" panose="020B0604030504040204" pitchFamily="50" charset="-128"/>
              </a:rPr>
              <a:t>契約の成立</a:t>
            </a:r>
            <a:endParaRPr lang="en-US" altLang="ja-JP" sz="3000" b="1" dirty="0" smtClean="0">
              <a:solidFill>
                <a:schemeClr val="accent4">
                  <a:lumMod val="40000"/>
                  <a:lumOff val="60000"/>
                </a:schemeClr>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3000" b="1" dirty="0" smtClean="0">
                <a:solidFill>
                  <a:schemeClr val="accent4">
                    <a:lumMod val="40000"/>
                    <a:lumOff val="60000"/>
                  </a:schemeClr>
                </a:solidFill>
                <a:latin typeface="Meiryo UI" panose="020B0604030504040204" pitchFamily="50" charset="-128"/>
                <a:ea typeface="Meiryo UI" panose="020B0604030504040204" pitchFamily="50" charset="-128"/>
                <a:cs typeface="Meiryo UI" panose="020B0604030504040204" pitchFamily="50" charset="-128"/>
              </a:rPr>
              <a:t>例えば、売買は、</a:t>
            </a:r>
            <a:r>
              <a:rPr lang="ja-JP" altLang="en-US" sz="3000" dirty="0" smtClean="0">
                <a:latin typeface="Meiryo UI" panose="020B0604030504040204" pitchFamily="50" charset="-128"/>
                <a:ea typeface="Meiryo UI" panose="020B0604030504040204" pitchFamily="50" charset="-128"/>
                <a:cs typeface="Meiryo UI" panose="020B0604030504040204" pitchFamily="50" charset="-128"/>
              </a:rPr>
              <a:t>商品を媒介にして、買い手の「買いたい」という意思表示と売り手の「売りたい」という意思表示の合致で成立する。したがって</a:t>
            </a:r>
            <a:r>
              <a:rPr lang="ja-JP" altLang="en-US" sz="3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口約束でも売買契約は成立</a:t>
            </a:r>
            <a:r>
              <a:rPr lang="ja-JP" altLang="en-US" sz="30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30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endParaRPr lang="en-US" altLang="ja-JP" sz="30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endParaRPr lang="en-US" altLang="ja-JP" sz="3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3113584" y="6519446"/>
            <a:ext cx="6030416" cy="338554"/>
          </a:xfrm>
          <a:prstGeom prst="rect">
            <a:avLst/>
          </a:prstGeom>
        </p:spPr>
        <p:txBody>
          <a:bodyPr wrap="square">
            <a:spAutoFit/>
          </a:bodyPr>
          <a:lstStyle/>
          <a:p>
            <a:r>
              <a:rPr lang="en-US" altLang="ja-JP" sz="1600" b="1" dirty="0">
                <a:solidFill>
                  <a:schemeClr val="tx2"/>
                </a:solidFill>
              </a:rPr>
              <a:t>Copyright © </a:t>
            </a:r>
            <a:r>
              <a:rPr lang="ja-JP" altLang="en-US" sz="1600" b="1" dirty="0">
                <a:solidFill>
                  <a:schemeClr val="tx2"/>
                </a:solidFill>
              </a:rPr>
              <a:t>司法書士法人こうの事務所 </a:t>
            </a:r>
            <a:r>
              <a:rPr lang="en-US" altLang="ja-JP" sz="1600" b="1" dirty="0">
                <a:solidFill>
                  <a:schemeClr val="tx2"/>
                </a:solidFill>
              </a:rPr>
              <a:t>All Rights Reserved.</a:t>
            </a:r>
            <a:endParaRPr lang="ja-JP" altLang="en-US" sz="1600" b="1" dirty="0">
              <a:solidFill>
                <a:schemeClr val="tx2"/>
              </a:solidFill>
            </a:endParaRPr>
          </a:p>
        </p:txBody>
      </p:sp>
    </p:spTree>
    <p:extLst>
      <p:ext uri="{BB962C8B-B14F-4D97-AF65-F5344CB8AC3E}">
        <p14:creationId xmlns:p14="http://schemas.microsoft.com/office/powerpoint/2010/main" val="17006462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188641"/>
            <a:ext cx="7315200" cy="864096"/>
          </a:xfrm>
        </p:spPr>
        <p:txBody>
          <a:bodyPr>
            <a:normAutofit/>
          </a:bodyPr>
          <a:lstStyle/>
          <a:p>
            <a:r>
              <a:rPr lang="ja-JP" altLang="en-US" dirty="0" smtClean="0"/>
              <a:t>３．</a:t>
            </a:r>
            <a:r>
              <a:rPr lang="ja-JP" altLang="en-US" dirty="0"/>
              <a:t>消費弱者に対する法の保護</a:t>
            </a:r>
          </a:p>
        </p:txBody>
      </p:sp>
      <p:sp>
        <p:nvSpPr>
          <p:cNvPr id="4" name="コンテンツ プレースホルダー 2"/>
          <p:cNvSpPr>
            <a:spLocks noGrp="1"/>
          </p:cNvSpPr>
          <p:nvPr>
            <p:ph idx="1"/>
          </p:nvPr>
        </p:nvSpPr>
        <p:spPr>
          <a:xfrm>
            <a:off x="277576" y="1052736"/>
            <a:ext cx="8588848" cy="5328592"/>
          </a:xfrm>
        </p:spPr>
        <p:txBody>
          <a:bodyPr>
            <a:noAutofit/>
          </a:bodyPr>
          <a:lstStyle/>
          <a:p>
            <a:pPr marL="45720" indent="0">
              <a:buNone/>
            </a:pPr>
            <a:r>
              <a:rPr lang="ja-JP" altLang="en-US" sz="2800" b="1" dirty="0" smtClean="0">
                <a:solidFill>
                  <a:srgbClr val="C00000"/>
                </a:solidFill>
                <a:latin typeface="Meiryo UI" panose="020B0604030504040204" pitchFamily="50" charset="-128"/>
                <a:ea typeface="Meiryo UI" panose="020B0604030504040204" pitchFamily="50" charset="-128"/>
                <a:cs typeface="Meiryo UI" panose="020B0604030504040204" pitchFamily="50" charset="-128"/>
              </a:rPr>
              <a:t>４</a:t>
            </a:r>
            <a:r>
              <a:rPr lang="ja-JP" altLang="en-US" sz="2800" b="1" dirty="0">
                <a:solidFill>
                  <a:srgbClr val="C00000"/>
                </a:solidFill>
                <a:latin typeface="Meiryo UI" panose="020B0604030504040204" pitchFamily="50" charset="-128"/>
                <a:ea typeface="Meiryo UI" panose="020B0604030504040204" pitchFamily="50" charset="-128"/>
                <a:cs typeface="Meiryo UI" panose="020B0604030504040204" pitchFamily="50" charset="-128"/>
              </a:rPr>
              <a:t>）利息</a:t>
            </a:r>
            <a:r>
              <a:rPr lang="ja-JP" altLang="en-US" sz="2800" b="1" dirty="0" smtClean="0">
                <a:solidFill>
                  <a:srgbClr val="C00000"/>
                </a:solidFill>
                <a:latin typeface="Meiryo UI" panose="020B0604030504040204" pitchFamily="50" charset="-128"/>
                <a:ea typeface="Meiryo UI" panose="020B0604030504040204" pitchFamily="50" charset="-128"/>
                <a:cs typeface="Meiryo UI" panose="020B0604030504040204" pitchFamily="50" charset="-128"/>
              </a:rPr>
              <a:t>制限法</a:t>
            </a:r>
            <a:endParaRPr lang="en-US" altLang="ja-JP" sz="2800" b="1" dirty="0" smtClean="0">
              <a:solidFill>
                <a:srgbClr val="C00000"/>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文字通り、貸主が設定する利息を制限するための</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法律であり、借入の元本の額によって、利息の最高限</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度額が、１０年未満は年</a:t>
            </a:r>
            <a:r>
              <a:rPr lang="en-US" altLang="ja-JP" sz="2800" dirty="0" smtClean="0">
                <a:latin typeface="Meiryo UI" panose="020B0604030504040204" pitchFamily="50" charset="-128"/>
                <a:ea typeface="Meiryo UI" panose="020B0604030504040204" pitchFamily="50" charset="-128"/>
                <a:cs typeface="Meiryo UI" panose="020B0604030504040204" pitchFamily="50" charset="-128"/>
              </a:rPr>
              <a:t>20%</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80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万円以上</a:t>
            </a:r>
            <a:r>
              <a:rPr lang="en-US" altLang="ja-JP" sz="2800" dirty="0" smtClean="0">
                <a:latin typeface="Meiryo UI" panose="020B0604030504040204" pitchFamily="50" charset="-128"/>
                <a:ea typeface="Meiryo UI" panose="020B0604030504040204" pitchFamily="50" charset="-128"/>
                <a:cs typeface="Meiryo UI" panose="020B0604030504040204" pitchFamily="50" charset="-128"/>
              </a:rPr>
              <a:t>100</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万</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円未満は年</a:t>
            </a:r>
            <a:r>
              <a:rPr lang="en-US" altLang="ja-JP" sz="2800" dirty="0" smtClean="0">
                <a:latin typeface="Meiryo UI" panose="020B0604030504040204" pitchFamily="50" charset="-128"/>
                <a:ea typeface="Meiryo UI" panose="020B0604030504040204" pitchFamily="50" charset="-128"/>
                <a:cs typeface="Meiryo UI" panose="020B0604030504040204" pitchFamily="50" charset="-128"/>
              </a:rPr>
              <a:t>18%</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800" dirty="0" smtClean="0">
                <a:latin typeface="Meiryo UI" panose="020B0604030504040204" pitchFamily="50" charset="-128"/>
                <a:ea typeface="Meiryo UI" panose="020B0604030504040204" pitchFamily="50" charset="-128"/>
                <a:cs typeface="Meiryo UI" panose="020B0604030504040204" pitchFamily="50" charset="-128"/>
              </a:rPr>
              <a:t>100</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万円以上は年</a:t>
            </a:r>
            <a:r>
              <a:rPr lang="en-US" altLang="ja-JP" sz="2800" dirty="0" smtClean="0">
                <a:latin typeface="Meiryo UI" panose="020B0604030504040204" pitchFamily="50" charset="-128"/>
                <a:ea typeface="Meiryo UI" panose="020B0604030504040204" pitchFamily="50" charset="-128"/>
                <a:cs typeface="Meiryo UI" panose="020B0604030504040204" pitchFamily="50" charset="-128"/>
              </a:rPr>
              <a:t>15%</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に定めら</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れており、それ以上の金利を設定することは無効です。</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ということは、お金を借りる時に、上記の基準をしっかり理解</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しておけば、</a:t>
            </a:r>
            <a:r>
              <a:rPr lang="ja-JP" altLang="en-US" sz="2800" b="1" u="sng" dirty="0" smtClean="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違法な金利をみやぶることができます</a:t>
            </a:r>
            <a:r>
              <a:rPr lang="ja-JP" altLang="en-US" sz="2800" b="1" u="sng" dirty="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800" b="1" u="sng" dirty="0" smtClean="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3113584" y="6514678"/>
            <a:ext cx="6030416" cy="338554"/>
          </a:xfrm>
          <a:prstGeom prst="rect">
            <a:avLst/>
          </a:prstGeom>
        </p:spPr>
        <p:txBody>
          <a:bodyPr wrap="square">
            <a:spAutoFit/>
          </a:bodyPr>
          <a:lstStyle/>
          <a:p>
            <a:r>
              <a:rPr lang="en-US" altLang="ja-JP" sz="1600" b="1" dirty="0">
                <a:solidFill>
                  <a:schemeClr val="tx2"/>
                </a:solidFill>
              </a:rPr>
              <a:t>Copyright © </a:t>
            </a:r>
            <a:r>
              <a:rPr lang="ja-JP" altLang="en-US" sz="1600" b="1" dirty="0">
                <a:solidFill>
                  <a:schemeClr val="tx2"/>
                </a:solidFill>
              </a:rPr>
              <a:t>司法書士法人こうの事務所 </a:t>
            </a:r>
            <a:r>
              <a:rPr lang="en-US" altLang="ja-JP" sz="1600" b="1" dirty="0">
                <a:solidFill>
                  <a:schemeClr val="tx2"/>
                </a:solidFill>
              </a:rPr>
              <a:t>All Rights Reserved.</a:t>
            </a:r>
            <a:endParaRPr lang="ja-JP" altLang="en-US" sz="1600" b="1" dirty="0">
              <a:solidFill>
                <a:schemeClr val="tx2"/>
              </a:solidFill>
            </a:endParaRPr>
          </a:p>
        </p:txBody>
      </p:sp>
    </p:spTree>
    <p:extLst>
      <p:ext uri="{BB962C8B-B14F-4D97-AF65-F5344CB8AC3E}">
        <p14:creationId xmlns:p14="http://schemas.microsoft.com/office/powerpoint/2010/main" val="113033424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188641"/>
            <a:ext cx="7315200" cy="864096"/>
          </a:xfrm>
        </p:spPr>
        <p:txBody>
          <a:bodyPr>
            <a:normAutofit/>
          </a:bodyPr>
          <a:lstStyle/>
          <a:p>
            <a:r>
              <a:rPr lang="ja-JP" altLang="en-US" dirty="0" smtClean="0"/>
              <a:t>３．</a:t>
            </a:r>
            <a:r>
              <a:rPr lang="ja-JP" altLang="en-US" dirty="0"/>
              <a:t>消費弱者に対する法の保護</a:t>
            </a:r>
          </a:p>
        </p:txBody>
      </p:sp>
      <p:sp>
        <p:nvSpPr>
          <p:cNvPr id="4" name="コンテンツ プレースホルダー 2"/>
          <p:cNvSpPr>
            <a:spLocks noGrp="1"/>
          </p:cNvSpPr>
          <p:nvPr>
            <p:ph idx="1"/>
          </p:nvPr>
        </p:nvSpPr>
        <p:spPr>
          <a:xfrm>
            <a:off x="277576" y="1052736"/>
            <a:ext cx="8588848" cy="5328592"/>
          </a:xfrm>
        </p:spPr>
        <p:txBody>
          <a:bodyPr>
            <a:noAutofit/>
          </a:bodyPr>
          <a:lstStyle/>
          <a:p>
            <a:pPr marL="45720" indent="0">
              <a:buNone/>
            </a:pPr>
            <a:r>
              <a:rPr lang="ja-JP" altLang="en-US" sz="2700" b="1" dirty="0" smtClean="0">
                <a:solidFill>
                  <a:schemeClr val="accent4">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５</a:t>
            </a:r>
            <a:r>
              <a:rPr lang="ja-JP" altLang="en-US" sz="2700" b="1" dirty="0">
                <a:solidFill>
                  <a:schemeClr val="accent4">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700" b="1" dirty="0" smtClean="0">
                <a:solidFill>
                  <a:schemeClr val="accent4">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貸金業法</a:t>
            </a:r>
            <a:endParaRPr lang="en-US" altLang="ja-JP" sz="2700" b="1" dirty="0" smtClean="0">
              <a:solidFill>
                <a:schemeClr val="accent4">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700" dirty="0" smtClean="0">
                <a:latin typeface="Meiryo UI" panose="020B0604030504040204" pitchFamily="50" charset="-128"/>
                <a:ea typeface="Meiryo UI" panose="020B0604030504040204" pitchFamily="50" charset="-128"/>
                <a:cs typeface="Meiryo UI" panose="020B0604030504040204" pitchFamily="50" charset="-128"/>
              </a:rPr>
              <a:t>貸金業</a:t>
            </a:r>
            <a:r>
              <a:rPr lang="ja-JP" altLang="en-US" sz="2700" dirty="0">
                <a:latin typeface="Meiryo UI" panose="020B0604030504040204" pitchFamily="50" charset="-128"/>
                <a:ea typeface="Meiryo UI" panose="020B0604030504040204" pitchFamily="50" charset="-128"/>
                <a:cs typeface="Meiryo UI" panose="020B0604030504040204" pitchFamily="50" charset="-128"/>
              </a:rPr>
              <a:t>を営む者について登録制度を</a:t>
            </a:r>
            <a:r>
              <a:rPr lang="ja-JP" altLang="en-US" sz="27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27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700" dirty="0" smtClean="0">
                <a:latin typeface="Meiryo UI" panose="020B0604030504040204" pitchFamily="50" charset="-128"/>
                <a:ea typeface="Meiryo UI" panose="020B0604030504040204" pitchFamily="50" charset="-128"/>
                <a:cs typeface="Meiryo UI" panose="020B0604030504040204" pitchFamily="50" charset="-128"/>
              </a:rPr>
              <a:t>　　　貸金業に</a:t>
            </a:r>
            <a:r>
              <a:rPr lang="ja-JP" altLang="en-US" sz="2700" dirty="0">
                <a:latin typeface="Meiryo UI" panose="020B0604030504040204" pitchFamily="50" charset="-128"/>
                <a:ea typeface="Meiryo UI" panose="020B0604030504040204" pitchFamily="50" charset="-128"/>
                <a:cs typeface="Meiryo UI" panose="020B0604030504040204" pitchFamily="50" charset="-128"/>
              </a:rPr>
              <a:t>対し必要な規制を</a:t>
            </a:r>
            <a:r>
              <a:rPr lang="ja-JP" altLang="en-US" sz="2700" dirty="0" smtClean="0">
                <a:latin typeface="Meiryo UI" panose="020B0604030504040204" pitchFamily="50" charset="-128"/>
                <a:ea typeface="Meiryo UI" panose="020B0604030504040204" pitchFamily="50" charset="-128"/>
                <a:cs typeface="Meiryo UI" panose="020B0604030504040204" pitchFamily="50" charset="-128"/>
              </a:rPr>
              <a:t>行う</a:t>
            </a:r>
            <a:endParaRPr lang="en-US" altLang="ja-JP" sz="27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700" dirty="0" smtClean="0">
                <a:latin typeface="Meiryo UI" panose="020B0604030504040204" pitchFamily="50" charset="-128"/>
                <a:ea typeface="Meiryo UI" panose="020B0604030504040204" pitchFamily="50" charset="-128"/>
                <a:cs typeface="Meiryo UI" panose="020B0604030504040204" pitchFamily="50" charset="-128"/>
              </a:rPr>
              <a:t>　　　貸金業者の</a:t>
            </a:r>
            <a:r>
              <a:rPr lang="ja-JP" altLang="en-US" sz="2700" dirty="0">
                <a:latin typeface="Meiryo UI" panose="020B0604030504040204" pitchFamily="50" charset="-128"/>
                <a:ea typeface="Meiryo UI" panose="020B0604030504040204" pitchFamily="50" charset="-128"/>
                <a:cs typeface="Meiryo UI" panose="020B0604030504040204" pitchFamily="50" charset="-128"/>
              </a:rPr>
              <a:t>組織</a:t>
            </a:r>
            <a:r>
              <a:rPr lang="ja-JP" altLang="en-US" sz="2700" dirty="0" smtClean="0">
                <a:latin typeface="Meiryo UI" panose="020B0604030504040204" pitchFamily="50" charset="-128"/>
                <a:ea typeface="Meiryo UI" panose="020B0604030504040204" pitchFamily="50" charset="-128"/>
                <a:cs typeface="Meiryo UI" panose="020B0604030504040204" pitchFamily="50" charset="-128"/>
              </a:rPr>
              <a:t>する</a:t>
            </a:r>
            <a:r>
              <a:rPr lang="ja-JP" altLang="en-US" sz="2700" dirty="0">
                <a:latin typeface="Meiryo UI" panose="020B0604030504040204" pitchFamily="50" charset="-128"/>
                <a:ea typeface="Meiryo UI" panose="020B0604030504040204" pitchFamily="50" charset="-128"/>
                <a:cs typeface="Meiryo UI" panose="020B0604030504040204" pitchFamily="50" charset="-128"/>
              </a:rPr>
              <a:t>団体を認可する制度を</a:t>
            </a:r>
            <a:r>
              <a:rPr lang="ja-JP" altLang="en-US" sz="2700" dirty="0" smtClean="0">
                <a:latin typeface="Meiryo UI" panose="020B0604030504040204" pitchFamily="50" charset="-128"/>
                <a:ea typeface="Meiryo UI" panose="020B0604030504040204" pitchFamily="50" charset="-128"/>
                <a:cs typeface="Meiryo UI" panose="020B0604030504040204" pitchFamily="50" charset="-128"/>
              </a:rPr>
              <a:t>設ける</a:t>
            </a:r>
            <a:endParaRPr lang="en-US" altLang="ja-JP" sz="27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700" dirty="0" smtClean="0">
                <a:latin typeface="Meiryo UI" panose="020B0604030504040204" pitchFamily="50" charset="-128"/>
                <a:ea typeface="Meiryo UI" panose="020B0604030504040204" pitchFamily="50" charset="-128"/>
                <a:cs typeface="Meiryo UI" panose="020B0604030504040204" pitchFamily="50" charset="-128"/>
              </a:rPr>
              <a:t>　　指定</a:t>
            </a:r>
            <a:r>
              <a:rPr lang="ja-JP" altLang="en-US" sz="2700" dirty="0">
                <a:latin typeface="Meiryo UI" panose="020B0604030504040204" pitchFamily="50" charset="-128"/>
                <a:ea typeface="Meiryo UI" panose="020B0604030504040204" pitchFamily="50" charset="-128"/>
                <a:cs typeface="Meiryo UI" panose="020B0604030504040204" pitchFamily="50" charset="-128"/>
              </a:rPr>
              <a:t>信用情報機関の制度</a:t>
            </a:r>
            <a:r>
              <a:rPr lang="ja-JP" altLang="en-US" sz="2700" dirty="0" smtClean="0">
                <a:latin typeface="Meiryo UI" panose="020B0604030504040204" pitchFamily="50" charset="-128"/>
                <a:ea typeface="Meiryo UI" panose="020B0604030504040204" pitchFamily="50" charset="-128"/>
                <a:cs typeface="Meiryo UI" panose="020B0604030504040204" pitchFamily="50" charset="-128"/>
              </a:rPr>
              <a:t>を設ける</a:t>
            </a:r>
            <a:endParaRPr lang="en-US" altLang="ja-JP" sz="27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700" dirty="0" smtClean="0">
                <a:latin typeface="Meiryo UI" panose="020B0604030504040204" pitchFamily="50" charset="-128"/>
                <a:ea typeface="Meiryo UI" panose="020B0604030504040204" pitchFamily="50" charset="-128"/>
                <a:cs typeface="Meiryo UI" panose="020B0604030504040204" pitchFamily="50" charset="-128"/>
              </a:rPr>
              <a:t>　目的</a:t>
            </a:r>
            <a:endParaRPr lang="en-US" altLang="ja-JP" sz="27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700" dirty="0" smtClean="0">
                <a:latin typeface="Meiryo UI" panose="020B0604030504040204" pitchFamily="50" charset="-128"/>
                <a:ea typeface="Meiryo UI" panose="020B0604030504040204" pitchFamily="50" charset="-128"/>
                <a:cs typeface="Meiryo UI" panose="020B0604030504040204" pitchFamily="50" charset="-128"/>
              </a:rPr>
              <a:t>　　「貸金業</a:t>
            </a:r>
            <a:r>
              <a:rPr lang="ja-JP" altLang="en-US" sz="2700" dirty="0">
                <a:latin typeface="Meiryo UI" panose="020B0604030504040204" pitchFamily="50" charset="-128"/>
                <a:ea typeface="Meiryo UI" panose="020B0604030504040204" pitchFamily="50" charset="-128"/>
                <a:cs typeface="Meiryo UI" panose="020B0604030504040204" pitchFamily="50" charset="-128"/>
              </a:rPr>
              <a:t>を営む者の業務の適正</a:t>
            </a:r>
            <a:r>
              <a:rPr lang="ja-JP" altLang="en-US" sz="2700" dirty="0" smtClean="0">
                <a:latin typeface="Meiryo UI" panose="020B0604030504040204" pitchFamily="50" charset="-128"/>
                <a:ea typeface="Meiryo UI" panose="020B0604030504040204" pitchFamily="50" charset="-128"/>
                <a:cs typeface="Meiryo UI" panose="020B0604030504040204" pitchFamily="50" charset="-128"/>
              </a:rPr>
              <a:t>な運営</a:t>
            </a:r>
            <a:r>
              <a:rPr lang="ja-JP" altLang="en-US" sz="27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2700" dirty="0" smtClean="0">
                <a:latin typeface="Meiryo UI" panose="020B0604030504040204" pitchFamily="50" charset="-128"/>
                <a:ea typeface="Meiryo UI" panose="020B0604030504040204" pitchFamily="50" charset="-128"/>
                <a:cs typeface="Meiryo UI" panose="020B0604030504040204" pitchFamily="50" charset="-128"/>
              </a:rPr>
              <a:t>確保及</a:t>
            </a:r>
            <a:endParaRPr lang="en-US" altLang="ja-JP" sz="27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700" dirty="0" smtClean="0">
                <a:latin typeface="Meiryo UI" panose="020B0604030504040204" pitchFamily="50" charset="-128"/>
                <a:ea typeface="Meiryo UI" panose="020B0604030504040204" pitchFamily="50" charset="-128"/>
                <a:cs typeface="Meiryo UI" panose="020B0604030504040204" pitchFamily="50" charset="-128"/>
              </a:rPr>
              <a:t>　　び</a:t>
            </a:r>
            <a:r>
              <a:rPr lang="ja-JP" altLang="en-US" sz="2700" dirty="0">
                <a:latin typeface="Meiryo UI" panose="020B0604030504040204" pitchFamily="50" charset="-128"/>
                <a:ea typeface="Meiryo UI" panose="020B0604030504040204" pitchFamily="50" charset="-128"/>
                <a:cs typeface="Meiryo UI" panose="020B0604030504040204" pitchFamily="50" charset="-128"/>
              </a:rPr>
              <a:t>資金需要者等の利益の保護を図る</a:t>
            </a:r>
            <a:r>
              <a:rPr lang="ja-JP" altLang="en-US" sz="2700" dirty="0" smtClean="0">
                <a:latin typeface="Meiryo UI" panose="020B0604030504040204" pitchFamily="50" charset="-128"/>
                <a:ea typeface="Meiryo UI" panose="020B0604030504040204" pitchFamily="50" charset="-128"/>
                <a:cs typeface="Meiryo UI" panose="020B0604030504040204" pitchFamily="50" charset="-128"/>
              </a:rPr>
              <a:t>と共に国民経済</a:t>
            </a:r>
            <a:endParaRPr lang="en-US" altLang="ja-JP" sz="27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700" dirty="0" smtClean="0">
                <a:latin typeface="Meiryo UI" panose="020B0604030504040204" pitchFamily="50" charset="-128"/>
                <a:ea typeface="Meiryo UI" panose="020B0604030504040204" pitchFamily="50" charset="-128"/>
                <a:cs typeface="Meiryo UI" panose="020B0604030504040204" pitchFamily="50" charset="-128"/>
              </a:rPr>
              <a:t>　　の</a:t>
            </a:r>
            <a:r>
              <a:rPr lang="ja-JP" altLang="en-US" sz="2700" dirty="0">
                <a:latin typeface="Meiryo UI" panose="020B0604030504040204" pitchFamily="50" charset="-128"/>
                <a:ea typeface="Meiryo UI" panose="020B0604030504040204" pitchFamily="50" charset="-128"/>
                <a:cs typeface="Meiryo UI" panose="020B0604030504040204" pitchFamily="50" charset="-128"/>
              </a:rPr>
              <a:t>適切な運営に</a:t>
            </a:r>
            <a:r>
              <a:rPr lang="ja-JP" altLang="en-US" sz="2700" dirty="0" smtClean="0">
                <a:latin typeface="Meiryo UI" panose="020B0604030504040204" pitchFamily="50" charset="-128"/>
                <a:ea typeface="Meiryo UI" panose="020B0604030504040204" pitchFamily="50" charset="-128"/>
                <a:cs typeface="Meiryo UI" panose="020B0604030504040204" pitchFamily="50" charset="-128"/>
              </a:rPr>
              <a:t>資する。 」</a:t>
            </a:r>
            <a:r>
              <a:rPr lang="ja-JP" altLang="en-US" sz="2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7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27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7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700" b="1" dirty="0" smtClean="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貸金業者の登録制が義務付け　⇒</a:t>
            </a:r>
            <a:r>
              <a:rPr lang="ja-JP" altLang="en-US" sz="2700" b="1" i="1" dirty="0" smtClean="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ヤミ金の罰則強化　　　</a:t>
            </a:r>
            <a:endParaRPr lang="en-US" altLang="ja-JP" sz="2700" b="1" i="1" dirty="0" smtClean="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700" b="1" i="1" dirty="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700" b="1" i="1" dirty="0" smtClean="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　や登録要件の厳格化　⇒　</a:t>
            </a:r>
            <a:r>
              <a:rPr lang="ja-JP" altLang="en-US" sz="2700" dirty="0" smtClean="0">
                <a:latin typeface="Meiryo UI" panose="020B0604030504040204" pitchFamily="50" charset="-128"/>
                <a:ea typeface="Meiryo UI" panose="020B0604030504040204" pitchFamily="50" charset="-128"/>
                <a:cs typeface="Meiryo UI" panose="020B0604030504040204" pitchFamily="50" charset="-128"/>
              </a:rPr>
              <a:t>消費者保護</a:t>
            </a:r>
            <a:endParaRPr lang="en-US" altLang="ja-JP" sz="2700" dirty="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endParaRPr lang="ja-JP" altLang="en-US" sz="2800" dirty="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28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3113584" y="6519446"/>
            <a:ext cx="6030416" cy="338554"/>
          </a:xfrm>
          <a:prstGeom prst="rect">
            <a:avLst/>
          </a:prstGeom>
        </p:spPr>
        <p:txBody>
          <a:bodyPr wrap="square">
            <a:spAutoFit/>
          </a:bodyPr>
          <a:lstStyle/>
          <a:p>
            <a:r>
              <a:rPr lang="en-US" altLang="ja-JP" sz="1600" b="1" dirty="0">
                <a:solidFill>
                  <a:schemeClr val="tx2"/>
                </a:solidFill>
              </a:rPr>
              <a:t>Copyright © </a:t>
            </a:r>
            <a:r>
              <a:rPr lang="ja-JP" altLang="en-US" sz="1600" b="1" dirty="0">
                <a:solidFill>
                  <a:schemeClr val="tx2"/>
                </a:solidFill>
              </a:rPr>
              <a:t>司法書士法人こうの事務所 </a:t>
            </a:r>
            <a:r>
              <a:rPr lang="en-US" altLang="ja-JP" sz="1600" b="1" dirty="0">
                <a:solidFill>
                  <a:schemeClr val="tx2"/>
                </a:solidFill>
              </a:rPr>
              <a:t>All Rights Reserved.</a:t>
            </a:r>
            <a:endParaRPr lang="ja-JP" altLang="en-US" sz="1600" b="1" dirty="0">
              <a:solidFill>
                <a:schemeClr val="tx2"/>
              </a:solidFill>
            </a:endParaRPr>
          </a:p>
        </p:txBody>
      </p:sp>
    </p:spTree>
    <p:extLst>
      <p:ext uri="{BB962C8B-B14F-4D97-AF65-F5344CB8AC3E}">
        <p14:creationId xmlns:p14="http://schemas.microsoft.com/office/powerpoint/2010/main" val="23810598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188641"/>
            <a:ext cx="7315200" cy="864096"/>
          </a:xfrm>
        </p:spPr>
        <p:txBody>
          <a:bodyPr>
            <a:normAutofit/>
          </a:bodyPr>
          <a:lstStyle/>
          <a:p>
            <a:r>
              <a:rPr lang="en-US" altLang="ja-JP" dirty="0"/>
              <a:t>3</a:t>
            </a:r>
            <a:r>
              <a:rPr lang="ja-JP" altLang="en-US" dirty="0" smtClean="0"/>
              <a:t>．</a:t>
            </a:r>
            <a:r>
              <a:rPr lang="ja-JP" altLang="en-US" dirty="0"/>
              <a:t>消費弱者に対する法の保護</a:t>
            </a:r>
          </a:p>
        </p:txBody>
      </p:sp>
      <p:sp>
        <p:nvSpPr>
          <p:cNvPr id="4" name="コンテンツ プレースホルダー 2"/>
          <p:cNvSpPr>
            <a:spLocks noGrp="1"/>
          </p:cNvSpPr>
          <p:nvPr>
            <p:ph idx="1"/>
          </p:nvPr>
        </p:nvSpPr>
        <p:spPr>
          <a:xfrm>
            <a:off x="277576" y="1052736"/>
            <a:ext cx="8588848" cy="2016224"/>
          </a:xfrm>
        </p:spPr>
        <p:txBody>
          <a:bodyPr>
            <a:noAutofit/>
          </a:bodyPr>
          <a:lstStyle/>
          <a:p>
            <a:pPr marL="45720" indent="0">
              <a:buNone/>
            </a:pPr>
            <a:r>
              <a:rPr lang="ja-JP" altLang="en-US" sz="2800" b="1" dirty="0" smtClean="0">
                <a:solidFill>
                  <a:schemeClr val="accent5">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６）電子</a:t>
            </a:r>
            <a:r>
              <a:rPr lang="ja-JP" altLang="en-US" sz="2800" b="1" dirty="0">
                <a:solidFill>
                  <a:schemeClr val="accent5">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消費者契約及び電子承諾通知に関する</a:t>
            </a:r>
          </a:p>
          <a:p>
            <a:pPr marL="45720" indent="0">
              <a:buNone/>
            </a:pPr>
            <a:r>
              <a:rPr lang="ja-JP" altLang="en-US" sz="2800" b="1" dirty="0">
                <a:solidFill>
                  <a:schemeClr val="accent5">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　　　民法の特例に関する</a:t>
            </a:r>
            <a:r>
              <a:rPr lang="ja-JP" altLang="en-US" sz="2800" b="1" dirty="0" smtClean="0">
                <a:solidFill>
                  <a:schemeClr val="accent5">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法律</a:t>
            </a:r>
            <a:endParaRPr lang="en-US" altLang="ja-JP" sz="2800" b="1" dirty="0" smtClean="0">
              <a:solidFill>
                <a:schemeClr val="accent5">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300" b="1" u="sng" dirty="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１．電子商取引などにおける消費者の操作ミスの救済</a:t>
            </a:r>
          </a:p>
          <a:p>
            <a:pPr marL="45720" indent="0">
              <a:buNone/>
            </a:pPr>
            <a:r>
              <a:rPr lang="ja-JP" altLang="en-US" sz="2300" dirty="0">
                <a:latin typeface="Meiryo UI" panose="020B0604030504040204" pitchFamily="50" charset="-128"/>
                <a:ea typeface="Meiryo UI" panose="020B0604030504040204" pitchFamily="50" charset="-128"/>
                <a:cs typeface="Meiryo UI" panose="020B0604030504040204" pitchFamily="50" charset="-128"/>
              </a:rPr>
              <a:t>　　  Ｂ２Ｃ （事業者・消費者間） の電子契約では、消費者</a:t>
            </a:r>
            <a:r>
              <a:rPr lang="ja-JP" altLang="en-US" sz="2300" dirty="0" smtClean="0">
                <a:latin typeface="Meiryo UI" panose="020B0604030504040204" pitchFamily="50" charset="-128"/>
                <a:ea typeface="Meiryo UI" panose="020B0604030504040204" pitchFamily="50" charset="-128"/>
                <a:cs typeface="Meiryo UI" panose="020B0604030504040204" pitchFamily="50" charset="-128"/>
              </a:rPr>
              <a:t>が</a:t>
            </a:r>
            <a:endParaRPr lang="en-US" altLang="ja-JP" sz="23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en-US" altLang="ja-JP" sz="23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23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300" dirty="0" smtClean="0">
                <a:latin typeface="Meiryo UI" panose="020B0604030504040204" pitchFamily="50" charset="-128"/>
                <a:ea typeface="Meiryo UI" panose="020B0604030504040204" pitchFamily="50" charset="-128"/>
                <a:cs typeface="Meiryo UI" panose="020B0604030504040204" pitchFamily="50" charset="-128"/>
              </a:rPr>
              <a:t>申込み</a:t>
            </a:r>
            <a:r>
              <a:rPr lang="ja-JP" altLang="en-US" sz="2300" dirty="0">
                <a:latin typeface="Meiryo UI" panose="020B0604030504040204" pitchFamily="50" charset="-128"/>
                <a:ea typeface="Meiryo UI" panose="020B0604030504040204" pitchFamily="50" charset="-128"/>
                <a:cs typeface="Meiryo UI" panose="020B0604030504040204" pitchFamily="50" charset="-128"/>
              </a:rPr>
              <a:t>を行う前に、消費者の</a:t>
            </a:r>
            <a:r>
              <a:rPr lang="ja-JP" altLang="en-US" sz="2300" dirty="0" smtClean="0">
                <a:latin typeface="Meiryo UI" panose="020B0604030504040204" pitchFamily="50" charset="-128"/>
                <a:ea typeface="Meiryo UI" panose="020B0604030504040204" pitchFamily="50" charset="-128"/>
                <a:cs typeface="Meiryo UI" panose="020B0604030504040204" pitchFamily="50" charset="-128"/>
              </a:rPr>
              <a:t>申込み</a:t>
            </a:r>
            <a:r>
              <a:rPr lang="ja-JP" altLang="en-US" sz="2300" dirty="0">
                <a:latin typeface="Meiryo UI" panose="020B0604030504040204" pitchFamily="50" charset="-128"/>
                <a:ea typeface="Meiryo UI" panose="020B0604030504040204" pitchFamily="50" charset="-128"/>
                <a:cs typeface="Meiryo UI" panose="020B0604030504040204" pitchFamily="50" charset="-128"/>
              </a:rPr>
              <a:t>内容などを確認する</a:t>
            </a:r>
            <a:r>
              <a:rPr lang="ja-JP" altLang="en-US" sz="2300" dirty="0" smtClean="0">
                <a:latin typeface="Meiryo UI" panose="020B0604030504040204" pitchFamily="50" charset="-128"/>
                <a:ea typeface="Meiryo UI" panose="020B0604030504040204" pitchFamily="50" charset="-128"/>
                <a:cs typeface="Meiryo UI" panose="020B0604030504040204" pitchFamily="50" charset="-128"/>
              </a:rPr>
              <a:t>措置</a:t>
            </a:r>
            <a:endParaRPr lang="en-US" altLang="ja-JP" sz="23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en-US" altLang="ja-JP" sz="23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23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300"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en-US" sz="2300" dirty="0">
                <a:latin typeface="Meiryo UI" panose="020B0604030504040204" pitchFamily="50" charset="-128"/>
                <a:ea typeface="Meiryo UI" panose="020B0604030504040204" pitchFamily="50" charset="-128"/>
                <a:cs typeface="Meiryo UI" panose="020B0604030504040204" pitchFamily="50" charset="-128"/>
              </a:rPr>
              <a:t>事業者側が講じないと、要素の錯誤にあたる操作</a:t>
            </a:r>
            <a:r>
              <a:rPr lang="ja-JP" altLang="en-US" sz="2300" dirty="0" smtClean="0">
                <a:latin typeface="Meiryo UI" panose="020B0604030504040204" pitchFamily="50" charset="-128"/>
                <a:ea typeface="Meiryo UI" panose="020B0604030504040204" pitchFamily="50" charset="-128"/>
                <a:cs typeface="Meiryo UI" panose="020B0604030504040204" pitchFamily="50" charset="-128"/>
              </a:rPr>
              <a:t>ミス</a:t>
            </a:r>
            <a:r>
              <a:rPr lang="ja-JP" altLang="en-US" sz="23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2300" dirty="0" smtClean="0">
                <a:latin typeface="Meiryo UI" panose="020B0604030504040204" pitchFamily="50" charset="-128"/>
                <a:ea typeface="Meiryo UI" panose="020B0604030504040204" pitchFamily="50" charset="-128"/>
                <a:cs typeface="Meiryo UI" panose="020B0604030504040204" pitchFamily="50" charset="-128"/>
              </a:rPr>
              <a:t>よる</a:t>
            </a:r>
            <a:endParaRPr lang="en-US" altLang="ja-JP" sz="23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en-US" altLang="ja-JP" sz="23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23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300" dirty="0" smtClean="0">
                <a:latin typeface="Meiryo UI" panose="020B0604030504040204" pitchFamily="50" charset="-128"/>
                <a:ea typeface="Meiryo UI" panose="020B0604030504040204" pitchFamily="50" charset="-128"/>
                <a:cs typeface="Meiryo UI" panose="020B0604030504040204" pitchFamily="50" charset="-128"/>
              </a:rPr>
              <a:t>消費者</a:t>
            </a:r>
            <a:r>
              <a:rPr lang="ja-JP" altLang="en-US" sz="2300" dirty="0">
                <a:latin typeface="Meiryo UI" panose="020B0604030504040204" pitchFamily="50" charset="-128"/>
                <a:ea typeface="Meiryo UI" panose="020B0604030504040204" pitchFamily="50" charset="-128"/>
                <a:cs typeface="Meiryo UI" panose="020B0604030504040204" pitchFamily="50" charset="-128"/>
              </a:rPr>
              <a:t>の申込みの意思表示は無効となります</a:t>
            </a:r>
            <a:r>
              <a:rPr lang="ja-JP" altLang="en-US" sz="23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3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23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300" dirty="0" smtClean="0">
                <a:latin typeface="Meiryo UI" panose="020B0604030504040204" pitchFamily="50" charset="-128"/>
                <a:ea typeface="Meiryo UI" panose="020B0604030504040204" pitchFamily="50" charset="-128"/>
                <a:cs typeface="Meiryo UI" panose="020B0604030504040204" pitchFamily="50" charset="-128"/>
              </a:rPr>
              <a:t>　　⇒　特例が出る前の民法では、</a:t>
            </a:r>
            <a:r>
              <a:rPr lang="ja-JP" altLang="en-US" sz="2300" dirty="0">
                <a:latin typeface="Meiryo UI" panose="020B0604030504040204" pitchFamily="50" charset="-128"/>
                <a:ea typeface="Meiryo UI" panose="020B0604030504040204" pitchFamily="50" charset="-128"/>
                <a:cs typeface="Meiryo UI" panose="020B0604030504040204" pitchFamily="50" charset="-128"/>
              </a:rPr>
              <a:t>事業者から、操作ミスが「重大な過失」にあたるので</a:t>
            </a:r>
            <a:r>
              <a:rPr lang="ja-JP" altLang="en-US" sz="2300" dirty="0" smtClean="0">
                <a:latin typeface="Meiryo UI" panose="020B0604030504040204" pitchFamily="50" charset="-128"/>
                <a:ea typeface="Meiryo UI" panose="020B0604030504040204" pitchFamily="50" charset="-128"/>
                <a:cs typeface="Meiryo UI" panose="020B0604030504040204" pitchFamily="50" charset="-128"/>
              </a:rPr>
              <a:t>契約</a:t>
            </a:r>
            <a:r>
              <a:rPr lang="ja-JP" altLang="en-US" sz="2300" dirty="0">
                <a:latin typeface="Meiryo UI" panose="020B0604030504040204" pitchFamily="50" charset="-128"/>
                <a:ea typeface="Meiryo UI" panose="020B0604030504040204" pitchFamily="50" charset="-128"/>
                <a:cs typeface="Meiryo UI" panose="020B0604030504040204" pitchFamily="50" charset="-128"/>
              </a:rPr>
              <a:t>は有効に成立している、と主張</a:t>
            </a:r>
            <a:r>
              <a:rPr lang="ja-JP" altLang="en-US" sz="2300" dirty="0" smtClean="0">
                <a:latin typeface="Meiryo UI" panose="020B0604030504040204" pitchFamily="50" charset="-128"/>
                <a:ea typeface="Meiryo UI" panose="020B0604030504040204" pitchFamily="50" charset="-128"/>
                <a:cs typeface="Meiryo UI" panose="020B0604030504040204" pitchFamily="50" charset="-128"/>
              </a:rPr>
              <a:t>する</a:t>
            </a:r>
            <a:r>
              <a:rPr lang="ja-JP" altLang="en-US" sz="2300" dirty="0">
                <a:latin typeface="Meiryo UI" panose="020B0604030504040204" pitchFamily="50" charset="-128"/>
                <a:ea typeface="Meiryo UI" panose="020B0604030504040204" pitchFamily="50" charset="-128"/>
                <a:cs typeface="Meiryo UI" panose="020B0604030504040204" pitchFamily="50" charset="-128"/>
              </a:rPr>
              <a:t>ことが可能でした</a:t>
            </a:r>
            <a:r>
              <a:rPr lang="ja-JP" altLang="en-US" sz="23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300" dirty="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300" b="1" u="sng" dirty="0" smtClean="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2300" b="1" u="sng" dirty="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．電子商取引などにおける契約の成立時期の転換</a:t>
            </a:r>
          </a:p>
          <a:p>
            <a:pPr marL="45720" indent="0">
              <a:buNone/>
            </a:pPr>
            <a:r>
              <a:rPr lang="ja-JP" altLang="en-US" sz="2300" dirty="0">
                <a:latin typeface="Meiryo UI" panose="020B0604030504040204" pitchFamily="50" charset="-128"/>
                <a:ea typeface="Meiryo UI" panose="020B0604030504040204" pitchFamily="50" charset="-128"/>
                <a:cs typeface="Meiryo UI" panose="020B0604030504040204" pitchFamily="50" charset="-128"/>
              </a:rPr>
              <a:t>　　　電子契約は、承諾の通知が申込者に到達した時に成立する</a:t>
            </a:r>
            <a:r>
              <a:rPr lang="ja-JP" altLang="en-US" sz="2300" dirty="0" smtClean="0">
                <a:latin typeface="Meiryo UI" panose="020B0604030504040204" pitchFamily="50" charset="-128"/>
                <a:ea typeface="Meiryo UI" panose="020B0604030504040204" pitchFamily="50" charset="-128"/>
                <a:cs typeface="Meiryo UI" panose="020B0604030504040204" pitchFamily="50" charset="-128"/>
              </a:rPr>
              <a:t>こと</a:t>
            </a:r>
            <a:endParaRPr lang="en-US" altLang="ja-JP" sz="23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300" dirty="0" smtClean="0">
                <a:latin typeface="Meiryo UI" panose="020B0604030504040204" pitchFamily="50" charset="-128"/>
                <a:ea typeface="Meiryo UI" panose="020B0604030504040204" pitchFamily="50" charset="-128"/>
                <a:cs typeface="Meiryo UI" panose="020B0604030504040204" pitchFamily="50" charset="-128"/>
              </a:rPr>
              <a:t>　　に</a:t>
            </a:r>
            <a:r>
              <a:rPr lang="ja-JP" altLang="en-US" sz="2300" dirty="0">
                <a:latin typeface="Meiryo UI" panose="020B0604030504040204" pitchFamily="50" charset="-128"/>
                <a:ea typeface="Meiryo UI" panose="020B0604030504040204" pitchFamily="50" charset="-128"/>
                <a:cs typeface="Meiryo UI" panose="020B0604030504040204" pitchFamily="50" charset="-128"/>
              </a:rPr>
              <a:t>なります</a:t>
            </a:r>
            <a:r>
              <a:rPr lang="ja-JP" altLang="en-US" sz="2300" dirty="0" smtClean="0">
                <a:latin typeface="Meiryo UI" panose="020B0604030504040204" pitchFamily="50" charset="-128"/>
                <a:ea typeface="Meiryo UI" panose="020B0604030504040204" pitchFamily="50" charset="-128"/>
                <a:cs typeface="Meiryo UI" panose="020B0604030504040204" pitchFamily="50" charset="-128"/>
              </a:rPr>
              <a:t>。⇒これ</a:t>
            </a:r>
            <a:r>
              <a:rPr lang="ja-JP" altLang="en-US" sz="2300" dirty="0">
                <a:latin typeface="Meiryo UI" panose="020B0604030504040204" pitchFamily="50" charset="-128"/>
                <a:ea typeface="Meiryo UI" panose="020B0604030504040204" pitchFamily="50" charset="-128"/>
                <a:cs typeface="Meiryo UI" panose="020B0604030504040204" pitchFamily="50" charset="-128"/>
              </a:rPr>
              <a:t>までは、承諾の通知が発信された時に契約は成立していました。</a:t>
            </a:r>
            <a:endParaRPr lang="en-US" altLang="ja-JP" sz="2300" dirty="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endParaRPr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3113584" y="6519446"/>
            <a:ext cx="6030416" cy="338554"/>
          </a:xfrm>
          <a:prstGeom prst="rect">
            <a:avLst/>
          </a:prstGeom>
        </p:spPr>
        <p:txBody>
          <a:bodyPr wrap="square">
            <a:spAutoFit/>
          </a:bodyPr>
          <a:lstStyle/>
          <a:p>
            <a:r>
              <a:rPr lang="en-US" altLang="ja-JP" sz="1600" b="1" dirty="0">
                <a:solidFill>
                  <a:schemeClr val="tx2"/>
                </a:solidFill>
              </a:rPr>
              <a:t>Copyright © </a:t>
            </a:r>
            <a:r>
              <a:rPr lang="ja-JP" altLang="en-US" sz="1600" b="1" dirty="0">
                <a:solidFill>
                  <a:schemeClr val="tx2"/>
                </a:solidFill>
              </a:rPr>
              <a:t>司法書士法人こうの事務所 </a:t>
            </a:r>
            <a:r>
              <a:rPr lang="en-US" altLang="ja-JP" sz="1600" b="1" dirty="0">
                <a:solidFill>
                  <a:schemeClr val="tx2"/>
                </a:solidFill>
              </a:rPr>
              <a:t>All Rights Reserved.</a:t>
            </a:r>
            <a:endParaRPr lang="ja-JP" altLang="en-US" sz="1600" b="1" dirty="0">
              <a:solidFill>
                <a:schemeClr val="tx2"/>
              </a:solidFill>
            </a:endParaRPr>
          </a:p>
        </p:txBody>
      </p:sp>
    </p:spTree>
    <p:extLst>
      <p:ext uri="{BB962C8B-B14F-4D97-AF65-F5344CB8AC3E}">
        <p14:creationId xmlns:p14="http://schemas.microsoft.com/office/powerpoint/2010/main" val="100436965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188641"/>
            <a:ext cx="7315200" cy="864096"/>
          </a:xfrm>
        </p:spPr>
        <p:txBody>
          <a:bodyPr>
            <a:normAutofit/>
          </a:bodyPr>
          <a:lstStyle/>
          <a:p>
            <a:r>
              <a:rPr lang="en-US" altLang="ja-JP" dirty="0" smtClean="0"/>
              <a:t>4.</a:t>
            </a:r>
            <a:r>
              <a:rPr lang="ja-JP" altLang="en-US" dirty="0" smtClean="0"/>
              <a:t>　消費者トラブルへの対処法</a:t>
            </a:r>
            <a:endParaRPr lang="ja-JP" altLang="en-US" dirty="0"/>
          </a:p>
        </p:txBody>
      </p:sp>
      <p:sp>
        <p:nvSpPr>
          <p:cNvPr id="4" name="コンテンツ プレースホルダー 2"/>
          <p:cNvSpPr>
            <a:spLocks noGrp="1"/>
          </p:cNvSpPr>
          <p:nvPr>
            <p:ph idx="1"/>
          </p:nvPr>
        </p:nvSpPr>
        <p:spPr>
          <a:xfrm>
            <a:off x="277576" y="1052736"/>
            <a:ext cx="8588848" cy="2016224"/>
          </a:xfrm>
        </p:spPr>
        <p:txBody>
          <a:bodyPr>
            <a:noAutofit/>
          </a:bodyPr>
          <a:lstStyle/>
          <a:p>
            <a:pPr marL="45720" indent="0">
              <a:buNone/>
            </a:pPr>
            <a:r>
              <a:rPr lang="ja-JP" altLang="en-US" sz="2800" b="1" dirty="0" smtClean="0">
                <a:solidFill>
                  <a:srgbClr val="C00000"/>
                </a:solidFill>
                <a:latin typeface="Meiryo UI" panose="020B0604030504040204" pitchFamily="50" charset="-128"/>
                <a:ea typeface="Meiryo UI" panose="020B0604030504040204" pitchFamily="50" charset="-128"/>
                <a:cs typeface="Meiryo UI" panose="020B0604030504040204" pitchFamily="50" charset="-128"/>
              </a:rPr>
              <a:t>民事</a:t>
            </a:r>
            <a:endParaRPr lang="ja-JP" altLang="en-US" sz="2800" b="1" dirty="0">
              <a:solidFill>
                <a:srgbClr val="C00000"/>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b="1" dirty="0">
                <a:solidFill>
                  <a:schemeClr val="accent5">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クーリングオフ制度による申込みの撤回、または契約の解除</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契約</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解除通告（内容証明郵便による）</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消費者契約法による契約の取消や消費者の利益を一方的に害</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する条項の無効</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民法に基づく錯誤・詐欺・強迫による契約の無効</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個別の業法に基づく消費者保護規定の活用</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400" b="1" dirty="0" smtClean="0">
                <a:solidFill>
                  <a:srgbClr val="C00000"/>
                </a:solidFill>
                <a:latin typeface="Meiryo UI" panose="020B0604030504040204" pitchFamily="50" charset="-128"/>
                <a:ea typeface="Meiryo UI" panose="020B0604030504040204" pitchFamily="50" charset="-128"/>
                <a:cs typeface="Meiryo UI" panose="020B0604030504040204" pitchFamily="50" charset="-128"/>
              </a:rPr>
              <a:t>刑事</a:t>
            </a:r>
            <a:endParaRPr lang="en-US" altLang="ja-JP" sz="2400" b="1" dirty="0" smtClean="0">
              <a:solidFill>
                <a:srgbClr val="C00000"/>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400" b="1" dirty="0">
                <a:solidFill>
                  <a:schemeClr val="accent5">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警察への被害届、検察庁・裁判所へ告訴や告発</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断ってもセールスマンが退去しない</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不退去罪</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110</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番通報</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400" b="1" dirty="0" smtClean="0">
                <a:solidFill>
                  <a:srgbClr val="C00000"/>
                </a:solidFill>
                <a:latin typeface="Meiryo UI" panose="020B0604030504040204" pitchFamily="50" charset="-128"/>
                <a:ea typeface="Meiryo UI" panose="020B0604030504040204" pitchFamily="50" charset="-128"/>
                <a:cs typeface="Meiryo UI" panose="020B0604030504040204" pitchFamily="50" charset="-128"/>
              </a:rPr>
              <a:t>行政</a:t>
            </a:r>
            <a:endParaRPr lang="en-US" altLang="ja-JP" sz="2400" b="1" dirty="0" smtClean="0">
              <a:solidFill>
                <a:srgbClr val="C00000"/>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400" b="1" dirty="0">
                <a:solidFill>
                  <a:schemeClr val="accent5">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個別の業法に基づく行政指導や行政処分を申立</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endParaRPr lang="en-US" altLang="ja-JP" sz="2400" b="1" dirty="0" smtClean="0">
              <a:solidFill>
                <a:schemeClr val="accent5">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b="1" dirty="0" smtClean="0">
                <a:solidFill>
                  <a:schemeClr val="accent5">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2800" b="1" dirty="0" smtClean="0">
              <a:solidFill>
                <a:schemeClr val="accent5">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400" b="1" u="sng" dirty="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2400" b="1" u="sng" dirty="0" smtClean="0">
                <a:solidFill>
                  <a:schemeClr val="accent4">
                    <a:lumMod val="20000"/>
                    <a:lumOff val="80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3113584" y="6519446"/>
            <a:ext cx="6030416" cy="338554"/>
          </a:xfrm>
          <a:prstGeom prst="rect">
            <a:avLst/>
          </a:prstGeom>
        </p:spPr>
        <p:txBody>
          <a:bodyPr wrap="square">
            <a:spAutoFit/>
          </a:bodyPr>
          <a:lstStyle/>
          <a:p>
            <a:r>
              <a:rPr lang="en-US" altLang="ja-JP" sz="1600" b="1" dirty="0">
                <a:solidFill>
                  <a:schemeClr val="tx2"/>
                </a:solidFill>
              </a:rPr>
              <a:t>Copyright © </a:t>
            </a:r>
            <a:r>
              <a:rPr lang="ja-JP" altLang="en-US" sz="1600" b="1" dirty="0">
                <a:solidFill>
                  <a:schemeClr val="tx2"/>
                </a:solidFill>
              </a:rPr>
              <a:t>司法書士法人こうの事務所 </a:t>
            </a:r>
            <a:r>
              <a:rPr lang="en-US" altLang="ja-JP" sz="1600" b="1" dirty="0">
                <a:solidFill>
                  <a:schemeClr val="tx2"/>
                </a:solidFill>
              </a:rPr>
              <a:t>All Rights Reserved.</a:t>
            </a:r>
            <a:endParaRPr lang="ja-JP" altLang="en-US" sz="1600" b="1" dirty="0">
              <a:solidFill>
                <a:schemeClr val="tx2"/>
              </a:solidFill>
            </a:endParaRPr>
          </a:p>
        </p:txBody>
      </p:sp>
    </p:spTree>
    <p:extLst>
      <p:ext uri="{BB962C8B-B14F-4D97-AF65-F5344CB8AC3E}">
        <p14:creationId xmlns:p14="http://schemas.microsoft.com/office/powerpoint/2010/main" val="123582761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188641"/>
            <a:ext cx="7315200" cy="1080120"/>
          </a:xfrm>
        </p:spPr>
        <p:txBody>
          <a:bodyPr>
            <a:normAutofit/>
          </a:bodyPr>
          <a:lstStyle/>
          <a:p>
            <a:r>
              <a:rPr lang="ja-JP" altLang="en-US" dirty="0"/>
              <a:t>５</a:t>
            </a:r>
            <a:r>
              <a:rPr kumimoji="1" lang="ja-JP" altLang="en-US" dirty="0" smtClean="0"/>
              <a:t>．その他の消費者トラブルの例</a:t>
            </a:r>
            <a:endParaRPr kumimoji="1" lang="ja-JP" altLang="en-US" dirty="0"/>
          </a:p>
        </p:txBody>
      </p:sp>
      <p:sp>
        <p:nvSpPr>
          <p:cNvPr id="8" name="コンテンツ プレースホルダー 2"/>
          <p:cNvSpPr>
            <a:spLocks noGrp="1"/>
          </p:cNvSpPr>
          <p:nvPr>
            <p:ph idx="1"/>
          </p:nvPr>
        </p:nvSpPr>
        <p:spPr>
          <a:xfrm>
            <a:off x="231624" y="1412776"/>
            <a:ext cx="8588848" cy="5184576"/>
          </a:xfrm>
        </p:spPr>
        <p:txBody>
          <a:bodyPr>
            <a:normAutofit fontScale="92500" lnSpcReduction="10000"/>
          </a:bodyPr>
          <a:lstStyle/>
          <a:p>
            <a:pPr marL="45720" indent="0">
              <a:buNone/>
            </a:pPr>
            <a:r>
              <a:rPr lang="ja-JP" altLang="en-US" sz="3000" dirty="0" smtClean="0">
                <a:latin typeface="Meiryo UI" panose="020B0604030504040204" pitchFamily="50" charset="-128"/>
                <a:ea typeface="Meiryo UI" panose="020B0604030504040204" pitchFamily="50" charset="-128"/>
                <a:cs typeface="Meiryo UI" panose="020B0604030504040204" pitchFamily="50" charset="-128"/>
              </a:rPr>
              <a:t>　以下のトラブルは、前述のトラブル</a:t>
            </a:r>
            <a:r>
              <a:rPr lang="ja-JP" altLang="en-US" sz="3000" dirty="0">
                <a:latin typeface="Meiryo UI" panose="020B0604030504040204" pitchFamily="50" charset="-128"/>
                <a:ea typeface="Meiryo UI" panose="020B0604030504040204" pitchFamily="50" charset="-128"/>
                <a:cs typeface="Meiryo UI" panose="020B0604030504040204" pitchFamily="50" charset="-128"/>
              </a:rPr>
              <a:t>とは異なり、トラブル</a:t>
            </a:r>
            <a:r>
              <a:rPr lang="ja-JP" altLang="en-US" sz="3000" dirty="0" smtClean="0">
                <a:latin typeface="Meiryo UI" panose="020B0604030504040204" pitchFamily="50" charset="-128"/>
                <a:ea typeface="Meiryo UI" panose="020B0604030504040204" pitchFamily="50" charset="-128"/>
                <a:cs typeface="Meiryo UI" panose="020B0604030504040204" pitchFamily="50" charset="-128"/>
              </a:rPr>
              <a:t>の発生</a:t>
            </a:r>
            <a:r>
              <a:rPr lang="ja-JP" altLang="en-US" sz="3000" dirty="0">
                <a:latin typeface="Meiryo UI" panose="020B0604030504040204" pitchFamily="50" charset="-128"/>
                <a:ea typeface="Meiryo UI" panose="020B0604030504040204" pitchFamily="50" charset="-128"/>
                <a:cs typeface="Meiryo UI" panose="020B0604030504040204" pitchFamily="50" charset="-128"/>
              </a:rPr>
              <a:t>起因は消費者自ら</a:t>
            </a:r>
            <a:r>
              <a:rPr lang="ja-JP" altLang="en-US" sz="3000" dirty="0" smtClean="0">
                <a:latin typeface="Meiryo UI" panose="020B0604030504040204" pitchFamily="50" charset="-128"/>
                <a:ea typeface="Meiryo UI" panose="020B0604030504040204" pitchFamily="50" charset="-128"/>
                <a:cs typeface="Meiryo UI" panose="020B0604030504040204" pitchFamily="50" charset="-128"/>
              </a:rPr>
              <a:t>にあります</a:t>
            </a:r>
            <a:r>
              <a:rPr lang="ja-JP" altLang="en-US" sz="30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3000" dirty="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3600" b="1"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rPr>
              <a:t>①多重債務</a:t>
            </a:r>
            <a:endParaRPr lang="en-US" altLang="ja-JP" sz="3600" b="1"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b="1" dirty="0" smtClean="0">
                <a:solidFill>
                  <a:srgbClr val="FFC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800" b="1" dirty="0" smtClean="0">
                <a:solidFill>
                  <a:srgbClr val="FFC000"/>
                </a:solidFill>
                <a:latin typeface="Meiryo UI" panose="020B0604030504040204" pitchFamily="50" charset="-128"/>
                <a:ea typeface="Meiryo UI" panose="020B0604030504040204" pitchFamily="50" charset="-128"/>
                <a:cs typeface="Meiryo UI" panose="020B0604030504040204" pitchFamily="50" charset="-128"/>
              </a:rPr>
              <a:t>どんなトラブル？</a:t>
            </a:r>
            <a:endParaRPr kumimoji="1" lang="en-US" altLang="ja-JP" sz="2800" b="1" dirty="0" smtClean="0">
              <a:solidFill>
                <a:srgbClr val="FFC000"/>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　　複数の金融業者から自分の返済能力以上のお金を借り</a:t>
            </a:r>
            <a:endParaRPr kumimoji="1"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てしまい、返済が困難になるトラブルのことです。</a:t>
            </a:r>
            <a:endParaRPr kumimoji="1"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3600" b="1"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rPr>
              <a:t>②ヤミ金融</a:t>
            </a:r>
            <a:endParaRPr lang="en-US" altLang="ja-JP" sz="3600" b="1" dirty="0">
              <a:solidFill>
                <a:srgbClr val="00B050"/>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b="1"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■どんなトラブル？</a:t>
            </a:r>
            <a:endParaRPr lang="en-US" altLang="ja-JP" sz="2800" b="1" dirty="0">
              <a:solidFill>
                <a:srgbClr val="FFC000"/>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多重債務者も含め、短期的に</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現金</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を融通してほしい人達</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を狙い、「低金利」「即日融資」などと勧誘するが、結果的</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に不当な高金利で消費者に貸し付け</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3113584" y="6509499"/>
            <a:ext cx="6030416" cy="338554"/>
          </a:xfrm>
          <a:prstGeom prst="rect">
            <a:avLst/>
          </a:prstGeom>
        </p:spPr>
        <p:txBody>
          <a:bodyPr wrap="square">
            <a:spAutoFit/>
          </a:bodyPr>
          <a:lstStyle/>
          <a:p>
            <a:r>
              <a:rPr lang="en-US" altLang="ja-JP" sz="1600" b="1" dirty="0">
                <a:solidFill>
                  <a:schemeClr val="tx2"/>
                </a:solidFill>
              </a:rPr>
              <a:t>Copyright © </a:t>
            </a:r>
            <a:r>
              <a:rPr lang="ja-JP" altLang="en-US" sz="1600" b="1" dirty="0">
                <a:solidFill>
                  <a:schemeClr val="tx2"/>
                </a:solidFill>
              </a:rPr>
              <a:t>司法書士法人こうの事務所 </a:t>
            </a:r>
            <a:r>
              <a:rPr lang="en-US" altLang="ja-JP" sz="1600" b="1" dirty="0">
                <a:solidFill>
                  <a:schemeClr val="tx2"/>
                </a:solidFill>
              </a:rPr>
              <a:t>All Rights Reserved.</a:t>
            </a:r>
            <a:endParaRPr lang="ja-JP" altLang="en-US" sz="1600" b="1" dirty="0">
              <a:solidFill>
                <a:schemeClr val="tx2"/>
              </a:solidFill>
            </a:endParaRPr>
          </a:p>
        </p:txBody>
      </p:sp>
    </p:spTree>
    <p:extLst>
      <p:ext uri="{BB962C8B-B14F-4D97-AF65-F5344CB8AC3E}">
        <p14:creationId xmlns:p14="http://schemas.microsoft.com/office/powerpoint/2010/main" val="364211558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188641"/>
            <a:ext cx="7920880" cy="864096"/>
          </a:xfrm>
        </p:spPr>
        <p:txBody>
          <a:bodyPr>
            <a:normAutofit/>
          </a:bodyPr>
          <a:lstStyle/>
          <a:p>
            <a:r>
              <a:rPr lang="ja-JP" altLang="en-US" dirty="0"/>
              <a:t>６</a:t>
            </a:r>
            <a:r>
              <a:rPr lang="en-US" altLang="ja-JP" dirty="0" smtClean="0"/>
              <a:t>.</a:t>
            </a:r>
            <a:r>
              <a:rPr lang="ja-JP" altLang="en-US" dirty="0" smtClean="0"/>
              <a:t>まとめ　（社会へ出る若者へ）</a:t>
            </a:r>
            <a:endParaRPr lang="ja-JP" altLang="en-US" dirty="0"/>
          </a:p>
        </p:txBody>
      </p:sp>
      <p:sp>
        <p:nvSpPr>
          <p:cNvPr id="4" name="コンテンツ プレースホルダー 2"/>
          <p:cNvSpPr>
            <a:spLocks noGrp="1"/>
          </p:cNvSpPr>
          <p:nvPr>
            <p:ph idx="1"/>
          </p:nvPr>
        </p:nvSpPr>
        <p:spPr>
          <a:xfrm>
            <a:off x="277576" y="1052736"/>
            <a:ext cx="8588848" cy="5256584"/>
          </a:xfrm>
        </p:spPr>
        <p:txBody>
          <a:bodyPr>
            <a:noAutofit/>
          </a:bodyPr>
          <a:lstStyle/>
          <a:p>
            <a:pPr marL="0" indent="0">
              <a:buNone/>
            </a:pP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　生活設計</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　　　①　収入と支出のバランスを考える。</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pPr marL="628650" indent="0">
              <a:buNone/>
            </a:pP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②　病気</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やけがなどの</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リスクに備える。</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628650" indent="0">
              <a:buNone/>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③　ライフイベントへ備える。</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　意思決定する</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スキル</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714375" indent="0">
              <a:buNone/>
            </a:pP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①　法律を知る。</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pPr marL="714375" indent="0">
              <a:buNone/>
            </a:pP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②　批判的思考力をもつ。　</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pPr marL="714375" indent="0">
              <a:buNone/>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　「熟慮する」・・・　その場で決めなくていい。</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pPr marL="714375" indent="0">
              <a:buNone/>
            </a:pP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③　一人で抱え込まない。</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pPr marL="714375" indent="0">
              <a:buNone/>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　「相談する」・・・　違う見方を知る。</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pPr marL="714375" indent="0">
              <a:buNone/>
            </a:pPr>
            <a:endParaRPr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3113584" y="6519446"/>
            <a:ext cx="6030416" cy="338554"/>
          </a:xfrm>
          <a:prstGeom prst="rect">
            <a:avLst/>
          </a:prstGeom>
        </p:spPr>
        <p:txBody>
          <a:bodyPr wrap="square">
            <a:spAutoFit/>
          </a:bodyPr>
          <a:lstStyle/>
          <a:p>
            <a:r>
              <a:rPr lang="en-US" altLang="ja-JP" sz="1600" b="1" dirty="0">
                <a:solidFill>
                  <a:schemeClr val="tx2"/>
                </a:solidFill>
              </a:rPr>
              <a:t>Copyright © </a:t>
            </a:r>
            <a:r>
              <a:rPr lang="ja-JP" altLang="en-US" sz="1600" b="1" dirty="0">
                <a:solidFill>
                  <a:schemeClr val="tx2"/>
                </a:solidFill>
              </a:rPr>
              <a:t>司法書士法人こうの事務所 </a:t>
            </a:r>
            <a:r>
              <a:rPr lang="en-US" altLang="ja-JP" sz="1600" b="1" dirty="0">
                <a:solidFill>
                  <a:schemeClr val="tx2"/>
                </a:solidFill>
              </a:rPr>
              <a:t>All Rights Reserved.</a:t>
            </a:r>
            <a:endParaRPr lang="ja-JP" altLang="en-US" sz="1600" b="1" dirty="0">
              <a:solidFill>
                <a:schemeClr val="tx2"/>
              </a:solidFill>
            </a:endParaRPr>
          </a:p>
        </p:txBody>
      </p:sp>
    </p:spTree>
    <p:extLst>
      <p:ext uri="{BB962C8B-B14F-4D97-AF65-F5344CB8AC3E}">
        <p14:creationId xmlns:p14="http://schemas.microsoft.com/office/powerpoint/2010/main" val="5257735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188640"/>
            <a:ext cx="7315200" cy="1154097"/>
          </a:xfrm>
        </p:spPr>
        <p:txBody>
          <a:bodyPr>
            <a:normAutofit/>
          </a:bodyPr>
          <a:lstStyle/>
          <a:p>
            <a:r>
              <a:rPr lang="ja-JP" altLang="en-US" dirty="0" smtClean="0"/>
              <a:t>１．</a:t>
            </a:r>
            <a:r>
              <a:rPr lang="ja-JP" altLang="en-US" dirty="0"/>
              <a:t>契約と</a:t>
            </a:r>
            <a:r>
              <a:rPr lang="ja-JP" altLang="en-US" dirty="0" smtClean="0"/>
              <a:t>は</a:t>
            </a:r>
            <a:endParaRPr kumimoji="1" lang="ja-JP" altLang="en-US" dirty="0"/>
          </a:p>
        </p:txBody>
      </p:sp>
      <p:sp>
        <p:nvSpPr>
          <p:cNvPr id="8" name="コンテンツ プレースホルダー 2"/>
          <p:cNvSpPr>
            <a:spLocks noGrp="1"/>
          </p:cNvSpPr>
          <p:nvPr>
            <p:ph idx="1"/>
          </p:nvPr>
        </p:nvSpPr>
        <p:spPr>
          <a:xfrm>
            <a:off x="277576" y="1340768"/>
            <a:ext cx="8588848" cy="1800200"/>
          </a:xfrm>
        </p:spPr>
        <p:txBody>
          <a:bodyPr>
            <a:normAutofit/>
          </a:bodyPr>
          <a:lstStyle/>
          <a:p>
            <a:pPr marL="45720" indent="0">
              <a:buNone/>
            </a:pPr>
            <a:r>
              <a:rPr lang="ja-JP" altLang="en-US" sz="3000" b="1" dirty="0">
                <a:solidFill>
                  <a:schemeClr val="accent5">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3000" b="1" dirty="0" smtClean="0">
                <a:solidFill>
                  <a:schemeClr val="accent5">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　契約自由の原則</a:t>
            </a:r>
            <a:endParaRPr lang="en-US" altLang="ja-JP" sz="3000" b="1" dirty="0" smtClean="0">
              <a:solidFill>
                <a:schemeClr val="accent5">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3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3000" dirty="0" smtClean="0">
                <a:latin typeface="Meiryo UI" panose="020B0604030504040204" pitchFamily="50" charset="-128"/>
                <a:ea typeface="Meiryo UI" panose="020B0604030504040204" pitchFamily="50" charset="-128"/>
                <a:cs typeface="Meiryo UI" panose="020B0604030504040204" pitchFamily="50" charset="-128"/>
              </a:rPr>
              <a:t>　契約の内容については、当事者が</a:t>
            </a:r>
            <a:r>
              <a:rPr lang="ja-JP" altLang="en-US" sz="3000" b="1" dirty="0" smtClean="0">
                <a:solidFill>
                  <a:schemeClr val="accent4">
                    <a:lumMod val="40000"/>
                    <a:lumOff val="60000"/>
                  </a:schemeClr>
                </a:solidFill>
                <a:latin typeface="Meiryo UI" panose="020B0604030504040204" pitchFamily="50" charset="-128"/>
                <a:ea typeface="Meiryo UI" panose="020B0604030504040204" pitchFamily="50" charset="-128"/>
                <a:cs typeface="Meiryo UI" panose="020B0604030504040204" pitchFamily="50" charset="-128"/>
              </a:rPr>
              <a:t>自分たちの意思</a:t>
            </a:r>
            <a:endParaRPr lang="en-US" altLang="ja-JP" sz="3000" b="1" dirty="0" smtClean="0">
              <a:solidFill>
                <a:schemeClr val="accent4">
                  <a:lumMod val="40000"/>
                  <a:lumOff val="60000"/>
                </a:schemeClr>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3000" b="1" dirty="0">
                <a:solidFill>
                  <a:schemeClr val="accent4">
                    <a:lumMod val="40000"/>
                    <a:lumOff val="60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3000" b="1" dirty="0" smtClean="0">
                <a:solidFill>
                  <a:schemeClr val="accent4">
                    <a:lumMod val="40000"/>
                    <a:lumOff val="60000"/>
                  </a:schemeClr>
                </a:solidFill>
                <a:latin typeface="Meiryo UI" panose="020B0604030504040204" pitchFamily="50" charset="-128"/>
                <a:ea typeface="Meiryo UI" panose="020B0604030504040204" pitchFamily="50" charset="-128"/>
                <a:cs typeface="Meiryo UI" panose="020B0604030504040204" pitchFamily="50" charset="-128"/>
              </a:rPr>
              <a:t>　で自由に</a:t>
            </a:r>
            <a:r>
              <a:rPr lang="ja-JP" altLang="en-US" sz="3000" dirty="0" smtClean="0">
                <a:latin typeface="Meiryo UI" panose="020B0604030504040204" pitchFamily="50" charset="-128"/>
                <a:ea typeface="Meiryo UI" panose="020B0604030504040204" pitchFamily="50" charset="-128"/>
                <a:cs typeface="Meiryo UI" panose="020B0604030504040204" pitchFamily="50" charset="-128"/>
              </a:rPr>
              <a:t>決めることができます。</a:t>
            </a:r>
            <a:endParaRPr lang="en-US" altLang="ja-JP" sz="3000" dirty="0" smtClean="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 name="図表 3"/>
          <p:cNvGraphicFramePr/>
          <p:nvPr>
            <p:extLst>
              <p:ext uri="{D42A27DB-BD31-4B8C-83A1-F6EECF244321}">
                <p14:modId xmlns:p14="http://schemas.microsoft.com/office/powerpoint/2010/main" val="7783336"/>
              </p:ext>
            </p:extLst>
          </p:nvPr>
        </p:nvGraphicFramePr>
        <p:xfrm>
          <a:off x="395536" y="3068960"/>
          <a:ext cx="8352928" cy="36450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正方形/長方形 6"/>
          <p:cNvSpPr/>
          <p:nvPr/>
        </p:nvSpPr>
        <p:spPr>
          <a:xfrm>
            <a:off x="107504" y="6499974"/>
            <a:ext cx="6030416" cy="338554"/>
          </a:xfrm>
          <a:prstGeom prst="rect">
            <a:avLst/>
          </a:prstGeom>
        </p:spPr>
        <p:txBody>
          <a:bodyPr wrap="square">
            <a:spAutoFit/>
          </a:bodyPr>
          <a:lstStyle/>
          <a:p>
            <a:r>
              <a:rPr lang="en-US" altLang="ja-JP" sz="1600" b="1" dirty="0">
                <a:solidFill>
                  <a:schemeClr val="accent4">
                    <a:lumMod val="40000"/>
                    <a:lumOff val="60000"/>
                  </a:schemeClr>
                </a:solidFill>
              </a:rPr>
              <a:t>Copyright © </a:t>
            </a:r>
            <a:r>
              <a:rPr lang="ja-JP" altLang="en-US" sz="1600" b="1" dirty="0">
                <a:solidFill>
                  <a:schemeClr val="accent4">
                    <a:lumMod val="40000"/>
                    <a:lumOff val="60000"/>
                  </a:schemeClr>
                </a:solidFill>
              </a:rPr>
              <a:t>司法書士法人こうの事務所 </a:t>
            </a:r>
            <a:r>
              <a:rPr lang="en-US" altLang="ja-JP" sz="1600" b="1" dirty="0">
                <a:solidFill>
                  <a:schemeClr val="accent4">
                    <a:lumMod val="40000"/>
                    <a:lumOff val="60000"/>
                  </a:schemeClr>
                </a:solidFill>
              </a:rPr>
              <a:t>All Rights Reserved.</a:t>
            </a:r>
            <a:endParaRPr lang="ja-JP" altLang="en-US" sz="1600" b="1" dirty="0">
              <a:solidFill>
                <a:schemeClr val="accent4">
                  <a:lumMod val="40000"/>
                  <a:lumOff val="60000"/>
                </a:schemeClr>
              </a:solidFill>
            </a:endParaRPr>
          </a:p>
        </p:txBody>
      </p:sp>
    </p:spTree>
    <p:extLst>
      <p:ext uri="{BB962C8B-B14F-4D97-AF65-F5344CB8AC3E}">
        <p14:creationId xmlns:p14="http://schemas.microsoft.com/office/powerpoint/2010/main" val="2855146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188640"/>
            <a:ext cx="7315200" cy="1154097"/>
          </a:xfrm>
        </p:spPr>
        <p:txBody>
          <a:bodyPr>
            <a:normAutofit/>
          </a:bodyPr>
          <a:lstStyle/>
          <a:p>
            <a:r>
              <a:rPr lang="ja-JP" altLang="en-US" dirty="0" smtClean="0"/>
              <a:t>１．</a:t>
            </a:r>
            <a:r>
              <a:rPr lang="ja-JP" altLang="en-US" dirty="0"/>
              <a:t>契約と</a:t>
            </a:r>
            <a:r>
              <a:rPr lang="ja-JP" altLang="en-US" dirty="0" smtClean="0"/>
              <a:t>は</a:t>
            </a:r>
            <a:endParaRPr kumimoji="1" lang="ja-JP" altLang="en-US" dirty="0"/>
          </a:p>
        </p:txBody>
      </p:sp>
      <p:sp>
        <p:nvSpPr>
          <p:cNvPr id="8" name="コンテンツ プレースホルダー 2"/>
          <p:cNvSpPr>
            <a:spLocks noGrp="1"/>
          </p:cNvSpPr>
          <p:nvPr>
            <p:ph idx="1"/>
          </p:nvPr>
        </p:nvSpPr>
        <p:spPr>
          <a:xfrm>
            <a:off x="277576" y="1340768"/>
            <a:ext cx="8588848" cy="5328592"/>
          </a:xfrm>
        </p:spPr>
        <p:txBody>
          <a:bodyPr>
            <a:normAutofit fontScale="92500"/>
          </a:bodyPr>
          <a:lstStyle/>
          <a:p>
            <a:pPr marL="45720" indent="0">
              <a:buNone/>
            </a:pPr>
            <a:r>
              <a:rPr lang="ja-JP" altLang="en-US" sz="3000" b="1"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③　自己決定・自己責任</a:t>
            </a:r>
            <a:r>
              <a:rPr lang="ja-JP" altLang="en-US" sz="3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（とても大事！）</a:t>
            </a:r>
            <a:endParaRPr lang="en-US" altLang="ja-JP" sz="3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3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3000" dirty="0" smtClean="0">
                <a:latin typeface="Meiryo UI" panose="020B0604030504040204" pitchFamily="50" charset="-128"/>
                <a:ea typeface="Meiryo UI" panose="020B0604030504040204" pitchFamily="50" charset="-128"/>
                <a:cs typeface="Meiryo UI" panose="020B0604030504040204" pitchFamily="50" charset="-128"/>
              </a:rPr>
              <a:t>契約は、当事者の自由な意思決定によって内容が</a:t>
            </a:r>
            <a:endParaRPr lang="en-US" altLang="ja-JP" sz="30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3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3000" dirty="0" smtClean="0">
                <a:latin typeface="Meiryo UI" panose="020B0604030504040204" pitchFamily="50" charset="-128"/>
                <a:ea typeface="Meiryo UI" panose="020B0604030504040204" pitchFamily="50" charset="-128"/>
                <a:cs typeface="Meiryo UI" panose="020B0604030504040204" pitchFamily="50" charset="-128"/>
              </a:rPr>
              <a:t>決められ成立するので、</a:t>
            </a:r>
            <a:r>
              <a:rPr lang="ja-JP" altLang="en-US" sz="3900" u="sng" dirty="0">
                <a:ln w="18415" cmpd="sng">
                  <a:solidFill>
                    <a:srgbClr val="FF0000"/>
                  </a:solidFill>
                  <a:prstDash val="solid"/>
                </a:ln>
                <a:solidFill>
                  <a:srgbClr val="FF0000"/>
                </a:solidFill>
                <a:effectLst>
                  <a:outerShdw blurRad="63500" dir="3600000" algn="tl" rotWithShape="0">
                    <a:srgbClr val="000000">
                      <a:alpha val="70000"/>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3900" u="sng" dirty="0" smtClean="0">
                <a:ln w="18415" cmpd="sng">
                  <a:solidFill>
                    <a:srgbClr val="FF0000"/>
                  </a:solidFill>
                  <a:prstDash val="solid"/>
                </a:ln>
                <a:solidFill>
                  <a:srgbClr val="FF0000"/>
                </a:solidFill>
                <a:effectLst>
                  <a:outerShdw blurRad="63500" dir="3600000" algn="tl" rotWithShape="0">
                    <a:srgbClr val="000000">
                      <a:alpha val="70000"/>
                    </a:srgbClr>
                  </a:outerShdw>
                </a:effectLst>
                <a:latin typeface="Meiryo UI" panose="020B0604030504040204" pitchFamily="50" charset="-128"/>
                <a:ea typeface="Meiryo UI" panose="020B0604030504040204" pitchFamily="50" charset="-128"/>
                <a:cs typeface="Meiryo UI" panose="020B0604030504040204" pitchFamily="50" charset="-128"/>
              </a:rPr>
              <a:t>自分の意志で決めた」</a:t>
            </a:r>
            <a:r>
              <a:rPr lang="en-US" altLang="ja-JP" sz="3900" u="sng" dirty="0" smtClean="0">
                <a:ln w="18415" cmpd="sng">
                  <a:solidFill>
                    <a:srgbClr val="FF0000"/>
                  </a:solidFill>
                  <a:prstDash val="solid"/>
                </a:ln>
                <a:solidFill>
                  <a:srgbClr val="FF0000"/>
                </a:solidFill>
                <a:effectLst>
                  <a:outerShdw blurRad="63500" dir="3600000" algn="tl" rotWithShape="0">
                    <a:srgbClr val="000000">
                      <a:alpha val="70000"/>
                    </a:srgbClr>
                  </a:outerShdw>
                </a:effectLst>
                <a:latin typeface="Meiryo UI" panose="020B0604030504040204" pitchFamily="50" charset="-128"/>
                <a:ea typeface="Meiryo UI" panose="020B0604030504040204" pitchFamily="50" charset="-128"/>
                <a:cs typeface="Meiryo UI" panose="020B0604030504040204" pitchFamily="50" charset="-128"/>
              </a:rPr>
              <a:t>※</a:t>
            </a:r>
          </a:p>
          <a:p>
            <a:pPr marL="45720" indent="0">
              <a:buNone/>
            </a:pPr>
            <a:r>
              <a:rPr lang="ja-JP" altLang="en-US" sz="3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3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契約は守らなければなりません。</a:t>
            </a:r>
            <a:endParaRPr lang="en-US" altLang="ja-JP" sz="3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3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3000" dirty="0" smtClean="0">
                <a:latin typeface="Meiryo UI" panose="020B0604030504040204" pitchFamily="50" charset="-128"/>
                <a:ea typeface="Meiryo UI" panose="020B0604030504040204" pitchFamily="50" charset="-128"/>
                <a:cs typeface="Meiryo UI" panose="020B0604030504040204" pitchFamily="50" charset="-128"/>
              </a:rPr>
              <a:t>さらには、その</a:t>
            </a:r>
            <a:r>
              <a:rPr lang="ja-JP" altLang="en-US" sz="3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結果についても自分が責任を取らなけ</a:t>
            </a:r>
            <a:endParaRPr lang="en-US" altLang="ja-JP" sz="3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3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3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ればなりません。</a:t>
            </a:r>
            <a:endParaRPr lang="en-US" altLang="ja-JP" sz="3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en-US" altLang="ja-JP" sz="3000" b="1" dirty="0" smtClean="0">
                <a:solidFill>
                  <a:schemeClr val="accent5">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3000" b="1" dirty="0" smtClean="0">
                <a:solidFill>
                  <a:schemeClr val="accent5">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契約締結の意思確認らしき質問に、何となく勧められるまま、</a:t>
            </a:r>
            <a:r>
              <a:rPr lang="ja-JP" altLang="en-US" sz="3000" b="1" u="sng" dirty="0" smtClean="0">
                <a:solidFill>
                  <a:schemeClr val="accent4">
                    <a:lumMod val="40000"/>
                    <a:lumOff val="60000"/>
                  </a:schemeClr>
                </a:solidFill>
                <a:latin typeface="Meiryo UI" panose="020B0604030504040204" pitchFamily="50" charset="-128"/>
                <a:ea typeface="Meiryo UI" panose="020B0604030504040204" pitchFamily="50" charset="-128"/>
                <a:cs typeface="Meiryo UI" panose="020B0604030504040204" pitchFamily="50" charset="-128"/>
              </a:rPr>
              <a:t>口頭で「ハイ」と言ってしまったり、書類を読まずにハンコを押してしまっても自分の意思で契約に合意したことになります。</a:t>
            </a:r>
            <a:r>
              <a:rPr lang="ja-JP" altLang="en-US" sz="3000" b="1" dirty="0" smtClean="0">
                <a:solidFill>
                  <a:schemeClr val="accent5">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ここを理解していない人が世の中には多すぎます。</a:t>
            </a:r>
            <a:endParaRPr lang="en-US" altLang="ja-JP" sz="3000" b="1" dirty="0" smtClean="0">
              <a:solidFill>
                <a:schemeClr val="accent5">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endParaRPr lang="en-US" altLang="ja-JP" sz="3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3113584" y="6519446"/>
            <a:ext cx="6030416" cy="338554"/>
          </a:xfrm>
          <a:prstGeom prst="rect">
            <a:avLst/>
          </a:prstGeom>
        </p:spPr>
        <p:txBody>
          <a:bodyPr wrap="square">
            <a:spAutoFit/>
          </a:bodyPr>
          <a:lstStyle/>
          <a:p>
            <a:r>
              <a:rPr lang="en-US" altLang="ja-JP" sz="1600" b="1" dirty="0">
                <a:solidFill>
                  <a:schemeClr val="tx2"/>
                </a:solidFill>
              </a:rPr>
              <a:t>Copyright © </a:t>
            </a:r>
            <a:r>
              <a:rPr lang="ja-JP" altLang="en-US" sz="1600" b="1" dirty="0">
                <a:solidFill>
                  <a:schemeClr val="tx2"/>
                </a:solidFill>
              </a:rPr>
              <a:t>司法書士法人こうの事務所 </a:t>
            </a:r>
            <a:r>
              <a:rPr lang="en-US" altLang="ja-JP" sz="1600" b="1" dirty="0">
                <a:solidFill>
                  <a:schemeClr val="tx2"/>
                </a:solidFill>
              </a:rPr>
              <a:t>All Rights Reserved.</a:t>
            </a:r>
            <a:endParaRPr lang="ja-JP" altLang="en-US" sz="1600" b="1" dirty="0">
              <a:solidFill>
                <a:schemeClr val="tx2"/>
              </a:solidFill>
            </a:endParaRPr>
          </a:p>
        </p:txBody>
      </p:sp>
    </p:spTree>
    <p:extLst>
      <p:ext uri="{BB962C8B-B14F-4D97-AF65-F5344CB8AC3E}">
        <p14:creationId xmlns:p14="http://schemas.microsoft.com/office/powerpoint/2010/main" val="22897276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188640"/>
            <a:ext cx="7315200" cy="1154097"/>
          </a:xfrm>
        </p:spPr>
        <p:txBody>
          <a:bodyPr/>
          <a:lstStyle/>
          <a:p>
            <a:r>
              <a:rPr lang="ja-JP" altLang="en-US" dirty="0"/>
              <a:t>２</a:t>
            </a:r>
            <a:r>
              <a:rPr lang="ja-JP" altLang="en-US" dirty="0" smtClean="0"/>
              <a:t>．消費者トラブルって何？</a:t>
            </a:r>
            <a:endParaRPr kumimoji="1" lang="ja-JP" altLang="en-US" dirty="0"/>
          </a:p>
        </p:txBody>
      </p:sp>
      <p:sp>
        <p:nvSpPr>
          <p:cNvPr id="3" name="コンテンツ プレースホルダー 2"/>
          <p:cNvSpPr>
            <a:spLocks noGrp="1"/>
          </p:cNvSpPr>
          <p:nvPr>
            <p:ph idx="1"/>
          </p:nvPr>
        </p:nvSpPr>
        <p:spPr>
          <a:xfrm>
            <a:off x="231624" y="1340768"/>
            <a:ext cx="8588848" cy="5112568"/>
          </a:xfrm>
        </p:spPr>
        <p:txBody>
          <a:bodyPr>
            <a:normAutofit fontScale="92500" lnSpcReduction="10000"/>
          </a:bodyPr>
          <a:lstStyle/>
          <a:p>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私たちは様々な</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商品</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やサービスを購入・利用して暮らしています。そんな私たちを</a:t>
            </a:r>
            <a:r>
              <a:rPr lang="ja-JP" altLang="en-US" sz="3600" b="1"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rPr>
              <a:t>「消費者」</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と言います。</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消費者は商品やサービスを購入する時に売主と</a:t>
            </a:r>
            <a:r>
              <a:rPr lang="ja-JP" altLang="en-US" sz="3600" b="1"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「契約」</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を結んでいます。</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契約は売主と消費者双方が合意して締結・履行されますが、契約内容が履行された時に消費者側が</a:t>
            </a:r>
            <a:r>
              <a:rPr lang="ja-JP" altLang="en-US" sz="3500" dirty="0" smtClean="0">
                <a:solidFill>
                  <a:schemeClr val="accent5">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3500" b="1" dirty="0" smtClean="0">
                <a:solidFill>
                  <a:schemeClr val="accent5">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そんなつもりじゃなかった」</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という事態や、</a:t>
            </a:r>
            <a:r>
              <a:rPr lang="ja-JP" altLang="en-US" sz="3500" b="1" dirty="0" smtClean="0">
                <a:solidFill>
                  <a:schemeClr val="accent5">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「お金を払ったのに商品やサービスが手に入らない」</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契約不履行）といった事態、</a:t>
            </a:r>
            <a:r>
              <a:rPr lang="ja-JP" altLang="en-US" sz="3500" b="1" dirty="0" smtClean="0">
                <a:solidFill>
                  <a:schemeClr val="accent5">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「契約した覚えがないのに支払を請求される」</a:t>
            </a:r>
            <a:r>
              <a:rPr lang="ja-JP" altLang="en-US" sz="3000" dirty="0" smtClean="0">
                <a:latin typeface="Meiryo UI" panose="020B0604030504040204" pitchFamily="50" charset="-128"/>
                <a:ea typeface="Meiryo UI" panose="020B0604030504040204" pitchFamily="50" charset="-128"/>
                <a:cs typeface="Meiryo UI" panose="020B0604030504040204" pitchFamily="50" charset="-128"/>
              </a:rPr>
              <a:t>といった事態</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におちいる場合があります。</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600" dirty="0" smtClean="0">
                <a:latin typeface="Meiryo UI" panose="020B0604030504040204" pitchFamily="50" charset="-128"/>
                <a:ea typeface="Meiryo UI" panose="020B0604030504040204" pitchFamily="50" charset="-128"/>
                <a:cs typeface="Meiryo UI" panose="020B0604030504040204" pitchFamily="50" charset="-128"/>
              </a:rPr>
              <a:t>これが</a:t>
            </a:r>
            <a:r>
              <a:rPr lang="ja-JP" altLang="en-US" sz="3900" b="1" dirty="0" smtClean="0">
                <a:solidFill>
                  <a:srgbClr val="C00000"/>
                </a:solidFill>
                <a:latin typeface="Meiryo UI" panose="020B0604030504040204" pitchFamily="50" charset="-128"/>
                <a:ea typeface="Meiryo UI" panose="020B0604030504040204" pitchFamily="50" charset="-128"/>
                <a:cs typeface="Meiryo UI" panose="020B0604030504040204" pitchFamily="50" charset="-128"/>
              </a:rPr>
              <a:t>「消費者トラブル」</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です。</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3113584" y="6519446"/>
            <a:ext cx="6030416" cy="338554"/>
          </a:xfrm>
          <a:prstGeom prst="rect">
            <a:avLst/>
          </a:prstGeom>
        </p:spPr>
        <p:txBody>
          <a:bodyPr wrap="square">
            <a:spAutoFit/>
          </a:bodyPr>
          <a:lstStyle/>
          <a:p>
            <a:r>
              <a:rPr lang="en-US" altLang="ja-JP" sz="1600" b="1" dirty="0">
                <a:solidFill>
                  <a:schemeClr val="tx2"/>
                </a:solidFill>
              </a:rPr>
              <a:t>Copyright © </a:t>
            </a:r>
            <a:r>
              <a:rPr lang="ja-JP" altLang="en-US" sz="1600" b="1" dirty="0">
                <a:solidFill>
                  <a:schemeClr val="tx2"/>
                </a:solidFill>
              </a:rPr>
              <a:t>司法書士法人こうの事務所 </a:t>
            </a:r>
            <a:r>
              <a:rPr lang="en-US" altLang="ja-JP" sz="1600" b="1" dirty="0">
                <a:solidFill>
                  <a:schemeClr val="tx2"/>
                </a:solidFill>
              </a:rPr>
              <a:t>All Rights Reserved.</a:t>
            </a:r>
            <a:endParaRPr lang="ja-JP" altLang="en-US" sz="1600" b="1" dirty="0">
              <a:solidFill>
                <a:schemeClr val="tx2"/>
              </a:solidFill>
            </a:endParaRPr>
          </a:p>
        </p:txBody>
      </p:sp>
    </p:spTree>
    <p:extLst>
      <p:ext uri="{BB962C8B-B14F-4D97-AF65-F5344CB8AC3E}">
        <p14:creationId xmlns:p14="http://schemas.microsoft.com/office/powerpoint/2010/main" val="2038051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188641"/>
            <a:ext cx="7315200" cy="1080120"/>
          </a:xfrm>
        </p:spPr>
        <p:txBody>
          <a:bodyPr/>
          <a:lstStyle/>
          <a:p>
            <a:r>
              <a:rPr lang="ja-JP" altLang="en-US" dirty="0"/>
              <a:t>２</a:t>
            </a:r>
            <a:r>
              <a:rPr lang="ja-JP" altLang="en-US" dirty="0" smtClean="0"/>
              <a:t>．消費者トラブルって何？</a:t>
            </a:r>
            <a:endParaRPr kumimoji="1" lang="ja-JP" altLang="en-US" dirty="0"/>
          </a:p>
        </p:txBody>
      </p:sp>
      <p:pic>
        <p:nvPicPr>
          <p:cNvPr id="4" name="図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0556" y="2205594"/>
            <a:ext cx="3378122" cy="3137299"/>
          </a:xfrm>
          <a:prstGeom prst="rect">
            <a:avLst/>
          </a:prstGeom>
        </p:spPr>
      </p:pic>
      <p:sp>
        <p:nvSpPr>
          <p:cNvPr id="6" name="テキスト ボックス 5"/>
          <p:cNvSpPr txBox="1"/>
          <p:nvPr/>
        </p:nvSpPr>
        <p:spPr>
          <a:xfrm>
            <a:off x="610556" y="5374251"/>
            <a:ext cx="1441164" cy="369332"/>
          </a:xfrm>
          <a:prstGeom prst="rect">
            <a:avLst/>
          </a:prstGeom>
          <a:noFill/>
        </p:spPr>
        <p:txBody>
          <a:bodyPr wrap="square" rtlCol="0">
            <a:spAutoFit/>
          </a:bodyPr>
          <a:lstStyle/>
          <a:p>
            <a:pPr algn="ct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買主</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2562090" y="5374251"/>
            <a:ext cx="1441164" cy="369332"/>
          </a:xfrm>
          <a:prstGeom prst="rect">
            <a:avLst/>
          </a:prstGeom>
          <a:noFill/>
        </p:spPr>
        <p:txBody>
          <a:bodyPr wrap="square" rtlCol="0">
            <a:spAutoFit/>
          </a:bodyPr>
          <a:lstStyle/>
          <a:p>
            <a:pPr algn="ct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売主</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8" name="図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40033" y="3933056"/>
            <a:ext cx="2792406" cy="2650604"/>
          </a:xfrm>
          <a:prstGeom prst="rect">
            <a:avLst/>
          </a:prstGeom>
        </p:spPr>
      </p:pic>
      <p:pic>
        <p:nvPicPr>
          <p:cNvPr id="9" name="図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788024" y="1371821"/>
            <a:ext cx="3744415" cy="2402423"/>
          </a:xfrm>
          <a:prstGeom prst="rect">
            <a:avLst/>
          </a:prstGeom>
        </p:spPr>
      </p:pic>
      <p:sp>
        <p:nvSpPr>
          <p:cNvPr id="10" name="円/楕円 9"/>
          <p:cNvSpPr/>
          <p:nvPr/>
        </p:nvSpPr>
        <p:spPr>
          <a:xfrm>
            <a:off x="1723553" y="4269121"/>
            <a:ext cx="1152128" cy="834938"/>
          </a:xfrm>
          <a:prstGeom prst="ellips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契約</a:t>
            </a:r>
            <a:endPar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3113584" y="6519446"/>
            <a:ext cx="6030416" cy="338554"/>
          </a:xfrm>
          <a:prstGeom prst="rect">
            <a:avLst/>
          </a:prstGeom>
        </p:spPr>
        <p:txBody>
          <a:bodyPr wrap="square">
            <a:spAutoFit/>
          </a:bodyPr>
          <a:lstStyle/>
          <a:p>
            <a:r>
              <a:rPr lang="en-US" altLang="ja-JP" sz="1600" b="1" dirty="0">
                <a:solidFill>
                  <a:schemeClr val="tx2"/>
                </a:solidFill>
              </a:rPr>
              <a:t>Copyright © </a:t>
            </a:r>
            <a:r>
              <a:rPr lang="ja-JP" altLang="en-US" sz="1600" b="1" dirty="0">
                <a:solidFill>
                  <a:schemeClr val="tx2"/>
                </a:solidFill>
              </a:rPr>
              <a:t>司法書士法人こうの事務所 </a:t>
            </a:r>
            <a:r>
              <a:rPr lang="en-US" altLang="ja-JP" sz="1600" b="1" dirty="0">
                <a:solidFill>
                  <a:schemeClr val="tx2"/>
                </a:solidFill>
              </a:rPr>
              <a:t>All Rights Reserved.</a:t>
            </a:r>
            <a:endParaRPr lang="ja-JP" altLang="en-US" sz="1600" b="1" dirty="0">
              <a:solidFill>
                <a:schemeClr val="tx2"/>
              </a:solidFill>
            </a:endParaRPr>
          </a:p>
        </p:txBody>
      </p:sp>
    </p:spTree>
    <p:extLst>
      <p:ext uri="{BB962C8B-B14F-4D97-AF65-F5344CB8AC3E}">
        <p14:creationId xmlns:p14="http://schemas.microsoft.com/office/powerpoint/2010/main" val="29773940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260649"/>
            <a:ext cx="7992888" cy="792088"/>
          </a:xfrm>
        </p:spPr>
        <p:txBody>
          <a:bodyPr>
            <a:noAutofit/>
          </a:bodyPr>
          <a:lstStyle/>
          <a:p>
            <a:r>
              <a:rPr kumimoji="1" lang="ja-JP" altLang="en-US" dirty="0" smtClean="0"/>
              <a:t>２．どんなトラブルがあるの？（例）</a:t>
            </a:r>
            <a:endParaRPr kumimoji="1" lang="ja-JP" altLang="en-US" dirty="0"/>
          </a:p>
        </p:txBody>
      </p:sp>
      <p:graphicFrame>
        <p:nvGraphicFramePr>
          <p:cNvPr id="4" name="図表 3"/>
          <p:cNvGraphicFramePr/>
          <p:nvPr>
            <p:extLst>
              <p:ext uri="{D42A27DB-BD31-4B8C-83A1-F6EECF244321}">
                <p14:modId xmlns:p14="http://schemas.microsoft.com/office/powerpoint/2010/main" val="3718347637"/>
              </p:ext>
            </p:extLst>
          </p:nvPr>
        </p:nvGraphicFramePr>
        <p:xfrm>
          <a:off x="539552" y="1268760"/>
          <a:ext cx="8352928" cy="53285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正方形/長方形 5"/>
          <p:cNvSpPr/>
          <p:nvPr/>
        </p:nvSpPr>
        <p:spPr>
          <a:xfrm>
            <a:off x="0" y="6519446"/>
            <a:ext cx="6030416" cy="338554"/>
          </a:xfrm>
          <a:prstGeom prst="rect">
            <a:avLst/>
          </a:prstGeom>
        </p:spPr>
        <p:txBody>
          <a:bodyPr wrap="square">
            <a:spAutoFit/>
          </a:bodyPr>
          <a:lstStyle/>
          <a:p>
            <a:r>
              <a:rPr lang="en-US" altLang="ja-JP" sz="1600" b="1" dirty="0">
                <a:solidFill>
                  <a:schemeClr val="tx2"/>
                </a:solidFill>
              </a:rPr>
              <a:t>Copyright © </a:t>
            </a:r>
            <a:r>
              <a:rPr lang="ja-JP" altLang="en-US" sz="1600" b="1" dirty="0">
                <a:solidFill>
                  <a:schemeClr val="tx2"/>
                </a:solidFill>
              </a:rPr>
              <a:t>司法書士法人こうの事務所 </a:t>
            </a:r>
            <a:r>
              <a:rPr lang="en-US" altLang="ja-JP" sz="1600" b="1" dirty="0">
                <a:solidFill>
                  <a:schemeClr val="tx2"/>
                </a:solidFill>
              </a:rPr>
              <a:t>All Rights Reserved.</a:t>
            </a:r>
            <a:endParaRPr lang="ja-JP" altLang="en-US" sz="1600" b="1" dirty="0">
              <a:solidFill>
                <a:schemeClr val="tx2"/>
              </a:solidFill>
            </a:endParaRPr>
          </a:p>
        </p:txBody>
      </p:sp>
    </p:spTree>
    <p:extLst>
      <p:ext uri="{BB962C8B-B14F-4D97-AF65-F5344CB8AC3E}">
        <p14:creationId xmlns:p14="http://schemas.microsoft.com/office/powerpoint/2010/main" val="33621112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188640"/>
            <a:ext cx="7315200" cy="1154097"/>
          </a:xfrm>
        </p:spPr>
        <p:txBody>
          <a:bodyPr>
            <a:normAutofit fontScale="90000"/>
          </a:bodyPr>
          <a:lstStyle/>
          <a:p>
            <a:r>
              <a:rPr kumimoji="1" lang="en-US" altLang="ja-JP" dirty="0" smtClean="0"/>
              <a:t>2</a:t>
            </a:r>
            <a:r>
              <a:rPr kumimoji="1" lang="ja-JP" altLang="en-US" dirty="0" smtClean="0"/>
              <a:t>．若者が狙われ易い悪徳商法の例</a:t>
            </a:r>
            <a:endParaRPr kumimoji="1" lang="ja-JP" altLang="en-US" dirty="0"/>
          </a:p>
        </p:txBody>
      </p:sp>
      <p:sp>
        <p:nvSpPr>
          <p:cNvPr id="8" name="コンテンツ プレースホルダー 2"/>
          <p:cNvSpPr>
            <a:spLocks noGrp="1"/>
          </p:cNvSpPr>
          <p:nvPr>
            <p:ph idx="1"/>
          </p:nvPr>
        </p:nvSpPr>
        <p:spPr>
          <a:xfrm>
            <a:off x="231624" y="1412776"/>
            <a:ext cx="8588848" cy="5040560"/>
          </a:xfrm>
        </p:spPr>
        <p:txBody>
          <a:bodyPr>
            <a:normAutofit/>
          </a:bodyPr>
          <a:lstStyle/>
          <a:p>
            <a:pPr marL="45720" indent="0">
              <a:buNone/>
            </a:pPr>
            <a:r>
              <a:rPr lang="ja-JP" altLang="en-US" sz="3600" b="1" dirty="0" smtClean="0">
                <a:solidFill>
                  <a:schemeClr val="accent4">
                    <a:lumMod val="40000"/>
                    <a:lumOff val="60000"/>
                  </a:schemeClr>
                </a:solidFill>
                <a:latin typeface="Meiryo UI" panose="020B0604030504040204" pitchFamily="50" charset="-128"/>
                <a:ea typeface="Meiryo UI" panose="020B0604030504040204" pitchFamily="50" charset="-128"/>
                <a:cs typeface="Meiryo UI" panose="020B0604030504040204" pitchFamily="50" charset="-128"/>
              </a:rPr>
              <a:t>①マルチ商法</a:t>
            </a:r>
            <a:endParaRPr lang="en-US" altLang="ja-JP" sz="3600" b="1" dirty="0" smtClean="0">
              <a:solidFill>
                <a:schemeClr val="accent4">
                  <a:lumMod val="40000"/>
                  <a:lumOff val="60000"/>
                </a:schemeClr>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b="1" dirty="0" smtClean="0">
                <a:solidFill>
                  <a:srgbClr val="FFC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800" b="1" dirty="0" smtClean="0">
                <a:solidFill>
                  <a:srgbClr val="FFC000"/>
                </a:solidFill>
                <a:latin typeface="Meiryo UI" panose="020B0604030504040204" pitchFamily="50" charset="-128"/>
                <a:ea typeface="Meiryo UI" panose="020B0604030504040204" pitchFamily="50" charset="-128"/>
                <a:cs typeface="Meiryo UI" panose="020B0604030504040204" pitchFamily="50" charset="-128"/>
              </a:rPr>
              <a:t>どんな商法？</a:t>
            </a:r>
            <a:endParaRPr kumimoji="1" lang="en-US" altLang="ja-JP" sz="2800" b="1" dirty="0" smtClean="0">
              <a:solidFill>
                <a:srgbClr val="FFC000"/>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　販売組織の加入者が、自分の知り合いを誘って加入させ、その加入者がさらに他の知り合いを誘って加入させるというものです。</a:t>
            </a:r>
            <a:endParaRPr kumimoji="1"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lang="ja-JP" altLang="en-US" sz="28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■どんなトラブルに？</a:t>
            </a:r>
            <a:endParaRPr lang="en-US" altLang="ja-JP" sz="28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45720" indent="0">
              <a:buNone/>
            </a:pPr>
            <a:r>
              <a:rPr kumimoji="1" lang="ja-JP" altLang="en-US" sz="2800" b="1" dirty="0" smtClean="0">
                <a:solidFill>
                  <a:schemeClr val="accent4">
                    <a:lumMod val="40000"/>
                    <a:lumOff val="60000"/>
                  </a:schemeClr>
                </a:solidFill>
                <a:latin typeface="Meiryo UI" panose="020B0604030504040204" pitchFamily="50" charset="-128"/>
                <a:ea typeface="Meiryo UI" panose="020B0604030504040204" pitchFamily="50" charset="-128"/>
                <a:cs typeface="Meiryo UI" panose="020B0604030504040204" pitchFamily="50" charset="-128"/>
              </a:rPr>
              <a:t>　友人から</a:t>
            </a:r>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800" b="1" dirty="0" smtClean="0">
                <a:solidFill>
                  <a:schemeClr val="accent4">
                    <a:lumMod val="40000"/>
                    <a:lumOff val="60000"/>
                  </a:schemeClr>
                </a:solidFill>
                <a:latin typeface="Meiryo UI" panose="020B0604030504040204" pitchFamily="50" charset="-128"/>
                <a:ea typeface="Meiryo UI" panose="020B0604030504040204" pitchFamily="50" charset="-128"/>
                <a:cs typeface="Meiryo UI" panose="020B0604030504040204" pitchFamily="50" charset="-128"/>
              </a:rPr>
              <a:t>絶対もうかる</a:t>
            </a:r>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」と言われて、販売組織に入会する時に多額の金銭を払って大量の商品を購入したが、新たな会員を勧誘できず、全然売れなくて在庫と借金だけが残った。</a:t>
            </a:r>
            <a:endParaRPr kumimoji="1"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3113584" y="6519446"/>
            <a:ext cx="6030416" cy="338554"/>
          </a:xfrm>
          <a:prstGeom prst="rect">
            <a:avLst/>
          </a:prstGeom>
        </p:spPr>
        <p:txBody>
          <a:bodyPr wrap="square">
            <a:spAutoFit/>
          </a:bodyPr>
          <a:lstStyle/>
          <a:p>
            <a:r>
              <a:rPr lang="en-US" altLang="ja-JP" sz="1600" b="1" dirty="0">
                <a:solidFill>
                  <a:schemeClr val="tx2"/>
                </a:solidFill>
              </a:rPr>
              <a:t>Copyright © </a:t>
            </a:r>
            <a:r>
              <a:rPr lang="ja-JP" altLang="en-US" sz="1600" b="1" dirty="0">
                <a:solidFill>
                  <a:schemeClr val="tx2"/>
                </a:solidFill>
              </a:rPr>
              <a:t>司法書士法人こうの事務所 </a:t>
            </a:r>
            <a:r>
              <a:rPr lang="en-US" altLang="ja-JP" sz="1600" b="1" dirty="0">
                <a:solidFill>
                  <a:schemeClr val="tx2"/>
                </a:solidFill>
              </a:rPr>
              <a:t>All Rights Reserved.</a:t>
            </a:r>
            <a:endParaRPr lang="ja-JP" altLang="en-US" sz="1600" b="1" dirty="0">
              <a:solidFill>
                <a:schemeClr val="tx2"/>
              </a:solidFill>
            </a:endParaRPr>
          </a:p>
        </p:txBody>
      </p:sp>
    </p:spTree>
    <p:extLst>
      <p:ext uri="{BB962C8B-B14F-4D97-AF65-F5344CB8AC3E}">
        <p14:creationId xmlns:p14="http://schemas.microsoft.com/office/powerpoint/2010/main" val="157279072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パースペクティブ">
  <a:themeElements>
    <a:clrScheme name="パースペクティブ">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クラシック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パースペクティブ">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2278</TotalTime>
  <Words>1128</Words>
  <Application>Microsoft Office PowerPoint</Application>
  <PresentationFormat>画面に合わせる (4:3)</PresentationFormat>
  <Paragraphs>439</Paragraphs>
  <Slides>35</Slides>
  <Notes>35</Notes>
  <HiddenSlides>0</HiddenSlides>
  <MMClips>0</MMClips>
  <ScaleCrop>false</ScaleCrop>
  <HeadingPairs>
    <vt:vector size="4" baseType="variant">
      <vt:variant>
        <vt:lpstr>テーマ</vt:lpstr>
      </vt:variant>
      <vt:variant>
        <vt:i4>1</vt:i4>
      </vt:variant>
      <vt:variant>
        <vt:lpstr>スライド タイトル</vt:lpstr>
      </vt:variant>
      <vt:variant>
        <vt:i4>35</vt:i4>
      </vt:variant>
    </vt:vector>
  </HeadingPairs>
  <TitlesOfParts>
    <vt:vector size="36" baseType="lpstr">
      <vt:lpstr>パースペクティブ</vt:lpstr>
      <vt:lpstr>消費生活において若者が陥りやすい危険</vt:lpstr>
      <vt:lpstr>目　次</vt:lpstr>
      <vt:lpstr>１.契約とは</vt:lpstr>
      <vt:lpstr>１．契約とは</vt:lpstr>
      <vt:lpstr>１．契約とは</vt:lpstr>
      <vt:lpstr>２．消費者トラブルって何？</vt:lpstr>
      <vt:lpstr>２．消費者トラブルって何？</vt:lpstr>
      <vt:lpstr>２．どんなトラブルがあるの？（例）</vt:lpstr>
      <vt:lpstr>2．若者が狙われ易い悪徳商法の例</vt:lpstr>
      <vt:lpstr>2．若者が狙われ易い悪徳商法の例</vt:lpstr>
      <vt:lpstr>2．若者が狙われ易い悪徳商法の例</vt:lpstr>
      <vt:lpstr>2．若者が狙われ易い詐欺の例</vt:lpstr>
      <vt:lpstr>２.　若者が狙われ易い詐欺の例</vt:lpstr>
      <vt:lpstr>３．消費弱者に対する法の保護</vt:lpstr>
      <vt:lpstr>３．消費弱者に対する法の保護</vt:lpstr>
      <vt:lpstr>３．消費弱者に対する法の保護</vt:lpstr>
      <vt:lpstr>３．消費弱者に対する法の保護</vt:lpstr>
      <vt:lpstr>３．消費弱者に対する法の保護</vt:lpstr>
      <vt:lpstr>3．消費弱者に対する法の保護</vt:lpstr>
      <vt:lpstr>３．消費弱者に対する法の保護</vt:lpstr>
      <vt:lpstr>３．消費弱者に対する法の保護</vt:lpstr>
      <vt:lpstr>３．消費弱者に対する法の保護</vt:lpstr>
      <vt:lpstr>３．消費弱者に対する法の保護</vt:lpstr>
      <vt:lpstr>３．消費弱者に対する法の保護</vt:lpstr>
      <vt:lpstr>３．消費弱者に対する法の保護</vt:lpstr>
      <vt:lpstr>３．消費弱者に対する法の保護</vt:lpstr>
      <vt:lpstr>３．消費弱者に対する法の保護</vt:lpstr>
      <vt:lpstr>３．消費弱者に対する法の保護</vt:lpstr>
      <vt:lpstr>３．消費弱者に対する法の保護</vt:lpstr>
      <vt:lpstr>３．消費弱者に対する法の保護</vt:lpstr>
      <vt:lpstr>３．消費弱者に対する法の保護</vt:lpstr>
      <vt:lpstr>3．消費弱者に対する法の保護</vt:lpstr>
      <vt:lpstr>4.　消費者トラブルへの対処法</vt:lpstr>
      <vt:lpstr>５．その他の消費者トラブルの例</vt:lpstr>
      <vt:lpstr>６.まとめ　（社会へ出る若者へ）</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社会へ出る皆様が陥りやすい 消費者トラブル</dc:title>
  <dc:creator>madmax</dc:creator>
  <cp:lastModifiedBy>kono</cp:lastModifiedBy>
  <cp:revision>98</cp:revision>
  <cp:lastPrinted>2016-11-22T00:26:04Z</cp:lastPrinted>
  <dcterms:created xsi:type="dcterms:W3CDTF">2016-10-29T04:59:31Z</dcterms:created>
  <dcterms:modified xsi:type="dcterms:W3CDTF">2016-11-22T06:10:47Z</dcterms:modified>
</cp:coreProperties>
</file>