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3" r:id="rId1"/>
  </p:sldMasterIdLst>
  <p:notesMasterIdLst>
    <p:notesMasterId r:id="rId3"/>
  </p:notesMasterIdLst>
  <p:handoutMasterIdLst>
    <p:handoutMasterId r:id="rId4"/>
  </p:handoutMasterIdLst>
  <p:sldIdLst>
    <p:sldId id="257"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698"/>
    <a:srgbClr val="A2E8F6"/>
    <a:srgbClr val="9DF7FB"/>
    <a:srgbClr val="C9FBF7"/>
    <a:srgbClr val="B0E8D5"/>
    <a:srgbClr val="FBFFC5"/>
    <a:srgbClr val="A6A6A6"/>
    <a:srgbClr val="FDFFCD"/>
    <a:srgbClr val="7F7F7F"/>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44" autoAdjust="0"/>
    <p:restoredTop sz="94333" autoAdjust="0"/>
  </p:normalViewPr>
  <p:slideViewPr>
    <p:cSldViewPr showGuides="1">
      <p:cViewPr varScale="1">
        <p:scale>
          <a:sx n="66" d="100"/>
          <a:sy n="66" d="100"/>
        </p:scale>
        <p:origin x="2664" y="60"/>
      </p:cViewPr>
      <p:guideLst>
        <p:guide orient="horz" pos="3120"/>
        <p:guide pos="2160"/>
      </p:guideLst>
    </p:cSldViewPr>
  </p:slideViewPr>
  <p:outlineViewPr>
    <p:cViewPr>
      <p:scale>
        <a:sx n="33" d="100"/>
        <a:sy n="33" d="100"/>
      </p:scale>
      <p:origin x="0" y="0"/>
    </p:cViewPr>
  </p:outlin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528" cy="494545"/>
          </a:xfrm>
          <a:prstGeom prst="rect">
            <a:avLst/>
          </a:prstGeom>
        </p:spPr>
        <p:txBody>
          <a:bodyPr vert="horz" lIns="87868" tIns="43932" rIns="87868" bIns="4393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724" y="5"/>
            <a:ext cx="2918528" cy="494545"/>
          </a:xfrm>
          <a:prstGeom prst="rect">
            <a:avLst/>
          </a:prstGeom>
        </p:spPr>
        <p:txBody>
          <a:bodyPr vert="horz" lIns="87868" tIns="43932" rIns="87868" bIns="43932" rtlCol="0"/>
          <a:lstStyle>
            <a:lvl1pPr algn="r">
              <a:defRPr sz="1200"/>
            </a:lvl1pPr>
          </a:lstStyle>
          <a:p>
            <a:fld id="{79A78E7D-4F00-4AF2-93C5-24CB4BAF2F59}" type="datetimeFigureOut">
              <a:rPr kumimoji="1" lang="ja-JP" altLang="en-US" smtClean="0"/>
              <a:t>2022/11/25</a:t>
            </a:fld>
            <a:endParaRPr kumimoji="1" lang="ja-JP" altLang="en-US"/>
          </a:p>
        </p:txBody>
      </p:sp>
      <p:sp>
        <p:nvSpPr>
          <p:cNvPr id="4" name="フッター プレースホルダー 3"/>
          <p:cNvSpPr>
            <a:spLocks noGrp="1"/>
          </p:cNvSpPr>
          <p:nvPr>
            <p:ph type="ftr" sz="quarter" idx="2"/>
          </p:nvPr>
        </p:nvSpPr>
        <p:spPr>
          <a:xfrm>
            <a:off x="5" y="9371775"/>
            <a:ext cx="2918528" cy="494545"/>
          </a:xfrm>
          <a:prstGeom prst="rect">
            <a:avLst/>
          </a:prstGeom>
        </p:spPr>
        <p:txBody>
          <a:bodyPr vert="horz" lIns="87868" tIns="43932" rIns="87868" bIns="4393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724" y="9371775"/>
            <a:ext cx="2918528" cy="494545"/>
          </a:xfrm>
          <a:prstGeom prst="rect">
            <a:avLst/>
          </a:prstGeom>
        </p:spPr>
        <p:txBody>
          <a:bodyPr vert="horz" lIns="87868" tIns="43932" rIns="87868" bIns="43932" rtlCol="0" anchor="b"/>
          <a:lstStyle>
            <a:lvl1pPr algn="r">
              <a:defRPr sz="1200"/>
            </a:lvl1pPr>
          </a:lstStyle>
          <a:p>
            <a:fld id="{A0B86BC9-2A96-434B-8787-43E17356FB4D}" type="slidenum">
              <a:rPr kumimoji="1" lang="ja-JP" altLang="en-US" smtClean="0"/>
              <a:t>‹#›</a:t>
            </a:fld>
            <a:endParaRPr kumimoji="1" lang="ja-JP" altLang="en-US"/>
          </a:p>
        </p:txBody>
      </p:sp>
    </p:spTree>
    <p:extLst>
      <p:ext uri="{BB962C8B-B14F-4D97-AF65-F5344CB8AC3E}">
        <p14:creationId xmlns:p14="http://schemas.microsoft.com/office/powerpoint/2010/main" val="88497320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8"/>
            <a:ext cx="2918831" cy="493315"/>
          </a:xfrm>
          <a:prstGeom prst="rect">
            <a:avLst/>
          </a:prstGeom>
        </p:spPr>
        <p:txBody>
          <a:bodyPr vert="horz" lIns="90505" tIns="45256" rIns="90505" bIns="452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83" y="8"/>
            <a:ext cx="2918831" cy="493315"/>
          </a:xfrm>
          <a:prstGeom prst="rect">
            <a:avLst/>
          </a:prstGeom>
        </p:spPr>
        <p:txBody>
          <a:bodyPr vert="horz" lIns="90505" tIns="45256" rIns="90505" bIns="45256" rtlCol="0"/>
          <a:lstStyle>
            <a:lvl1pPr algn="r">
              <a:defRPr sz="1200"/>
            </a:lvl1pPr>
          </a:lstStyle>
          <a:p>
            <a:fld id="{26BD83E6-4B5C-48D5-82A5-8C504ED6A86E}" type="datetimeFigureOut">
              <a:rPr kumimoji="1" lang="ja-JP" altLang="en-US" smtClean="0"/>
              <a:t>2022/11/25</a:t>
            </a:fld>
            <a:endParaRPr kumimoji="1" lang="ja-JP" altLang="en-US"/>
          </a:p>
        </p:txBody>
      </p:sp>
      <p:sp>
        <p:nvSpPr>
          <p:cNvPr id="4" name="スライド イメージ プレースホルダー 3"/>
          <p:cNvSpPr>
            <a:spLocks noGrp="1" noRot="1" noChangeAspect="1"/>
          </p:cNvSpPr>
          <p:nvPr>
            <p:ph type="sldImg" idx="2"/>
          </p:nvPr>
        </p:nvSpPr>
        <p:spPr>
          <a:xfrm>
            <a:off x="2089150" y="741363"/>
            <a:ext cx="2557463" cy="3697287"/>
          </a:xfrm>
          <a:prstGeom prst="rect">
            <a:avLst/>
          </a:prstGeom>
          <a:noFill/>
          <a:ln w="12700">
            <a:solidFill>
              <a:prstClr val="black"/>
            </a:solidFill>
          </a:ln>
        </p:spPr>
        <p:txBody>
          <a:bodyPr vert="horz" lIns="90505" tIns="45256" rIns="90505" bIns="45256" rtlCol="0" anchor="ctr"/>
          <a:lstStyle/>
          <a:p>
            <a:endParaRPr lang="ja-JP" altLang="en-US"/>
          </a:p>
        </p:txBody>
      </p:sp>
      <p:sp>
        <p:nvSpPr>
          <p:cNvPr id="5" name="ノート プレースホルダー 4"/>
          <p:cNvSpPr>
            <a:spLocks noGrp="1"/>
          </p:cNvSpPr>
          <p:nvPr>
            <p:ph type="body" sz="quarter" idx="3"/>
          </p:nvPr>
        </p:nvSpPr>
        <p:spPr>
          <a:xfrm>
            <a:off x="673578" y="4686509"/>
            <a:ext cx="5388610" cy="4439840"/>
          </a:xfrm>
          <a:prstGeom prst="rect">
            <a:avLst/>
          </a:prstGeom>
        </p:spPr>
        <p:txBody>
          <a:bodyPr vert="horz" lIns="90505" tIns="45256" rIns="90505" bIns="452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9" y="9371292"/>
            <a:ext cx="2918831" cy="493315"/>
          </a:xfrm>
          <a:prstGeom prst="rect">
            <a:avLst/>
          </a:prstGeom>
        </p:spPr>
        <p:txBody>
          <a:bodyPr vert="horz" lIns="90505" tIns="45256" rIns="90505" bIns="452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83" y="9371292"/>
            <a:ext cx="2918831" cy="493315"/>
          </a:xfrm>
          <a:prstGeom prst="rect">
            <a:avLst/>
          </a:prstGeom>
        </p:spPr>
        <p:txBody>
          <a:bodyPr vert="horz" lIns="90505" tIns="45256" rIns="90505" bIns="45256" rtlCol="0" anchor="b"/>
          <a:lstStyle>
            <a:lvl1pPr algn="r">
              <a:defRPr sz="1200"/>
            </a:lvl1pPr>
          </a:lstStyle>
          <a:p>
            <a:fld id="{B834E1C8-B67F-4A14-BA63-6F999F5C12C3}" type="slidenum">
              <a:rPr kumimoji="1" lang="ja-JP" altLang="en-US" smtClean="0"/>
              <a:t>‹#›</a:t>
            </a:fld>
            <a:endParaRPr kumimoji="1" lang="ja-JP" altLang="en-US"/>
          </a:p>
        </p:txBody>
      </p:sp>
    </p:spTree>
    <p:extLst>
      <p:ext uri="{BB962C8B-B14F-4D97-AF65-F5344CB8AC3E}">
        <p14:creationId xmlns:p14="http://schemas.microsoft.com/office/powerpoint/2010/main" val="52798392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2383500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2789740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2069436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2214800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2439117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2087326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2120949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173832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246229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679868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52D3E41-C972-4F6B-A03C-C3A670D67CF1}" type="datetimeFigureOut">
              <a:rPr kumimoji="1" lang="ja-JP" altLang="en-US" smtClean="0"/>
              <a:t>2022/11/25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115344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552D3E41-C972-4F6B-A03C-C3A670D67CF1}" type="datetimeFigureOut">
              <a:rPr kumimoji="1" lang="ja-JP" altLang="en-US" smtClean="0"/>
              <a:t>2022/11/25</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B416F590-09FD-4336-A604-00808E0F1161}" type="slidenum">
              <a:rPr kumimoji="1" lang="ja-JP" altLang="en-US" smtClean="0"/>
              <a:t>‹#›</a:t>
            </a:fld>
            <a:endParaRPr kumimoji="1" lang="ja-JP" altLang="en-US"/>
          </a:p>
        </p:txBody>
      </p:sp>
    </p:spTree>
    <p:extLst>
      <p:ext uri="{BB962C8B-B14F-4D97-AF65-F5344CB8AC3E}">
        <p14:creationId xmlns:p14="http://schemas.microsoft.com/office/powerpoint/2010/main" val="1219125854"/>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183919" y="1424608"/>
            <a:ext cx="6485441" cy="1294572"/>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89986" tIns="46793" rIns="89986" bIns="46793">
            <a:spAutoFit/>
          </a:bodyPr>
          <a:lstStyle/>
          <a:p>
            <a:pPr algn="ctr">
              <a:lnSpc>
                <a:spcPct val="100000"/>
              </a:lnSpc>
            </a:pPr>
            <a:r>
              <a:rPr lang="ja-JP" altLang="en-US" sz="2599" b="1" spc="-1" dirty="0">
                <a:solidFill>
                  <a:srgbClr val="000000"/>
                </a:solidFill>
                <a:latin typeface="Meiryo UI"/>
                <a:ea typeface="Meiryo UI"/>
              </a:rPr>
              <a:t>申込締切日：</a:t>
            </a:r>
            <a:r>
              <a:rPr lang="en-US" altLang="ja-JP" sz="2599" b="1" spc="-1" dirty="0">
                <a:solidFill>
                  <a:srgbClr val="000000"/>
                </a:solidFill>
                <a:latin typeface="Meiryo UI"/>
                <a:ea typeface="Meiryo UI"/>
              </a:rPr>
              <a:t>2022</a:t>
            </a:r>
            <a:r>
              <a:rPr lang="ja-JP" altLang="en-US" sz="2599" b="1" spc="-1" dirty="0">
                <a:solidFill>
                  <a:srgbClr val="000000"/>
                </a:solidFill>
                <a:latin typeface="Meiryo UI"/>
                <a:ea typeface="Meiryo UI"/>
              </a:rPr>
              <a:t>年</a:t>
            </a:r>
            <a:r>
              <a:rPr lang="en-US" altLang="ja-JP" sz="2599" b="1" spc="-1" dirty="0">
                <a:solidFill>
                  <a:srgbClr val="000000"/>
                </a:solidFill>
                <a:latin typeface="Meiryo UI"/>
                <a:ea typeface="Meiryo UI"/>
              </a:rPr>
              <a:t>12</a:t>
            </a:r>
            <a:r>
              <a:rPr lang="ja-JP" altLang="en-US" sz="2599" b="1" spc="-1" dirty="0">
                <a:solidFill>
                  <a:srgbClr val="000000"/>
                </a:solidFill>
                <a:latin typeface="Meiryo UI"/>
                <a:ea typeface="Meiryo UI"/>
              </a:rPr>
              <a:t>月</a:t>
            </a:r>
            <a:r>
              <a:rPr lang="en-US" altLang="ja-JP" sz="2599" b="1" spc="-1" dirty="0">
                <a:solidFill>
                  <a:srgbClr val="000000"/>
                </a:solidFill>
                <a:latin typeface="Meiryo UI"/>
                <a:ea typeface="Meiryo UI"/>
              </a:rPr>
              <a:t>2</a:t>
            </a:r>
            <a:r>
              <a:rPr lang="ja-JP" altLang="en-US" sz="2599" b="1" spc="-1" dirty="0">
                <a:solidFill>
                  <a:srgbClr val="000000"/>
                </a:solidFill>
                <a:latin typeface="Meiryo UI"/>
                <a:ea typeface="Meiryo UI"/>
              </a:rPr>
              <a:t>日（金）</a:t>
            </a:r>
            <a:endParaRPr lang="en-US" sz="2599" spc="-1" dirty="0">
              <a:solidFill>
                <a:srgbClr val="000000"/>
              </a:solidFill>
              <a:latin typeface="Calibri"/>
            </a:endParaRPr>
          </a:p>
          <a:p>
            <a:pPr>
              <a:lnSpc>
                <a:spcPct val="100000"/>
              </a:lnSpc>
            </a:pPr>
            <a:r>
              <a:rPr lang="ja-JP" altLang="en-US" sz="3199" b="1" spc="-1" dirty="0">
                <a:solidFill>
                  <a:srgbClr val="000000"/>
                </a:solidFill>
                <a:latin typeface="Meiryo UI"/>
                <a:ea typeface="Meiryo UI"/>
              </a:rPr>
              <a:t>➡</a:t>
            </a:r>
            <a:r>
              <a:rPr lang="en-US" altLang="ja-JP" sz="2000" b="1" spc="-1" dirty="0">
                <a:solidFill>
                  <a:srgbClr val="000000"/>
                </a:solidFill>
                <a:latin typeface="Meiryo UI"/>
                <a:ea typeface="Meiryo UI"/>
              </a:rPr>
              <a:t>E</a:t>
            </a:r>
            <a:r>
              <a:rPr lang="ja-JP" altLang="en-US" sz="2000" b="1" spc="-1" dirty="0">
                <a:solidFill>
                  <a:srgbClr val="000000"/>
                </a:solidFill>
                <a:latin typeface="Meiryo UI"/>
                <a:ea typeface="Meiryo UI"/>
              </a:rPr>
              <a:t>メール</a:t>
            </a:r>
            <a:r>
              <a:rPr lang="ja-JP" altLang="en-US" sz="2000" b="1" spc="-1" dirty="0" smtClean="0">
                <a:solidFill>
                  <a:srgbClr val="000000"/>
                </a:solidFill>
                <a:latin typeface="Meiryo UI"/>
                <a:ea typeface="Meiryo UI"/>
              </a:rPr>
              <a:t>：</a:t>
            </a:r>
            <a:r>
              <a:rPr lang="en-US" altLang="ja-JP" sz="2000" b="1" spc="-1" dirty="0" smtClean="0">
                <a:solidFill>
                  <a:srgbClr val="000000"/>
                </a:solidFill>
                <a:latin typeface="Meiryo UI"/>
                <a:ea typeface="Meiryo UI"/>
              </a:rPr>
              <a:t>sogoevent@yamanashi-bunka.or.jp</a:t>
            </a:r>
            <a:endParaRPr lang="en-US" altLang="ja-JP" sz="2000" b="1" spc="-1" dirty="0">
              <a:highlight>
                <a:srgbClr val="FFFF00"/>
              </a:highlight>
              <a:latin typeface="Meiryo UI"/>
              <a:ea typeface="Meiryo UI"/>
            </a:endParaRPr>
          </a:p>
          <a:p>
            <a:pPr>
              <a:lnSpc>
                <a:spcPct val="100000"/>
              </a:lnSpc>
            </a:pPr>
            <a:r>
              <a:rPr lang="ja-JP" altLang="en-US" sz="2000" b="1" spc="-1" dirty="0">
                <a:latin typeface="Meiryo UI"/>
                <a:ea typeface="Meiryo UI"/>
              </a:rPr>
              <a:t>　　 または</a:t>
            </a:r>
            <a:r>
              <a:rPr lang="en-US" sz="2000" b="1" spc="-1" dirty="0">
                <a:latin typeface="Meiryo UI"/>
                <a:ea typeface="Meiryo UI"/>
              </a:rPr>
              <a:t>FAX</a:t>
            </a:r>
            <a:r>
              <a:rPr lang="ja-JP" altLang="en-US" sz="2000" b="1" spc="-1" dirty="0" smtClean="0">
                <a:latin typeface="Meiryo UI"/>
                <a:ea typeface="Meiryo UI"/>
              </a:rPr>
              <a:t>：</a:t>
            </a:r>
            <a:r>
              <a:rPr lang="en-US" altLang="ja-JP" sz="2000" b="1" spc="-1" dirty="0" smtClean="0">
                <a:latin typeface="Meiryo UI"/>
                <a:ea typeface="Meiryo UI"/>
              </a:rPr>
              <a:t>055-235-1077</a:t>
            </a:r>
            <a:r>
              <a:rPr lang="ja-JP" altLang="en-US" sz="2000" b="1" spc="-1" dirty="0">
                <a:latin typeface="Meiryo UI"/>
                <a:ea typeface="Meiryo UI"/>
              </a:rPr>
              <a:t>　　まで送信してください</a:t>
            </a:r>
            <a:r>
              <a:rPr lang="ja-JP" altLang="en-US" sz="2000" b="1" spc="-1" dirty="0">
                <a:solidFill>
                  <a:srgbClr val="000000"/>
                </a:solidFill>
                <a:latin typeface="Meiryo UI"/>
                <a:ea typeface="Meiryo UI"/>
              </a:rPr>
              <a:t>。</a:t>
            </a:r>
            <a:endParaRPr lang="en-US" sz="2000" spc="-1" dirty="0">
              <a:solidFill>
                <a:srgbClr val="000000"/>
              </a:solidFill>
              <a:latin typeface="Calibri"/>
            </a:endParaRPr>
          </a:p>
        </p:txBody>
      </p:sp>
      <p:sp>
        <p:nvSpPr>
          <p:cNvPr id="92" name="CustomShape 4"/>
          <p:cNvSpPr/>
          <p:nvPr/>
        </p:nvSpPr>
        <p:spPr>
          <a:xfrm>
            <a:off x="228736" y="550862"/>
            <a:ext cx="6485441" cy="833164"/>
          </a:xfrm>
          <a:custGeom>
            <a:avLst/>
            <a:gdLst/>
            <a:ahLst/>
            <a:cxnLst/>
            <a:rect l="l" t="t" r="r" b="b"/>
            <a:pathLst>
              <a:path w="21600" h="21600">
                <a:moveTo>
                  <a:pt x="0" y="0"/>
                </a:moveTo>
                <a:lnTo>
                  <a:pt x="21600" y="0"/>
                </a:lnTo>
                <a:lnTo>
                  <a:pt x="21600" y="21600"/>
                </a:lnTo>
                <a:lnTo>
                  <a:pt x="0" y="21600"/>
                </a:lnTo>
                <a:lnTo>
                  <a:pt x="0" y="0"/>
                </a:lnTo>
                <a:close/>
              </a:path>
            </a:pathLst>
          </a:custGeom>
          <a:ln/>
        </p:spPr>
        <p:style>
          <a:lnRef idx="2">
            <a:schemeClr val="dk1"/>
          </a:lnRef>
          <a:fillRef idx="1">
            <a:schemeClr val="lt1"/>
          </a:fillRef>
          <a:effectRef idx="0">
            <a:schemeClr val="dk1"/>
          </a:effectRef>
          <a:fontRef idx="minor">
            <a:schemeClr val="dk1"/>
          </a:fontRef>
        </p:style>
        <p:txBody>
          <a:bodyPr lIns="89986" tIns="46793" rIns="89986" bIns="46793">
            <a:spAutoFit/>
          </a:bodyPr>
          <a:lstStyle/>
          <a:p>
            <a:pPr algn="ctr">
              <a:lnSpc>
                <a:spcPct val="100000"/>
              </a:lnSpc>
            </a:pPr>
            <a:r>
              <a:rPr lang="ja-JP" altLang="en-US" sz="2400" b="1" spc="-1" dirty="0">
                <a:solidFill>
                  <a:schemeClr val="tx1"/>
                </a:solidFill>
                <a:latin typeface="Meiryo UI" panose="020B0604030504040204" pitchFamily="50" charset="-128"/>
                <a:ea typeface="Meiryo UI" panose="020B0604030504040204" pitchFamily="50" charset="-128"/>
              </a:rPr>
              <a:t>国際女性会議ＷＡＷ！</a:t>
            </a:r>
            <a:r>
              <a:rPr lang="en-US" altLang="ja-JP" sz="2400" b="1" spc="-1" dirty="0">
                <a:solidFill>
                  <a:schemeClr val="tx1"/>
                </a:solidFill>
                <a:latin typeface="Meiryo UI" panose="020B0604030504040204" pitchFamily="50" charset="-128"/>
                <a:ea typeface="Meiryo UI" panose="020B0604030504040204" pitchFamily="50" charset="-128"/>
              </a:rPr>
              <a:t>2022</a:t>
            </a:r>
          </a:p>
          <a:p>
            <a:pPr algn="ctr">
              <a:lnSpc>
                <a:spcPct val="100000"/>
              </a:lnSpc>
            </a:pPr>
            <a:r>
              <a:rPr lang="ja-JP" altLang="en-US" sz="2400" b="1" spc="-1" dirty="0">
                <a:solidFill>
                  <a:schemeClr val="tx1"/>
                </a:solidFill>
                <a:latin typeface="Meiryo UI" panose="020B0604030504040204" pitchFamily="50" charset="-128"/>
                <a:ea typeface="Meiryo UI" panose="020B0604030504040204" pitchFamily="50" charset="-128"/>
              </a:rPr>
              <a:t>県内サテライト会場</a:t>
            </a:r>
            <a:endParaRPr lang="en-US" sz="2400" b="1" spc="-1" dirty="0">
              <a:solidFill>
                <a:schemeClr val="tx1"/>
              </a:solidFill>
              <a:latin typeface="Meiryo UI" panose="020B0604030504040204" pitchFamily="50" charset="-128"/>
              <a:ea typeface="Meiryo UI" panose="020B0604030504040204" pitchFamily="50" charset="-128"/>
            </a:endParaRPr>
          </a:p>
        </p:txBody>
      </p:sp>
      <p:sp>
        <p:nvSpPr>
          <p:cNvPr id="93" name="CustomShape 5"/>
          <p:cNvSpPr/>
          <p:nvPr/>
        </p:nvSpPr>
        <p:spPr>
          <a:xfrm>
            <a:off x="276625" y="166653"/>
            <a:ext cx="6304750" cy="1209406"/>
          </a:xfrm>
          <a:custGeom>
            <a:avLst/>
            <a:gdLst/>
            <a:ahLst/>
            <a:cxnLst/>
            <a:rect l="0" t="0" r="r" b="b"/>
            <a:pathLst>
              <a:path w="17518" h="3362">
                <a:moveTo>
                  <a:pt x="196" y="0"/>
                </a:moveTo>
                <a:lnTo>
                  <a:pt x="196" y="0"/>
                </a:lnTo>
                <a:cubicBezTo>
                  <a:pt x="162" y="0"/>
                  <a:pt x="128" y="9"/>
                  <a:pt x="98" y="26"/>
                </a:cubicBezTo>
                <a:cubicBezTo>
                  <a:pt x="68" y="43"/>
                  <a:pt x="43" y="68"/>
                  <a:pt x="26" y="98"/>
                </a:cubicBezTo>
                <a:cubicBezTo>
                  <a:pt x="9" y="128"/>
                  <a:pt x="0" y="162"/>
                  <a:pt x="0" y="196"/>
                </a:cubicBezTo>
                <a:lnTo>
                  <a:pt x="0" y="3164"/>
                </a:lnTo>
                <a:lnTo>
                  <a:pt x="0" y="3165"/>
                </a:lnTo>
                <a:cubicBezTo>
                  <a:pt x="0" y="3199"/>
                  <a:pt x="9" y="3233"/>
                  <a:pt x="26" y="3263"/>
                </a:cubicBezTo>
                <a:cubicBezTo>
                  <a:pt x="43" y="3293"/>
                  <a:pt x="68" y="3318"/>
                  <a:pt x="98" y="3335"/>
                </a:cubicBezTo>
                <a:cubicBezTo>
                  <a:pt x="128" y="3352"/>
                  <a:pt x="162" y="3361"/>
                  <a:pt x="196" y="3361"/>
                </a:cubicBezTo>
                <a:lnTo>
                  <a:pt x="17320" y="3361"/>
                </a:lnTo>
                <a:lnTo>
                  <a:pt x="17321" y="3361"/>
                </a:lnTo>
                <a:cubicBezTo>
                  <a:pt x="17355" y="3361"/>
                  <a:pt x="17389" y="3352"/>
                  <a:pt x="17419" y="3335"/>
                </a:cubicBezTo>
                <a:cubicBezTo>
                  <a:pt x="17449" y="3318"/>
                  <a:pt x="17474" y="3293"/>
                  <a:pt x="17491" y="3263"/>
                </a:cubicBezTo>
                <a:cubicBezTo>
                  <a:pt x="17508" y="3233"/>
                  <a:pt x="17517" y="3199"/>
                  <a:pt x="17517" y="3165"/>
                </a:cubicBezTo>
                <a:lnTo>
                  <a:pt x="17517" y="196"/>
                </a:lnTo>
                <a:lnTo>
                  <a:pt x="17517" y="196"/>
                </a:lnTo>
                <a:lnTo>
                  <a:pt x="17517" y="196"/>
                </a:lnTo>
                <a:cubicBezTo>
                  <a:pt x="17517" y="162"/>
                  <a:pt x="17508" y="128"/>
                  <a:pt x="17491" y="98"/>
                </a:cubicBezTo>
                <a:cubicBezTo>
                  <a:pt x="17474" y="68"/>
                  <a:pt x="17449" y="43"/>
                  <a:pt x="17419" y="26"/>
                </a:cubicBezTo>
                <a:cubicBezTo>
                  <a:pt x="17389" y="9"/>
                  <a:pt x="17355" y="0"/>
                  <a:pt x="17321" y="0"/>
                </a:cubicBezTo>
                <a:lnTo>
                  <a:pt x="196" y="0"/>
                </a:lnTo>
              </a:path>
            </a:pathLst>
          </a:custGeom>
          <a:noFill/>
          <a:ln>
            <a:noFill/>
          </a:ln>
        </p:spPr>
        <p:style>
          <a:lnRef idx="0">
            <a:scrgbClr r="0" g="0" b="0"/>
          </a:lnRef>
          <a:fillRef idx="0">
            <a:scrgbClr r="0" g="0" b="0"/>
          </a:fillRef>
          <a:effectRef idx="0">
            <a:scrgbClr r="0" g="0" b="0"/>
          </a:effectRef>
          <a:fontRef idx="minor"/>
        </p:style>
      </p:sp>
      <p:graphicFrame>
        <p:nvGraphicFramePr>
          <p:cNvPr id="95" name="Table 7"/>
          <p:cNvGraphicFramePr/>
          <p:nvPr>
            <p:extLst>
              <p:ext uri="{D42A27DB-BD31-4B8C-83A1-F6EECF244321}">
                <p14:modId xmlns:p14="http://schemas.microsoft.com/office/powerpoint/2010/main" val="773779755"/>
              </p:ext>
            </p:extLst>
          </p:nvPr>
        </p:nvGraphicFramePr>
        <p:xfrm>
          <a:off x="186280" y="2676319"/>
          <a:ext cx="6518697" cy="3500816"/>
        </p:xfrm>
        <a:graphic>
          <a:graphicData uri="http://schemas.openxmlformats.org/drawingml/2006/table">
            <a:tbl>
              <a:tblPr/>
              <a:tblGrid>
                <a:gridCol w="129850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648072">
                  <a:extLst>
                    <a:ext uri="{9D8B030D-6E8A-4147-A177-3AD203B41FA5}">
                      <a16:colId xmlns:a16="http://schemas.microsoft.com/office/drawing/2014/main" val="9622100"/>
                    </a:ext>
                  </a:extLst>
                </a:gridCol>
                <a:gridCol w="1728192">
                  <a:extLst>
                    <a:ext uri="{9D8B030D-6E8A-4147-A177-3AD203B41FA5}">
                      <a16:colId xmlns:a16="http://schemas.microsoft.com/office/drawing/2014/main" val="1041189494"/>
                    </a:ext>
                  </a:extLst>
                </a:gridCol>
                <a:gridCol w="1763809">
                  <a:extLst>
                    <a:ext uri="{9D8B030D-6E8A-4147-A177-3AD203B41FA5}">
                      <a16:colId xmlns:a16="http://schemas.microsoft.com/office/drawing/2014/main" val="1847208028"/>
                    </a:ext>
                  </a:extLst>
                </a:gridCol>
              </a:tblGrid>
              <a:tr h="1007100">
                <a:tc>
                  <a:txBody>
                    <a:bodyPr/>
                    <a:lstStyle/>
                    <a:p>
                      <a:pPr algn="ctr">
                        <a:lnSpc>
                          <a:spcPct val="100000"/>
                        </a:lnSpc>
                      </a:pPr>
                      <a:r>
                        <a:rPr lang="ja-JP" sz="1600" b="1" strike="noStrike" spc="-1" dirty="0">
                          <a:solidFill>
                            <a:srgbClr val="000000"/>
                          </a:solidFill>
                          <a:latin typeface="Meiryo UI" panose="020B0604030504040204" pitchFamily="50" charset="-128"/>
                          <a:ea typeface="Meiryo UI" panose="020B0604030504040204" pitchFamily="50" charset="-128"/>
                        </a:rPr>
                        <a:t>参加希望会場</a:t>
                      </a:r>
                      <a:r>
                        <a:rPr sz="1600" b="1" dirty="0">
                          <a:latin typeface="Meiryo UI" panose="020B0604030504040204" pitchFamily="50" charset="-128"/>
                          <a:ea typeface="Meiryo UI" panose="020B0604030504040204" pitchFamily="50" charset="-128"/>
                        </a:rPr>
                        <a:t/>
                      </a:r>
                      <a:br>
                        <a:rPr sz="1600" b="1" dirty="0">
                          <a:latin typeface="Meiryo UI" panose="020B0604030504040204" pitchFamily="50" charset="-128"/>
                          <a:ea typeface="Meiryo UI" panose="020B0604030504040204" pitchFamily="50" charset="-128"/>
                        </a:rPr>
                      </a:br>
                      <a:r>
                        <a:rPr lang="ja-JP" sz="1600" b="1" strike="noStrike" spc="-1" dirty="0">
                          <a:solidFill>
                            <a:srgbClr val="000000"/>
                          </a:solidFill>
                          <a:latin typeface="Meiryo UI" panose="020B0604030504040204" pitchFamily="50" charset="-128"/>
                          <a:ea typeface="Meiryo UI" panose="020B0604030504040204" pitchFamily="50" charset="-128"/>
                        </a:rPr>
                        <a:t>（</a:t>
                      </a:r>
                      <a:r>
                        <a:rPr lang="ja-JP" altLang="en-US" sz="1600" b="1" strike="noStrike" spc="-1" dirty="0">
                          <a:solidFill>
                            <a:srgbClr val="000000"/>
                          </a:solidFill>
                          <a:latin typeface="Meiryo UI" panose="020B0604030504040204" pitchFamily="50" charset="-128"/>
                          <a:ea typeface="Meiryo UI" panose="020B0604030504040204" pitchFamily="50" charset="-128"/>
                        </a:rPr>
                        <a:t>いずれかを</a:t>
                      </a:r>
                      <a:endParaRPr lang="en-US" altLang="ja-JP" sz="1600" b="1" strike="noStrike" spc="-1" dirty="0">
                        <a:solidFill>
                          <a:srgbClr val="000000"/>
                        </a:solidFill>
                        <a:latin typeface="Meiryo UI" panose="020B0604030504040204" pitchFamily="50" charset="-128"/>
                        <a:ea typeface="Meiryo UI" panose="020B0604030504040204" pitchFamily="50" charset="-128"/>
                      </a:endParaRPr>
                    </a:p>
                    <a:p>
                      <a:pPr algn="ctr">
                        <a:lnSpc>
                          <a:spcPct val="100000"/>
                        </a:lnSpc>
                      </a:pPr>
                      <a:r>
                        <a:rPr lang="ja-JP" altLang="en-US" sz="1600" b="1" strike="noStrike" spc="-1" dirty="0">
                          <a:solidFill>
                            <a:srgbClr val="000000"/>
                          </a:solidFill>
                          <a:latin typeface="Meiryo UI" panose="020B0604030504040204" pitchFamily="50" charset="-128"/>
                          <a:ea typeface="Meiryo UI" panose="020B0604030504040204" pitchFamily="50" charset="-128"/>
                        </a:rPr>
                        <a:t>　　</a:t>
                      </a:r>
                      <a:r>
                        <a:rPr lang="ja-JP" sz="1600" b="1" strike="noStrike" spc="-1" dirty="0">
                          <a:solidFill>
                            <a:srgbClr val="000000"/>
                          </a:solidFill>
                          <a:latin typeface="Meiryo UI" panose="020B0604030504040204" pitchFamily="50" charset="-128"/>
                          <a:ea typeface="Meiryo UI" panose="020B0604030504040204" pitchFamily="50" charset="-128"/>
                        </a:rPr>
                        <a:t>〇で囲</a:t>
                      </a:r>
                      <a:r>
                        <a:rPr lang="ja-JP" altLang="en-US" sz="1600" b="1" strike="noStrike" spc="-1" dirty="0">
                          <a:solidFill>
                            <a:srgbClr val="000000"/>
                          </a:solidFill>
                          <a:latin typeface="Meiryo UI" panose="020B0604030504040204" pitchFamily="50" charset="-128"/>
                          <a:ea typeface="Meiryo UI" panose="020B0604030504040204" pitchFamily="50" charset="-128"/>
                        </a:rPr>
                        <a:t>む</a:t>
                      </a:r>
                      <a:r>
                        <a:rPr lang="ja-JP" sz="1600" b="1" strike="noStrike" spc="-1" dirty="0">
                          <a:solidFill>
                            <a:srgbClr val="000000"/>
                          </a:solidFill>
                          <a:latin typeface="Meiryo UI" panose="020B0604030504040204" pitchFamily="50" charset="-128"/>
                          <a:ea typeface="Meiryo UI" panose="020B0604030504040204" pitchFamily="50" charset="-128"/>
                        </a:rPr>
                        <a:t>）</a:t>
                      </a:r>
                      <a:endParaRPr lang="en-US" sz="1600" b="1" strike="noStrike" spc="-1" dirty="0">
                        <a:solidFill>
                          <a:srgbClr val="000000"/>
                        </a:solidFill>
                        <a:latin typeface="Meiryo UI" panose="020B0604030504040204" pitchFamily="50" charset="-128"/>
                        <a:ea typeface="Meiryo UI" panose="020B0604030504040204" pitchFamily="50" charset="-128"/>
                      </a:endParaRPr>
                    </a:p>
                  </a:txBody>
                  <a:tcPr marL="6119" marR="6119" marT="45713" marB="45713" anchor="ctr">
                    <a:lnL w="2880">
                      <a:solidFill>
                        <a:srgbClr val="000000"/>
                      </a:solidFill>
                    </a:lnL>
                    <a:lnR w="2880">
                      <a:solidFill>
                        <a:srgbClr val="000000"/>
                      </a:solidFill>
                    </a:lnR>
                    <a:lnT w="2880">
                      <a:solidFill>
                        <a:srgbClr val="000000"/>
                      </a:solidFill>
                    </a:lnT>
                    <a:lnB w="2880" cap="flat" cmpd="sng" algn="ctr">
                      <a:solidFill>
                        <a:srgbClr val="000000"/>
                      </a:solidFill>
                      <a:prstDash val="solid"/>
                      <a:round/>
                      <a:headEnd type="none" w="med" len="med"/>
                      <a:tailEnd type="none" w="med" len="med"/>
                    </a:lnB>
                    <a:noFill/>
                  </a:tcPr>
                </a:tc>
                <a:tc gridSpan="2">
                  <a:txBody>
                    <a:bodyPr/>
                    <a:lstStyle/>
                    <a:p>
                      <a:pPr algn="ctr">
                        <a:lnSpc>
                          <a:spcPct val="100000"/>
                        </a:lnSpc>
                      </a:pPr>
                      <a:r>
                        <a:rPr lang="ja-JP" altLang="en-US" sz="1600" b="1" strike="noStrike" spc="-1" dirty="0">
                          <a:solidFill>
                            <a:srgbClr val="000000"/>
                          </a:solidFill>
                          <a:latin typeface="Meiryo UI" panose="020B0604030504040204" pitchFamily="50" charset="-128"/>
                          <a:ea typeface="Meiryo UI" panose="020B0604030504040204" pitchFamily="50" charset="-128"/>
                        </a:rPr>
                        <a:t>生涯学習センター</a:t>
                      </a:r>
                      <a:endParaRPr lang="en-US" altLang="ja-JP" sz="1600" b="1" strike="noStrike" spc="-1" dirty="0">
                        <a:solidFill>
                          <a:srgbClr val="000000"/>
                        </a:solidFill>
                        <a:latin typeface="Meiryo UI" panose="020B0604030504040204" pitchFamily="50" charset="-128"/>
                        <a:ea typeface="Meiryo UI" panose="020B0604030504040204" pitchFamily="50" charset="-128"/>
                      </a:endParaRPr>
                    </a:p>
                    <a:p>
                      <a:pPr algn="ctr">
                        <a:lnSpc>
                          <a:spcPct val="100000"/>
                        </a:lnSpc>
                      </a:pPr>
                      <a:r>
                        <a:rPr lang="ja-JP" altLang="en-US" sz="1600" b="1" strike="noStrike" spc="-1" dirty="0" smtClean="0">
                          <a:solidFill>
                            <a:srgbClr val="000000"/>
                          </a:solidFill>
                          <a:latin typeface="Meiryo UI" panose="020B0604030504040204" pitchFamily="50" charset="-128"/>
                          <a:ea typeface="Meiryo UI" panose="020B0604030504040204" pitchFamily="50" charset="-128"/>
                        </a:rPr>
                        <a:t>交流室</a:t>
                      </a:r>
                      <a:r>
                        <a:rPr lang="en-US" altLang="ja-JP" sz="1600" b="1" strike="noStrike" spc="-1" dirty="0" smtClean="0">
                          <a:solidFill>
                            <a:srgbClr val="000000"/>
                          </a:solidFill>
                          <a:latin typeface="Meiryo UI" panose="020B0604030504040204" pitchFamily="50" charset="-128"/>
                          <a:ea typeface="Meiryo UI" panose="020B0604030504040204" pitchFamily="50" charset="-128"/>
                        </a:rPr>
                        <a:t>A</a:t>
                      </a:r>
                      <a:endParaRPr lang="en-US" altLang="ja-JP" sz="1600" b="1" strike="noStrike" spc="-1" dirty="0">
                        <a:solidFill>
                          <a:srgbClr val="000000"/>
                        </a:solidFill>
                        <a:highlight>
                          <a:srgbClr val="FFFF00"/>
                        </a:highlight>
                        <a:latin typeface="Meiryo UI" panose="020B0604030504040204" pitchFamily="50" charset="-128"/>
                        <a:ea typeface="Meiryo UI" panose="020B0604030504040204" pitchFamily="50" charset="-128"/>
                      </a:endParaRPr>
                    </a:p>
                    <a:p>
                      <a:pPr algn="ctr">
                        <a:lnSpc>
                          <a:spcPct val="100000"/>
                        </a:lnSpc>
                      </a:pPr>
                      <a:r>
                        <a:rPr lang="ja-JP" altLang="en-US" sz="1600" b="1" strike="noStrike" spc="-1" dirty="0" smtClean="0">
                          <a:solidFill>
                            <a:srgbClr val="000000"/>
                          </a:solidFill>
                          <a:latin typeface="Meiryo UI" panose="020B0604030504040204" pitchFamily="50" charset="-128"/>
                          <a:ea typeface="Meiryo UI" panose="020B0604030504040204" pitchFamily="50" charset="-128"/>
                        </a:rPr>
                        <a:t>定員</a:t>
                      </a:r>
                      <a:r>
                        <a:rPr lang="en-US" altLang="ja-JP" sz="1600" b="1" strike="noStrike" spc="-1" dirty="0" smtClean="0">
                          <a:solidFill>
                            <a:srgbClr val="000000"/>
                          </a:solidFill>
                          <a:latin typeface="Meiryo UI" panose="020B0604030504040204" pitchFamily="50" charset="-128"/>
                          <a:ea typeface="Meiryo UI" panose="020B0604030504040204" pitchFamily="50" charset="-128"/>
                        </a:rPr>
                        <a:t>20</a:t>
                      </a:r>
                      <a:r>
                        <a:rPr lang="ja-JP" altLang="en-US" sz="1600" b="1" strike="noStrike" spc="-1" dirty="0" smtClean="0">
                          <a:solidFill>
                            <a:srgbClr val="000000"/>
                          </a:solidFill>
                          <a:latin typeface="Meiryo UI" panose="020B0604030504040204" pitchFamily="50" charset="-128"/>
                          <a:ea typeface="Meiryo UI" panose="020B0604030504040204" pitchFamily="50" charset="-128"/>
                        </a:rPr>
                        <a:t>名</a:t>
                      </a:r>
                      <a:endParaRPr lang="en-US" sz="1600" b="1" strike="noStrike" spc="-1" dirty="0">
                        <a:solidFill>
                          <a:srgbClr val="000000"/>
                        </a:solidFill>
                        <a:latin typeface="Meiryo UI" panose="020B0604030504040204" pitchFamily="50" charset="-128"/>
                        <a:ea typeface="Meiryo UI" panose="020B0604030504040204" pitchFamily="50" charset="-128"/>
                      </a:endParaRPr>
                    </a:p>
                  </a:txBody>
                  <a:tcPr marL="6119" marR="6119" marT="45713" marB="45713" anchor="ctr">
                    <a:lnL w="2880">
                      <a:solidFill>
                        <a:srgbClr val="000000"/>
                      </a:solidFill>
                    </a:lnL>
                    <a:lnR w="2880">
                      <a:solidFill>
                        <a:srgbClr val="000000"/>
                      </a:solidFill>
                    </a:lnR>
                    <a:lnT w="2880">
                      <a:solidFill>
                        <a:srgbClr val="000000"/>
                      </a:solidFill>
                    </a:lnT>
                    <a:lnB w="2880">
                      <a:solidFill>
                        <a:srgbClr val="000000"/>
                      </a:solidFill>
                    </a:lnB>
                    <a:noFill/>
                  </a:tcPr>
                </a:tc>
                <a:tc hMerge="1">
                  <a:txBody>
                    <a:bodyPr/>
                    <a:lstStyle/>
                    <a:p>
                      <a:pPr algn="ctr">
                        <a:lnSpc>
                          <a:spcPct val="100000"/>
                        </a:lnSpc>
                      </a:pPr>
                      <a:endParaRPr lang="en-US" sz="1600" b="1" strike="noStrike" spc="-1" dirty="0">
                        <a:solidFill>
                          <a:srgbClr val="000000"/>
                        </a:solidFill>
                        <a:latin typeface="Meiryo UI" panose="020B0604030504040204" pitchFamily="50" charset="-128"/>
                        <a:ea typeface="Meiryo UI" panose="020B0604030504040204" pitchFamily="50" charset="-128"/>
                      </a:endParaRPr>
                    </a:p>
                  </a:txBody>
                  <a:tcPr marL="6119" marR="6119" marT="45713" marB="45713" anchor="ctr">
                    <a:lnL w="2880" cap="flat" cmpd="sng" algn="ctr">
                      <a:solidFill>
                        <a:srgbClr val="000000"/>
                      </a:solidFill>
                      <a:prstDash val="solid"/>
                      <a:round/>
                      <a:headEnd type="none" w="med" len="med"/>
                      <a:tailEnd type="none" w="med" len="med"/>
                    </a:lnL>
                    <a:lnR w="2880">
                      <a:solidFill>
                        <a:srgbClr val="000000"/>
                      </a:solidFill>
                    </a:lnR>
                    <a:lnT w="2880">
                      <a:solidFill>
                        <a:srgbClr val="000000"/>
                      </a:solidFill>
                    </a:lnT>
                    <a:lnB w="2880" cap="flat" cmpd="sng" algn="ctr">
                      <a:solidFill>
                        <a:srgbClr val="000000"/>
                      </a:solidFill>
                      <a:prstDash val="solid"/>
                      <a:round/>
                      <a:headEnd type="none" w="med" len="med"/>
                      <a:tailEnd type="none" w="med" len="med"/>
                    </a:lnB>
                    <a:noFill/>
                  </a:tcPr>
                </a:tc>
                <a:tc>
                  <a:txBody>
                    <a:bodyPr/>
                    <a:lstStyle/>
                    <a:p>
                      <a:pPr algn="ctr">
                        <a:lnSpc>
                          <a:spcPct val="100000"/>
                        </a:lnSpc>
                      </a:pPr>
                      <a:r>
                        <a:rPr lang="ja-JP" altLang="en-US" sz="1600" b="1" strike="noStrike" spc="-1" dirty="0">
                          <a:solidFill>
                            <a:srgbClr val="000000"/>
                          </a:solidFill>
                          <a:latin typeface="Meiryo UI" panose="020B0604030504040204" pitchFamily="50" charset="-128"/>
                          <a:ea typeface="Meiryo UI" panose="020B0604030504040204" pitchFamily="50" charset="-128"/>
                        </a:rPr>
                        <a:t>ぴゅあ峡南</a:t>
                      </a:r>
                      <a:endParaRPr lang="en-US" altLang="ja-JP" sz="1600" b="1" strike="noStrike" spc="-1" dirty="0">
                        <a:solidFill>
                          <a:srgbClr val="000000"/>
                        </a:solidFill>
                        <a:latin typeface="Meiryo UI" panose="020B0604030504040204" pitchFamily="50" charset="-128"/>
                        <a:ea typeface="Meiryo UI" panose="020B0604030504040204" pitchFamily="50" charset="-128"/>
                      </a:endParaRPr>
                    </a:p>
                    <a:p>
                      <a:pPr algn="ctr">
                        <a:lnSpc>
                          <a:spcPct val="100000"/>
                        </a:lnSpc>
                      </a:pPr>
                      <a:r>
                        <a:rPr lang="ja-JP" altLang="en-US" sz="1600" b="1" strike="noStrike" spc="-1" dirty="0">
                          <a:solidFill>
                            <a:srgbClr val="000000"/>
                          </a:solidFill>
                          <a:latin typeface="Meiryo UI" panose="020B0604030504040204" pitchFamily="50" charset="-128"/>
                          <a:ea typeface="Meiryo UI" panose="020B0604030504040204" pitchFamily="50" charset="-128"/>
                        </a:rPr>
                        <a:t>交流室</a:t>
                      </a:r>
                      <a:endParaRPr lang="en-US" altLang="ja-JP" sz="1600" b="1" strike="noStrike" spc="-1" dirty="0">
                        <a:solidFill>
                          <a:srgbClr val="000000"/>
                        </a:solidFill>
                        <a:latin typeface="Meiryo UI" panose="020B0604030504040204" pitchFamily="50" charset="-128"/>
                        <a:ea typeface="Meiryo UI" panose="020B0604030504040204" pitchFamily="50" charset="-128"/>
                      </a:endParaRPr>
                    </a:p>
                    <a:p>
                      <a:pPr algn="ctr">
                        <a:lnSpc>
                          <a:spcPct val="100000"/>
                        </a:lnSpc>
                      </a:pPr>
                      <a:r>
                        <a:rPr lang="ja-JP" altLang="en-US" sz="1600" b="1" strike="noStrike" spc="-1" dirty="0" smtClean="0">
                          <a:solidFill>
                            <a:srgbClr val="000000"/>
                          </a:solidFill>
                          <a:latin typeface="Meiryo UI" panose="020B0604030504040204" pitchFamily="50" charset="-128"/>
                          <a:ea typeface="Meiryo UI" panose="020B0604030504040204" pitchFamily="50" charset="-128"/>
                        </a:rPr>
                        <a:t>定員</a:t>
                      </a:r>
                      <a:r>
                        <a:rPr lang="en-US" altLang="ja-JP" sz="1600" b="1" strike="noStrike" spc="-1" dirty="0" smtClean="0">
                          <a:solidFill>
                            <a:srgbClr val="000000"/>
                          </a:solidFill>
                          <a:latin typeface="Meiryo UI" panose="020B0604030504040204" pitchFamily="50" charset="-128"/>
                          <a:ea typeface="Meiryo UI" panose="020B0604030504040204" pitchFamily="50" charset="-128"/>
                        </a:rPr>
                        <a:t>12</a:t>
                      </a:r>
                      <a:r>
                        <a:rPr lang="ja-JP" altLang="en-US" sz="1600" b="1" strike="noStrike" spc="-1" dirty="0" smtClean="0">
                          <a:solidFill>
                            <a:srgbClr val="000000"/>
                          </a:solidFill>
                          <a:latin typeface="Meiryo UI" panose="020B0604030504040204" pitchFamily="50" charset="-128"/>
                          <a:ea typeface="Meiryo UI" panose="020B0604030504040204" pitchFamily="50" charset="-128"/>
                        </a:rPr>
                        <a:t>名</a:t>
                      </a:r>
                      <a:endParaRPr lang="en-US" sz="1600" b="1" strike="noStrike" spc="-1" dirty="0">
                        <a:solidFill>
                          <a:srgbClr val="000000"/>
                        </a:solidFill>
                        <a:latin typeface="Meiryo UI" panose="020B0604030504040204" pitchFamily="50" charset="-128"/>
                        <a:ea typeface="Meiryo UI" panose="020B0604030504040204" pitchFamily="50" charset="-128"/>
                      </a:endParaRPr>
                    </a:p>
                  </a:txBody>
                  <a:tcPr marL="6119" marR="6119" marT="45713" marB="45713" anchor="ctr">
                    <a:lnL w="2880">
                      <a:solidFill>
                        <a:srgbClr val="000000"/>
                      </a:solidFill>
                    </a:lnL>
                    <a:lnR w="2880" cap="flat" cmpd="sng" algn="ctr">
                      <a:solidFill>
                        <a:srgbClr val="000000"/>
                      </a:solidFill>
                      <a:prstDash val="solid"/>
                      <a:round/>
                      <a:headEnd type="none" w="med" len="med"/>
                      <a:tailEnd type="none" w="med" len="med"/>
                    </a:lnR>
                    <a:lnT w="2880">
                      <a:solidFill>
                        <a:srgbClr val="000000"/>
                      </a:solidFill>
                    </a:lnT>
                    <a:lnB w="2880">
                      <a:solidFill>
                        <a:srgbClr val="000000"/>
                      </a:solidFill>
                    </a:lnB>
                    <a:noFill/>
                  </a:tcPr>
                </a:tc>
                <a:tc>
                  <a:txBody>
                    <a:bodyPr/>
                    <a:lstStyle/>
                    <a:p>
                      <a:pPr algn="ctr">
                        <a:lnSpc>
                          <a:spcPct val="100000"/>
                        </a:lnSpc>
                      </a:pPr>
                      <a:r>
                        <a:rPr lang="ja-JP" altLang="en-US" sz="1600" b="1" strike="noStrike" spc="-1" dirty="0">
                          <a:solidFill>
                            <a:srgbClr val="000000"/>
                          </a:solidFill>
                          <a:latin typeface="Meiryo UI" panose="020B0604030504040204" pitchFamily="50" charset="-128"/>
                          <a:ea typeface="Meiryo UI" panose="020B0604030504040204" pitchFamily="50" charset="-128"/>
                        </a:rPr>
                        <a:t>ぴゅあ富士</a:t>
                      </a:r>
                      <a:endParaRPr lang="en-US" altLang="ja-JP" sz="1600" b="1" strike="noStrike" spc="-1" dirty="0">
                        <a:solidFill>
                          <a:srgbClr val="000000"/>
                        </a:solidFill>
                        <a:latin typeface="Meiryo UI" panose="020B0604030504040204" pitchFamily="50" charset="-128"/>
                        <a:ea typeface="Meiryo UI" panose="020B0604030504040204" pitchFamily="50" charset="-128"/>
                      </a:endParaRPr>
                    </a:p>
                    <a:p>
                      <a:pPr algn="ctr">
                        <a:lnSpc>
                          <a:spcPct val="100000"/>
                        </a:lnSpc>
                      </a:pPr>
                      <a:r>
                        <a:rPr lang="ja-JP" altLang="en-US" sz="1600" b="1" strike="noStrike" spc="-1" dirty="0" smtClean="0">
                          <a:solidFill>
                            <a:srgbClr val="000000"/>
                          </a:solidFill>
                          <a:latin typeface="Meiryo UI" panose="020B0604030504040204" pitchFamily="50" charset="-128"/>
                          <a:ea typeface="Meiryo UI" panose="020B0604030504040204" pitchFamily="50" charset="-128"/>
                        </a:rPr>
                        <a:t>団体連絡室</a:t>
                      </a:r>
                      <a:endParaRPr lang="en-US" altLang="ja-JP" sz="1600" b="1" strike="noStrike" spc="-1" dirty="0">
                        <a:solidFill>
                          <a:srgbClr val="000000"/>
                        </a:solidFill>
                        <a:highlight>
                          <a:srgbClr val="FFFF00"/>
                        </a:highlight>
                        <a:latin typeface="Meiryo UI" panose="020B0604030504040204" pitchFamily="50" charset="-128"/>
                        <a:ea typeface="Meiryo UI" panose="020B0604030504040204" pitchFamily="50" charset="-128"/>
                      </a:endParaRPr>
                    </a:p>
                    <a:p>
                      <a:pPr algn="ctr">
                        <a:lnSpc>
                          <a:spcPct val="100000"/>
                        </a:lnSpc>
                      </a:pPr>
                      <a:r>
                        <a:rPr lang="ja-JP" altLang="en-US" sz="1600" b="1" strike="noStrike" spc="-1" dirty="0">
                          <a:solidFill>
                            <a:srgbClr val="000000"/>
                          </a:solidFill>
                          <a:latin typeface="Meiryo UI" panose="020B0604030504040204" pitchFamily="50" charset="-128"/>
                          <a:ea typeface="Meiryo UI" panose="020B0604030504040204" pitchFamily="50" charset="-128"/>
                        </a:rPr>
                        <a:t>定員</a:t>
                      </a:r>
                      <a:r>
                        <a:rPr lang="en-US" altLang="ja-JP" sz="1600" b="1" strike="noStrike" spc="-1" dirty="0">
                          <a:solidFill>
                            <a:srgbClr val="000000"/>
                          </a:solidFill>
                          <a:latin typeface="Meiryo UI" panose="020B0604030504040204" pitchFamily="50" charset="-128"/>
                          <a:ea typeface="Meiryo UI" panose="020B0604030504040204" pitchFamily="50" charset="-128"/>
                        </a:rPr>
                        <a:t>12</a:t>
                      </a:r>
                      <a:r>
                        <a:rPr lang="ja-JP" altLang="en-US" sz="1600" b="1" strike="noStrike" spc="-1" dirty="0">
                          <a:solidFill>
                            <a:srgbClr val="000000"/>
                          </a:solidFill>
                          <a:latin typeface="Meiryo UI" panose="020B0604030504040204" pitchFamily="50" charset="-128"/>
                          <a:ea typeface="Meiryo UI" panose="020B0604030504040204" pitchFamily="50" charset="-128"/>
                        </a:rPr>
                        <a:t>名</a:t>
                      </a:r>
                      <a:endParaRPr kumimoji="1" lang="ja-JP" altLang="en-US" dirty="0"/>
                    </a:p>
                  </a:txBody>
                  <a:tcPr marL="6119" marR="6119" marT="45713" marB="45713" anchor="ctr">
                    <a:lnL w="2880" cap="flat" cmpd="sng" algn="ctr">
                      <a:solidFill>
                        <a:srgbClr val="000000"/>
                      </a:solidFill>
                      <a:prstDash val="solid"/>
                      <a:round/>
                      <a:headEnd type="none" w="med" len="med"/>
                      <a:tailEnd type="none" w="med" len="med"/>
                    </a:lnL>
                    <a:lnR w="2880">
                      <a:solidFill>
                        <a:srgbClr val="000000"/>
                      </a:solidFill>
                    </a:lnR>
                    <a:lnT w="2880">
                      <a:solidFill>
                        <a:srgbClr val="000000"/>
                      </a:solidFill>
                    </a:lnT>
                    <a:lnB w="288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708695">
                <a:tc>
                  <a:txBody>
                    <a:bodyPr/>
                    <a:lstStyle/>
                    <a:p>
                      <a:pPr algn="ctr">
                        <a:lnSpc>
                          <a:spcPct val="100000"/>
                        </a:lnSpc>
                      </a:pPr>
                      <a:r>
                        <a:rPr lang="ja-JP" altLang="en-US" sz="1600" b="0" strike="noStrike" spc="-1" dirty="0">
                          <a:solidFill>
                            <a:srgbClr val="000000"/>
                          </a:solidFill>
                          <a:latin typeface="Meiryo UI"/>
                          <a:ea typeface="Meiryo UI"/>
                        </a:rPr>
                        <a:t>お名前</a:t>
                      </a:r>
                      <a:endParaRPr lang="en-US" altLang="ja-JP" sz="1600" b="0" strike="noStrike" spc="-1" dirty="0">
                        <a:solidFill>
                          <a:srgbClr val="000000"/>
                        </a:solidFill>
                        <a:latin typeface="Meiryo UI"/>
                        <a:ea typeface="Meiryo UI"/>
                      </a:endParaRPr>
                    </a:p>
                    <a:p>
                      <a:pPr algn="ctr">
                        <a:lnSpc>
                          <a:spcPct val="100000"/>
                        </a:lnSpc>
                      </a:pPr>
                      <a:r>
                        <a:rPr lang="ja-JP" altLang="en-US" sz="1600" b="0" strike="noStrike" spc="-1" dirty="0">
                          <a:solidFill>
                            <a:srgbClr val="000000"/>
                          </a:solidFill>
                          <a:latin typeface="Meiryo UI"/>
                          <a:ea typeface="Meiryo UI"/>
                        </a:rPr>
                        <a:t>（必須）</a:t>
                      </a:r>
                      <a:endParaRPr lang="en-US" altLang="ja-JP" sz="1600" b="0" strike="noStrike" spc="-1" dirty="0">
                        <a:solidFill>
                          <a:srgbClr val="000000"/>
                        </a:solidFill>
                        <a:latin typeface="Meiryo UI"/>
                        <a:ea typeface="Meiryo UI"/>
                      </a:endParaRPr>
                    </a:p>
                  </a:txBody>
                  <a:tcPr marL="6119" marR="6119" marT="45713" marB="45713" anchor="ctr">
                    <a:lnL w="2880">
                      <a:solidFill>
                        <a:srgbClr val="000000"/>
                      </a:solidFill>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a:solidFill>
                        <a:srgbClr val="000000"/>
                      </a:solidFill>
                    </a:lnB>
                    <a:noFill/>
                  </a:tcPr>
                </a:tc>
                <a:tc gridSpan="4">
                  <a:txBody>
                    <a:bodyPr/>
                    <a:lstStyle/>
                    <a:p>
                      <a:pPr algn="ctr">
                        <a:lnSpc>
                          <a:spcPct val="100000"/>
                        </a:lnSpc>
                      </a:pPr>
                      <a:r>
                        <a:rPr lang="ja-JP" sz="1200" b="0" strike="noStrike" spc="-1" dirty="0">
                          <a:solidFill>
                            <a:srgbClr val="000000"/>
                          </a:solidFill>
                          <a:latin typeface="Meiryo UI"/>
                          <a:ea typeface="Meiryo UI"/>
                        </a:rPr>
                        <a:t>　</a:t>
                      </a:r>
                      <a:endParaRPr lang="en-US" sz="1200" b="0" strike="noStrike" spc="-1" dirty="0">
                        <a:solidFill>
                          <a:srgbClr val="000000"/>
                        </a:solidFill>
                        <a:latin typeface="Calibri"/>
                      </a:endParaRPr>
                    </a:p>
                  </a:txBody>
                  <a:tcPr marL="6119" marR="6119" marT="45713" marB="45713">
                    <a:lnL w="2880" cap="flat" cmpd="sng" algn="ctr">
                      <a:solidFill>
                        <a:srgbClr val="000000"/>
                      </a:solidFill>
                      <a:prstDash val="solid"/>
                      <a:round/>
                      <a:headEnd type="none" w="med" len="med"/>
                      <a:tailEnd type="none" w="med" len="med"/>
                    </a:lnL>
                    <a:lnR w="2880">
                      <a:solidFill>
                        <a:srgbClr val="000000"/>
                      </a:solidFill>
                    </a:lnR>
                    <a:lnT w="2880" cap="flat" cmpd="sng" algn="ctr">
                      <a:solidFill>
                        <a:srgbClr val="000000"/>
                      </a:solidFill>
                      <a:prstDash val="solid"/>
                      <a:round/>
                      <a:headEnd type="none" w="med" len="med"/>
                      <a:tailEnd type="none" w="med" len="med"/>
                    </a:lnT>
                    <a:lnB w="2880">
                      <a:solidFill>
                        <a:srgbClr val="000000"/>
                      </a:solid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19065">
                <a:tc rowSpan="2">
                  <a:txBody>
                    <a:bodyPr/>
                    <a:lstStyle/>
                    <a:p>
                      <a:pPr algn="ctr">
                        <a:lnSpc>
                          <a:spcPct val="100000"/>
                        </a:lnSpc>
                      </a:pPr>
                      <a:r>
                        <a:rPr lang="ja-JP" altLang="en-US" sz="1600" b="0" strike="noStrike" spc="-1" dirty="0">
                          <a:solidFill>
                            <a:srgbClr val="000000"/>
                          </a:solidFill>
                          <a:latin typeface="Meiryo UI"/>
                          <a:ea typeface="Meiryo UI"/>
                        </a:rPr>
                        <a:t>連絡先</a:t>
                      </a:r>
                      <a:endParaRPr lang="en-US" altLang="ja-JP" sz="1600" b="0" strike="noStrike" spc="-1" dirty="0">
                        <a:solidFill>
                          <a:srgbClr val="000000"/>
                        </a:solidFill>
                        <a:latin typeface="Meiryo UI"/>
                        <a:ea typeface="Meiryo UI"/>
                      </a:endParaRPr>
                    </a:p>
                    <a:p>
                      <a:pPr algn="ctr">
                        <a:lnSpc>
                          <a:spcPct val="100000"/>
                        </a:lnSpc>
                      </a:pPr>
                      <a:r>
                        <a:rPr lang="ja-JP" altLang="en-US" sz="1600" b="0" strike="noStrike" spc="-1" dirty="0">
                          <a:solidFill>
                            <a:srgbClr val="000000"/>
                          </a:solidFill>
                          <a:latin typeface="Meiryo UI"/>
                          <a:ea typeface="Meiryo UI"/>
                        </a:rPr>
                        <a:t>（必須）</a:t>
                      </a:r>
                      <a:endParaRPr lang="en-US" altLang="ja-JP" sz="1600" b="0" strike="noStrike" spc="-1" dirty="0">
                        <a:solidFill>
                          <a:srgbClr val="000000"/>
                        </a:solidFill>
                        <a:latin typeface="Meiryo UI"/>
                        <a:ea typeface="Meiryo UI"/>
                      </a:endParaRPr>
                    </a:p>
                  </a:txBody>
                  <a:tcPr marL="6119" marR="6119" marT="45713" marB="45713" anchor="ctr">
                    <a:lnL w="2880">
                      <a:solidFill>
                        <a:srgbClr val="000000"/>
                      </a:solidFill>
                    </a:lnL>
                    <a:lnR w="2880">
                      <a:solidFill>
                        <a:srgbClr val="000000"/>
                      </a:solidFill>
                    </a:lnR>
                    <a:lnT w="2880">
                      <a:solidFill>
                        <a:srgbClr val="000000"/>
                      </a:solidFill>
                    </a:lnT>
                    <a:lnB w="2880">
                      <a:solidFill>
                        <a:srgbClr val="000000"/>
                      </a:solidFill>
                    </a:lnB>
                    <a:noFill/>
                  </a:tcPr>
                </a:tc>
                <a:tc>
                  <a:txBody>
                    <a:bodyPr/>
                    <a:lstStyle/>
                    <a:p>
                      <a:pPr algn="ctr"/>
                      <a:r>
                        <a:rPr lang="ja-JP" altLang="en-US" sz="1600" dirty="0">
                          <a:latin typeface="Meiryo UI" panose="020B0604030504040204" pitchFamily="50" charset="-128"/>
                          <a:ea typeface="Meiryo UI" panose="020B0604030504040204" pitchFamily="50" charset="-128"/>
                        </a:rPr>
                        <a:t>電話番号</a:t>
                      </a:r>
                      <a:endParaRPr lang="ja-JP" sz="1600" dirty="0">
                        <a:latin typeface="Meiryo UI" panose="020B0604030504040204" pitchFamily="50" charset="-128"/>
                        <a:ea typeface="Meiryo UI" panose="020B0604030504040204" pitchFamily="50" charset="-128"/>
                      </a:endParaRPr>
                    </a:p>
                  </a:txBody>
                  <a:tcPr marL="6119" marR="6119" marT="45713" marB="45713" anchor="ctr">
                    <a:lnL w="2880">
                      <a:solidFill>
                        <a:srgbClr val="000000"/>
                      </a:solidFill>
                    </a:lnL>
                    <a:lnR w="2880" cap="flat" cmpd="sng" algn="ctr">
                      <a:solidFill>
                        <a:srgbClr val="000000"/>
                      </a:solidFill>
                      <a:prstDash val="solid"/>
                      <a:round/>
                      <a:headEnd type="none" w="med" len="med"/>
                      <a:tailEnd type="none" w="med" len="med"/>
                    </a:lnR>
                    <a:lnT w="2880">
                      <a:solidFill>
                        <a:srgbClr val="000000"/>
                      </a:solidFill>
                    </a:lnT>
                    <a:lnB w="2880">
                      <a:solidFill>
                        <a:srgbClr val="000000"/>
                      </a:solidFill>
                    </a:lnB>
                    <a:noFill/>
                  </a:tcPr>
                </a:tc>
                <a:tc gridSpan="3">
                  <a:txBody>
                    <a:bodyPr/>
                    <a:lstStyle/>
                    <a:p>
                      <a:endParaRPr kumimoji="1" lang="ja-JP" altLang="en-US" dirty="0"/>
                    </a:p>
                  </a:txBody>
                  <a:tcPr marL="6119" marR="6119" marT="45713" marB="45713">
                    <a:lnL w="2880" cap="flat" cmpd="sng" algn="ctr">
                      <a:solidFill>
                        <a:srgbClr val="000000"/>
                      </a:solidFill>
                      <a:prstDash val="solid"/>
                      <a:round/>
                      <a:headEnd type="none" w="med" len="med"/>
                      <a:tailEnd type="none" w="med" len="med"/>
                    </a:lnL>
                    <a:lnR w="2880">
                      <a:solidFill>
                        <a:srgbClr val="000000"/>
                      </a:solidFill>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lang="ja-JP" sz="1000"/>
                    </a:p>
                  </a:txBody>
                  <a:tcPr marL="6119" marR="6119" marT="45713" marB="45713">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519065">
                <a:tc vMerge="1">
                  <a:txBody>
                    <a:bodyPr/>
                    <a:lstStyle/>
                    <a:p>
                      <a:pPr algn="ctr">
                        <a:lnSpc>
                          <a:spcPct val="100000"/>
                        </a:lnSpc>
                      </a:pPr>
                      <a:endParaRPr lang="en-US" sz="1600" b="0" strike="noStrike" spc="-1" dirty="0">
                        <a:solidFill>
                          <a:srgbClr val="000000"/>
                        </a:solidFill>
                        <a:latin typeface="Calibri"/>
                      </a:endParaRPr>
                    </a:p>
                  </a:txBody>
                  <a:tcPr marL="6119" marR="6119" marT="45713" marB="45713" anchor="ctr">
                    <a:lnL w="2880">
                      <a:solidFill>
                        <a:srgbClr val="000000"/>
                      </a:solidFill>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a:solidFill>
                        <a:srgbClr val="000000"/>
                      </a:solidFill>
                    </a:lnB>
                    <a:noFill/>
                  </a:tcPr>
                </a:tc>
                <a:tc>
                  <a:txBody>
                    <a:bodyPr/>
                    <a:lstStyle/>
                    <a:p>
                      <a:pPr algn="ctr"/>
                      <a:r>
                        <a:rPr lang="en-US" altLang="ja-JP" sz="1600" dirty="0">
                          <a:latin typeface="Meiryo UI" panose="020B0604030504040204" pitchFamily="50" charset="-128"/>
                          <a:ea typeface="Meiryo UI" panose="020B0604030504040204" pitchFamily="50" charset="-128"/>
                        </a:rPr>
                        <a:t>E</a:t>
                      </a:r>
                      <a:r>
                        <a:rPr lang="ja-JP" altLang="en-US" sz="1600" dirty="0">
                          <a:latin typeface="Meiryo UI" panose="020B0604030504040204" pitchFamily="50" charset="-128"/>
                          <a:ea typeface="Meiryo UI" panose="020B0604030504040204" pitchFamily="50" charset="-128"/>
                        </a:rPr>
                        <a:t>メール</a:t>
                      </a:r>
                      <a:endParaRPr lang="ja-JP" sz="1600" dirty="0">
                        <a:latin typeface="Meiryo UI" panose="020B0604030504040204" pitchFamily="50" charset="-128"/>
                        <a:ea typeface="Meiryo UI" panose="020B0604030504040204" pitchFamily="50" charset="-128"/>
                      </a:endParaRPr>
                    </a:p>
                  </a:txBody>
                  <a:tcPr marL="6119" marR="6119" marT="45713" marB="45713" anchor="ctr">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a:solidFill>
                        <a:srgbClr val="000000"/>
                      </a:solidFill>
                    </a:lnB>
                    <a:noFill/>
                  </a:tcPr>
                </a:tc>
                <a:tc gridSpan="3">
                  <a:txBody>
                    <a:bodyPr/>
                    <a:lstStyle/>
                    <a:p>
                      <a:endParaRPr kumimoji="1" lang="ja-JP" altLang="en-US" dirty="0"/>
                    </a:p>
                  </a:txBody>
                  <a:tcPr marL="6119" marR="6119" marT="45713" marB="45713">
                    <a:lnL w="2880" cap="flat" cmpd="sng" algn="ctr">
                      <a:solidFill>
                        <a:srgbClr val="000000"/>
                      </a:solidFill>
                      <a:prstDash val="solid"/>
                      <a:round/>
                      <a:headEnd type="none" w="med" len="med"/>
                      <a:tailEnd type="none" w="med" len="med"/>
                    </a:lnL>
                    <a:lnR w="2880">
                      <a:solidFill>
                        <a:srgbClr val="000000"/>
                      </a:solidFill>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41081129"/>
                  </a:ext>
                </a:extLst>
              </a:tr>
              <a:tr h="746891">
                <a:tc>
                  <a:txBody>
                    <a:bodyPr/>
                    <a:lstStyle/>
                    <a:p>
                      <a:pPr algn="ctr">
                        <a:lnSpc>
                          <a:spcPct val="100000"/>
                        </a:lnSpc>
                      </a:pPr>
                      <a:r>
                        <a:rPr lang="ja-JP" altLang="en-US" sz="1600" b="0" strike="noStrike" spc="-1" dirty="0">
                          <a:solidFill>
                            <a:srgbClr val="000000"/>
                          </a:solidFill>
                          <a:latin typeface="Calibri"/>
                        </a:rPr>
                        <a:t>団体・役職名</a:t>
                      </a:r>
                      <a:endParaRPr lang="en-US" altLang="ja-JP" sz="1600" b="0" strike="noStrike" spc="-1" dirty="0">
                        <a:solidFill>
                          <a:srgbClr val="000000"/>
                        </a:solidFill>
                        <a:latin typeface="Calibri"/>
                      </a:endParaRPr>
                    </a:p>
                    <a:p>
                      <a:pPr algn="ctr">
                        <a:lnSpc>
                          <a:spcPct val="100000"/>
                        </a:lnSpc>
                      </a:pPr>
                      <a:r>
                        <a:rPr lang="ja-JP" altLang="en-US" sz="1600" b="0" strike="noStrike" spc="-1" dirty="0">
                          <a:solidFill>
                            <a:srgbClr val="000000"/>
                          </a:solidFill>
                          <a:latin typeface="Calibri"/>
                        </a:rPr>
                        <a:t>（任意）</a:t>
                      </a:r>
                      <a:endParaRPr lang="en-US" altLang="ja-JP" sz="1600" b="0" strike="noStrike" spc="-1" dirty="0">
                        <a:solidFill>
                          <a:srgbClr val="000000"/>
                        </a:solidFill>
                        <a:latin typeface="Calibri"/>
                      </a:endParaRPr>
                    </a:p>
                  </a:txBody>
                  <a:tcPr marL="6119" marR="6119" marT="45713" marB="45713" anchor="ctr">
                    <a:lnL w="2880">
                      <a:solidFill>
                        <a:srgbClr val="000000"/>
                      </a:solidFill>
                    </a:lnL>
                    <a:lnR w="2880">
                      <a:solidFill>
                        <a:srgbClr val="000000"/>
                      </a:solidFill>
                    </a:lnR>
                    <a:lnT w="2880">
                      <a:solidFill>
                        <a:srgbClr val="000000"/>
                      </a:solidFill>
                    </a:lnT>
                    <a:lnB w="2880">
                      <a:solidFill>
                        <a:srgbClr val="000000"/>
                      </a:solidFill>
                    </a:lnB>
                    <a:noFill/>
                  </a:tcPr>
                </a:tc>
                <a:tc gridSpan="4">
                  <a:txBody>
                    <a:bodyPr/>
                    <a:lstStyle/>
                    <a:p>
                      <a:pPr algn="ctr">
                        <a:lnSpc>
                          <a:spcPct val="100000"/>
                        </a:lnSpc>
                      </a:pPr>
                      <a:endParaRPr lang="en-US" sz="1200" b="0" strike="noStrike" spc="-1" dirty="0">
                        <a:solidFill>
                          <a:srgbClr val="000000"/>
                        </a:solidFill>
                        <a:latin typeface="Calibri"/>
                      </a:endParaRPr>
                    </a:p>
                  </a:txBody>
                  <a:tcPr marL="6119" marR="6119" marT="45713" marB="45713">
                    <a:lnL w="2880">
                      <a:solidFill>
                        <a:srgbClr val="000000"/>
                      </a:solidFill>
                    </a:lnL>
                    <a:lnR w="2880">
                      <a:solidFill>
                        <a:srgbClr val="000000"/>
                      </a:solidFill>
                    </a:lnR>
                    <a:lnT w="2880">
                      <a:solidFill>
                        <a:srgbClr val="000000"/>
                      </a:solidFill>
                    </a:lnT>
                    <a:lnB w="2880">
                      <a:solidFill>
                        <a:srgbClr val="000000"/>
                      </a:solid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9" name="CustomShape 4">
            <a:extLst>
              <a:ext uri="{FF2B5EF4-FFF2-40B4-BE49-F238E27FC236}">
                <a16:creationId xmlns:a16="http://schemas.microsoft.com/office/drawing/2014/main" id="{59F6306D-084E-25B6-6F70-40F22DA31FF0}"/>
              </a:ext>
            </a:extLst>
          </p:cNvPr>
          <p:cNvSpPr/>
          <p:nvPr/>
        </p:nvSpPr>
        <p:spPr>
          <a:xfrm>
            <a:off x="180848" y="6735351"/>
            <a:ext cx="6581218" cy="1818049"/>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square" lIns="89986" tIns="46793" rIns="89986" bIns="46793">
            <a:spAutoFit/>
          </a:bodyPr>
          <a:lstStyle/>
          <a:p>
            <a:pPr>
              <a:lnSpc>
                <a:spcPct val="100000"/>
              </a:lnSpc>
            </a:pPr>
            <a:r>
              <a:rPr lang="ja-JP" altLang="en-US" sz="1400" spc="-1" dirty="0">
                <a:solidFill>
                  <a:srgbClr val="000000"/>
                </a:solidFill>
                <a:latin typeface="Meiryo UI"/>
                <a:ea typeface="Meiryo UI"/>
              </a:rPr>
              <a:t>注</a:t>
            </a:r>
            <a:r>
              <a:rPr lang="en-US" altLang="ja-JP" sz="1400" spc="-1" dirty="0">
                <a:solidFill>
                  <a:srgbClr val="000000"/>
                </a:solidFill>
                <a:latin typeface="Meiryo UI"/>
                <a:ea typeface="Meiryo UI"/>
              </a:rPr>
              <a:t>2</a:t>
            </a:r>
            <a:r>
              <a:rPr lang="ja-JP" altLang="en-US" sz="1400" spc="-1" dirty="0">
                <a:solidFill>
                  <a:srgbClr val="000000"/>
                </a:solidFill>
                <a:latin typeface="Meiryo UI"/>
                <a:ea typeface="Meiryo UI"/>
              </a:rPr>
              <a:t>）・ご来場にあたって</a:t>
            </a:r>
            <a:r>
              <a:rPr lang="ja-JP" altLang="en-US" sz="1400" spc="-1" dirty="0">
                <a:solidFill>
                  <a:srgbClr val="333333"/>
                </a:solidFill>
                <a:latin typeface="Meiryo UI"/>
                <a:ea typeface="Meiryo UI"/>
              </a:rPr>
              <a:t>感染防止のために講演中もマスクの着用をお願いいたします。</a:t>
            </a:r>
            <a:endParaRPr lang="en-US" sz="1400" spc="-1" dirty="0">
              <a:solidFill>
                <a:srgbClr val="000000"/>
              </a:solidFill>
              <a:latin typeface="Calibri"/>
            </a:endParaRPr>
          </a:p>
          <a:p>
            <a:pPr>
              <a:lnSpc>
                <a:spcPct val="100000"/>
              </a:lnSpc>
            </a:pPr>
            <a:r>
              <a:rPr lang="ja-JP" altLang="en-US" sz="1400" spc="-1" dirty="0">
                <a:solidFill>
                  <a:srgbClr val="333333"/>
                </a:solidFill>
                <a:latin typeface="Meiryo UI"/>
                <a:ea typeface="Meiryo UI"/>
              </a:rPr>
              <a:t>　　　　・当日受付の際、</a:t>
            </a:r>
            <a:r>
              <a:rPr lang="ja-JP" altLang="en-US" sz="1400" spc="-1" dirty="0">
                <a:solidFill>
                  <a:srgbClr val="000000"/>
                </a:solidFill>
                <a:latin typeface="Meiryo UI"/>
                <a:ea typeface="Meiryo UI"/>
              </a:rPr>
              <a:t>検温で</a:t>
            </a:r>
            <a:r>
              <a:rPr lang="en-US" sz="1400" spc="-1" dirty="0">
                <a:solidFill>
                  <a:srgbClr val="000000"/>
                </a:solidFill>
                <a:latin typeface="Meiryo UI"/>
                <a:ea typeface="Meiryo UI"/>
              </a:rPr>
              <a:t>37.5</a:t>
            </a:r>
            <a:r>
              <a:rPr lang="ja-JP" altLang="en-US" sz="1400" spc="-1" dirty="0">
                <a:solidFill>
                  <a:srgbClr val="000000"/>
                </a:solidFill>
                <a:latin typeface="Meiryo UI"/>
                <a:ea typeface="Meiryo UI"/>
              </a:rPr>
              <a:t>度以上の発熱がある方はご入場をご遠慮いただきます。</a:t>
            </a:r>
            <a:endParaRPr lang="en-US" sz="1400" spc="-1" dirty="0">
              <a:solidFill>
                <a:srgbClr val="000000"/>
              </a:solidFill>
              <a:latin typeface="Calibri"/>
            </a:endParaRPr>
          </a:p>
          <a:p>
            <a:pPr>
              <a:lnSpc>
                <a:spcPct val="100000"/>
              </a:lnSpc>
            </a:pPr>
            <a:r>
              <a:rPr lang="ja-JP" altLang="en-US" sz="1400" spc="-1" dirty="0">
                <a:solidFill>
                  <a:srgbClr val="000000"/>
                </a:solidFill>
                <a:latin typeface="Meiryo UI"/>
                <a:ea typeface="Meiryo UI"/>
              </a:rPr>
              <a:t>　　　　・入場時の手指の消毒や場内での手洗い励行などにご協力をお願いいたします。</a:t>
            </a:r>
            <a:endParaRPr lang="en-US" sz="1400" spc="-1" dirty="0">
              <a:solidFill>
                <a:srgbClr val="000000"/>
              </a:solidFill>
              <a:latin typeface="Calibri"/>
            </a:endParaRPr>
          </a:p>
          <a:p>
            <a:pPr>
              <a:lnSpc>
                <a:spcPct val="100000"/>
              </a:lnSpc>
            </a:pPr>
            <a:r>
              <a:rPr lang="ja-JP" altLang="en-US" sz="1400" spc="-1" dirty="0">
                <a:solidFill>
                  <a:srgbClr val="000000"/>
                </a:solidFill>
                <a:latin typeface="Meiryo UI"/>
                <a:ea typeface="Meiryo UI"/>
              </a:rPr>
              <a:t>　　　　・会場に到着する以前に、発熱・咳・全身痛等の自覚症状がある場合、体調がすぐ</a:t>
            </a:r>
            <a:endParaRPr lang="en-US" altLang="ja-JP" sz="1400" spc="-1" dirty="0">
              <a:solidFill>
                <a:srgbClr val="000000"/>
              </a:solidFill>
              <a:latin typeface="Meiryo UI"/>
              <a:ea typeface="Meiryo UI"/>
            </a:endParaRPr>
          </a:p>
          <a:p>
            <a:pPr>
              <a:lnSpc>
                <a:spcPct val="100000"/>
              </a:lnSpc>
            </a:pPr>
            <a:r>
              <a:rPr lang="ja-JP" altLang="en-US" sz="1400" spc="-1" dirty="0">
                <a:solidFill>
                  <a:srgbClr val="000000"/>
                </a:solidFill>
                <a:latin typeface="Meiryo UI"/>
                <a:ea typeface="Meiryo UI"/>
              </a:rPr>
              <a:t>　　　　　れない場合は、無理をなさらず、ご来場をお控えください。</a:t>
            </a:r>
            <a:endParaRPr lang="en-US" sz="1400" spc="-1" dirty="0">
              <a:solidFill>
                <a:srgbClr val="000000"/>
              </a:solidFill>
              <a:latin typeface="Calibri"/>
            </a:endParaRPr>
          </a:p>
          <a:p>
            <a:pPr>
              <a:lnSpc>
                <a:spcPct val="100000"/>
              </a:lnSpc>
            </a:pPr>
            <a:r>
              <a:rPr lang="ja-JP" altLang="en-US" sz="1400" spc="-1" dirty="0">
                <a:solidFill>
                  <a:srgbClr val="000000"/>
                </a:solidFill>
                <a:latin typeface="Meiryo UI"/>
                <a:ea typeface="Meiryo UI"/>
              </a:rPr>
              <a:t>　　　　・その他、別途感染防止のための指示を出させていただくこともございます。</a:t>
            </a:r>
            <a:endParaRPr lang="en-US" sz="1400" spc="-1" dirty="0">
              <a:solidFill>
                <a:srgbClr val="000000"/>
              </a:solidFill>
              <a:latin typeface="Calibri"/>
            </a:endParaRPr>
          </a:p>
          <a:p>
            <a:pPr>
              <a:lnSpc>
                <a:spcPct val="100000"/>
              </a:lnSpc>
            </a:pPr>
            <a:r>
              <a:rPr lang="ja-JP" altLang="en-US" sz="1400" spc="-1" dirty="0">
                <a:latin typeface="Meiryo UI" panose="020B0604030504040204" pitchFamily="50" charset="-128"/>
                <a:ea typeface="Meiryo UI" panose="020B0604030504040204" pitchFamily="50" charset="-128"/>
              </a:rPr>
              <a:t>　　　　・新型コロナウイルスの感染拡大の状況により、中止する場合があります。</a:t>
            </a:r>
            <a:endParaRPr lang="en-US" altLang="ja-JP" sz="1400" spc="-1" dirty="0">
              <a:latin typeface="Meiryo UI" panose="020B0604030504040204" pitchFamily="50" charset="-128"/>
              <a:ea typeface="Meiryo UI" panose="020B0604030504040204" pitchFamily="50" charset="-128"/>
            </a:endParaRPr>
          </a:p>
          <a:p>
            <a:pPr>
              <a:lnSpc>
                <a:spcPct val="100000"/>
              </a:lnSpc>
            </a:pPr>
            <a:r>
              <a:rPr lang="ja-JP" altLang="en-US" sz="1400" spc="-1" dirty="0">
                <a:latin typeface="Meiryo UI" panose="020B0604030504040204" pitchFamily="50" charset="-128"/>
                <a:ea typeface="Meiryo UI" panose="020B0604030504040204" pitchFamily="50" charset="-128"/>
              </a:rPr>
              <a:t>　　　　　その場合は、参加予定者全員にメール又は電話にてお知らせします。</a:t>
            </a:r>
            <a:endParaRPr lang="en-US" sz="1400" spc="-1" dirty="0">
              <a:latin typeface="Meiryo UI" panose="020B0604030504040204" pitchFamily="50" charset="-128"/>
              <a:ea typeface="Meiryo UI" panose="020B0604030504040204" pitchFamily="50" charset="-128"/>
            </a:endParaRPr>
          </a:p>
        </p:txBody>
      </p:sp>
      <p:sp>
        <p:nvSpPr>
          <p:cNvPr id="10" name="CustomShape 2">
            <a:extLst>
              <a:ext uri="{FF2B5EF4-FFF2-40B4-BE49-F238E27FC236}">
                <a16:creationId xmlns:a16="http://schemas.microsoft.com/office/drawing/2014/main" id="{1A4A80CC-5464-25DE-5AAF-0C154F2566A5}"/>
              </a:ext>
            </a:extLst>
          </p:cNvPr>
          <p:cNvSpPr/>
          <p:nvPr/>
        </p:nvSpPr>
        <p:spPr>
          <a:xfrm>
            <a:off x="152400" y="6249144"/>
            <a:ext cx="6588968" cy="525387"/>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square" lIns="89986" tIns="46793" rIns="89986" bIns="46793">
            <a:spAutoFit/>
          </a:bodyPr>
          <a:lstStyle/>
          <a:p>
            <a:pPr>
              <a:lnSpc>
                <a:spcPct val="100000"/>
              </a:lnSpc>
            </a:pPr>
            <a:r>
              <a:rPr lang="ja-JP" altLang="en-US" sz="1400" spc="-1" dirty="0">
                <a:solidFill>
                  <a:srgbClr val="000000"/>
                </a:solidFill>
                <a:latin typeface="Meiryo UI"/>
                <a:ea typeface="Meiryo UI"/>
              </a:rPr>
              <a:t>注</a:t>
            </a:r>
            <a:r>
              <a:rPr lang="en-US" altLang="ja-JP" sz="1400" spc="-1" dirty="0">
                <a:solidFill>
                  <a:srgbClr val="000000"/>
                </a:solidFill>
                <a:latin typeface="Meiryo UI"/>
                <a:ea typeface="Meiryo UI"/>
              </a:rPr>
              <a:t>1</a:t>
            </a:r>
            <a:r>
              <a:rPr lang="ja-JP" altLang="en-US" sz="1400" spc="-1" dirty="0">
                <a:solidFill>
                  <a:srgbClr val="000000"/>
                </a:solidFill>
                <a:latin typeface="Meiryo UI"/>
                <a:ea typeface="Meiryo UI"/>
              </a:rPr>
              <a:t>）個人の情報にかかるものは</a:t>
            </a:r>
            <a:r>
              <a:rPr lang="ja-JP" altLang="en-US" sz="1400" spc="-1" dirty="0" smtClean="0">
                <a:solidFill>
                  <a:srgbClr val="000000"/>
                </a:solidFill>
                <a:latin typeface="Meiryo UI"/>
                <a:ea typeface="Meiryo UI"/>
              </a:rPr>
              <a:t>、適正に管理</a:t>
            </a:r>
            <a:r>
              <a:rPr lang="ja-JP" altLang="en-US" sz="1400" spc="-1" dirty="0">
                <a:solidFill>
                  <a:srgbClr val="000000"/>
                </a:solidFill>
                <a:latin typeface="Meiryo UI"/>
                <a:ea typeface="Meiryo UI"/>
              </a:rPr>
              <a:t>し、</a:t>
            </a:r>
            <a:r>
              <a:rPr lang="ja-JP" altLang="en-US" sz="1400" spc="-1" dirty="0" smtClean="0">
                <a:solidFill>
                  <a:srgbClr val="000000"/>
                </a:solidFill>
                <a:latin typeface="Meiryo UI"/>
                <a:ea typeface="Meiryo UI"/>
              </a:rPr>
              <a:t>当事業運営</a:t>
            </a:r>
            <a:r>
              <a:rPr lang="ja-JP" altLang="en-US" sz="1400" spc="-1" dirty="0">
                <a:solidFill>
                  <a:srgbClr val="000000"/>
                </a:solidFill>
                <a:latin typeface="Meiryo UI"/>
                <a:ea typeface="Meiryo UI"/>
              </a:rPr>
              <a:t>のための連絡等以外に</a:t>
            </a:r>
            <a:r>
              <a:rPr lang="ja-JP" altLang="en-US" sz="1400" spc="-1" dirty="0" smtClean="0">
                <a:solidFill>
                  <a:srgbClr val="000000"/>
                </a:solidFill>
                <a:latin typeface="Meiryo UI"/>
                <a:ea typeface="Meiryo UI"/>
              </a:rPr>
              <a:t>は</a:t>
            </a:r>
            <a:endParaRPr lang="en-US" altLang="ja-JP" sz="1400" spc="-1" dirty="0" smtClean="0">
              <a:solidFill>
                <a:srgbClr val="000000"/>
              </a:solidFill>
              <a:latin typeface="Meiryo UI"/>
              <a:ea typeface="Meiryo UI"/>
            </a:endParaRPr>
          </a:p>
          <a:p>
            <a:pPr>
              <a:lnSpc>
                <a:spcPct val="100000"/>
              </a:lnSpc>
            </a:pPr>
            <a:r>
              <a:rPr lang="ja-JP" altLang="en-US" sz="1400" spc="-1" dirty="0" smtClean="0">
                <a:solidFill>
                  <a:srgbClr val="000000"/>
                </a:solidFill>
                <a:latin typeface="Meiryo UI"/>
                <a:ea typeface="Meiryo UI"/>
              </a:rPr>
              <a:t>　　　　使用</a:t>
            </a:r>
            <a:r>
              <a:rPr lang="ja-JP" altLang="en-US" sz="1400" spc="-1" dirty="0">
                <a:solidFill>
                  <a:srgbClr val="000000"/>
                </a:solidFill>
                <a:latin typeface="Meiryo UI"/>
                <a:ea typeface="Meiryo UI"/>
              </a:rPr>
              <a:t>しません。</a:t>
            </a:r>
            <a:endParaRPr lang="en-US" sz="1400" spc="-1" dirty="0">
              <a:solidFill>
                <a:srgbClr val="000000"/>
              </a:solidFill>
              <a:latin typeface="Calibri"/>
            </a:endParaRPr>
          </a:p>
        </p:txBody>
      </p:sp>
      <p:sp>
        <p:nvSpPr>
          <p:cNvPr id="11" name="CustomShape 1">
            <a:extLst>
              <a:ext uri="{FF2B5EF4-FFF2-40B4-BE49-F238E27FC236}">
                <a16:creationId xmlns:a16="http://schemas.microsoft.com/office/drawing/2014/main" id="{CEB21753-CF4C-0841-2021-6C7FCF8DB4D4}"/>
              </a:ext>
            </a:extLst>
          </p:cNvPr>
          <p:cNvSpPr/>
          <p:nvPr/>
        </p:nvSpPr>
        <p:spPr>
          <a:xfrm>
            <a:off x="276625" y="138974"/>
            <a:ext cx="6485441" cy="463832"/>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89986" tIns="46793" rIns="89986" bIns="46793">
            <a:spAutoFit/>
          </a:bodyPr>
          <a:lstStyle/>
          <a:p>
            <a:pPr algn="ctr">
              <a:lnSpc>
                <a:spcPct val="100000"/>
              </a:lnSpc>
            </a:pPr>
            <a:r>
              <a:rPr lang="ja-JP" altLang="en-US" sz="2400" b="1" spc="-1" dirty="0">
                <a:solidFill>
                  <a:srgbClr val="000000"/>
                </a:solidFill>
                <a:latin typeface="Meiryo UI"/>
                <a:ea typeface="Meiryo UI"/>
              </a:rPr>
              <a:t>参加申込書</a:t>
            </a:r>
            <a:endParaRPr lang="en-US" sz="2400" spc="-1" dirty="0">
              <a:solidFill>
                <a:srgbClr val="000000"/>
              </a:solidFill>
              <a:latin typeface="Calibri"/>
            </a:endParaRPr>
          </a:p>
        </p:txBody>
      </p:sp>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2298" y="8769424"/>
            <a:ext cx="2015702" cy="1080120"/>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9273</TotalTime>
  <Words>312</Words>
  <Application>Microsoft Office PowerPoint</Application>
  <PresentationFormat>A4 210 x 297 mm</PresentationFormat>
  <Paragraphs>36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游ゴシック</vt:lpstr>
      <vt:lpstr>游ゴシック Light</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山梨県</dc:creator>
  <cp:lastModifiedBy>山梨県</cp:lastModifiedBy>
  <cp:revision>824</cp:revision>
  <cp:lastPrinted>2022-11-25T00:51:43Z</cp:lastPrinted>
  <dcterms:created xsi:type="dcterms:W3CDTF">2018-07-03T08:29:35Z</dcterms:created>
  <dcterms:modified xsi:type="dcterms:W3CDTF">2022-11-25T01:14:37Z</dcterms:modified>
</cp:coreProperties>
</file>