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71" r:id="rId7"/>
    <p:sldId id="273" r:id="rId8"/>
    <p:sldId id="274" r:id="rId9"/>
    <p:sldId id="275" r:id="rId10"/>
    <p:sldId id="276" r:id="rId11"/>
    <p:sldId id="277" r:id="rId12"/>
    <p:sldId id="261" r:id="rId13"/>
    <p:sldId id="262" r:id="rId14"/>
    <p:sldId id="263" r:id="rId15"/>
    <p:sldId id="269"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CgShgtBnj34roU9Lg4Rp+pcBI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029D32-0813-40F0-9045-F4DB4DEC9B10}">
  <a:tblStyle styleId="{E0029D32-0813-40F0-9045-F4DB4DEC9B1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9" name="Google Shape;8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90e5794d1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90e5794d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76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590e5794d1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590e5794d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25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90e5794d1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590e5794d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41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590e5794d1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90e5794d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15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 name="Google Shape;10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0" name="Google Shape;12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268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590e5794d1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590e5794d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70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590e5794d1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590e5794d1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973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90e5794d1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90e5794d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72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pic>
        <p:nvPicPr>
          <p:cNvPr id="22" name="Google Shape;22;p17"/>
          <p:cNvPicPr preferRelativeResize="0"/>
          <p:nvPr/>
        </p:nvPicPr>
        <p:blipFill rotWithShape="1">
          <a:blip r:embed="rId2">
            <a:alphaModFix/>
          </a:blip>
          <a:srcRect/>
          <a:stretch/>
        </p:blipFill>
        <p:spPr>
          <a:xfrm>
            <a:off x="7848600" y="6311900"/>
            <a:ext cx="1117600" cy="393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93367"/>
            <a:ext cx="85206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1241212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593367"/>
            <a:ext cx="85206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3578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7365D"/>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 name="Google Shape;3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7365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7365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7365D"/>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7365D"/>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5"/>
          <p:cNvSpPr>
            <a:spLocks noGrp="1"/>
          </p:cNvSpPr>
          <p:nvPr>
            <p:ph type="pic" idx="2"/>
          </p:nvPr>
        </p:nvSpPr>
        <p:spPr>
          <a:xfrm>
            <a:off x="1792288" y="612775"/>
            <a:ext cx="5486400" cy="4114800"/>
          </a:xfrm>
          <a:prstGeom prst="rect">
            <a:avLst/>
          </a:prstGeom>
          <a:noFill/>
          <a:ln>
            <a:noFill/>
          </a:ln>
        </p:spPr>
      </p:sp>
      <p:sp>
        <p:nvSpPr>
          <p:cNvPr id="70" name="Google Shape;70;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17365D"/>
              </a:buClr>
              <a:buSzPts val="4400"/>
              <a:buFont typeface="Calibri"/>
              <a:buNone/>
              <a:defRPr sz="4400" b="0" i="0" u="none" strike="noStrike" cap="none">
                <a:solidFill>
                  <a:srgbClr val="17365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pic>
        <p:nvPicPr>
          <p:cNvPr id="15" name="Google Shape;15;p16"/>
          <p:cNvPicPr preferRelativeResize="0"/>
          <p:nvPr/>
        </p:nvPicPr>
        <p:blipFill rotWithShape="1">
          <a:blip r:embed="rId15">
            <a:alphaModFix/>
          </a:blip>
          <a:srcRect/>
          <a:stretch/>
        </p:blipFill>
        <p:spPr>
          <a:xfrm>
            <a:off x="7848600" y="6311900"/>
            <a:ext cx="1117600" cy="393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mp.tmu.ac.jp/kurata/research/YKurataMAokiHAi-STI15spring.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nightley.jp/archives/1318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7365D"/>
              </a:buClr>
              <a:buSzPts val="4400"/>
              <a:buFont typeface="Calibri"/>
              <a:buNone/>
            </a:pPr>
            <a:r>
              <a:rPr lang="ja-JP"/>
              <a:t>DEEP　やまなし</a:t>
            </a:r>
            <a:endParaRPr/>
          </a:p>
        </p:txBody>
      </p:sp>
      <p:sp>
        <p:nvSpPr>
          <p:cNvPr id="92" name="Google Shape;92;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sp>
        <p:nvSpPr>
          <p:cNvPr id="2" name="スライド番号プレースホルダー 1">
            <a:extLst>
              <a:ext uri="{FF2B5EF4-FFF2-40B4-BE49-F238E27FC236}">
                <a16:creationId xmlns:a16="http://schemas.microsoft.com/office/drawing/2014/main" id="{30E482F8-5525-7786-9F72-CEA2F8413A3A}"/>
              </a:ext>
            </a:extLst>
          </p:cNvPr>
          <p:cNvSpPr>
            <a:spLocks noGrp="1"/>
          </p:cNvSpPr>
          <p:nvPr>
            <p:ph type="sldNum" idx="12"/>
          </p:nvPr>
        </p:nvSpPr>
        <p:spPr>
          <a:xfrm>
            <a:off x="3505200" y="6267859"/>
            <a:ext cx="2133600" cy="365125"/>
          </a:xfrm>
        </p:spPr>
        <p:txBody>
          <a:bodyPr/>
          <a:lstStyle/>
          <a:p>
            <a:pPr marL="0" lvl="0" indent="0" algn="ctr" rtl="0">
              <a:spcBef>
                <a:spcPts val="0"/>
              </a:spcBef>
              <a:spcAft>
                <a:spcPts val="0"/>
              </a:spcAft>
              <a:buNone/>
            </a:pPr>
            <a:fld id="{00000000-1234-1234-1234-123412341234}" type="slidenum">
              <a:rPr lang="en-US" altLang="ja-JP" smtClean="0"/>
              <a:pPr marL="0" lvl="0" indent="0" algn="ctr" rtl="0">
                <a:spcBef>
                  <a:spcPts val="0"/>
                </a:spcBef>
                <a:spcAft>
                  <a:spcPts val="0"/>
                </a:spcAft>
                <a:buNone/>
              </a:pPr>
              <a:t>1</a:t>
            </a:fld>
            <a:endParaRPr lang="ja-JP"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1302275"/>
            <a:ext cx="8520600" cy="623400"/>
          </a:xfrm>
          <a:prstGeom prst="rect">
            <a:avLst/>
          </a:prstGeom>
        </p:spPr>
        <p:txBody>
          <a:bodyPr spcFirstLastPara="1" wrap="square" lIns="91425" tIns="91425" rIns="91425" bIns="91425" anchor="t" anchorCtr="0">
            <a:normAutofit fontScale="90000"/>
          </a:bodyPr>
          <a:lstStyle/>
          <a:p>
            <a:r>
              <a:rPr lang="ja"/>
              <a:t>ダウンロード数を考える</a:t>
            </a:r>
            <a:endParaRPr/>
          </a:p>
        </p:txBody>
      </p:sp>
      <p:sp>
        <p:nvSpPr>
          <p:cNvPr id="77" name="Google Shape;77;p16"/>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buClr>
                <a:schemeClr val="dk2"/>
              </a:buClr>
              <a:buSzPct val="55000"/>
              <a:buNone/>
            </a:pPr>
            <a:endParaRPr sz="2000">
              <a:solidFill>
                <a:schemeClr val="dk2"/>
              </a:solidFill>
              <a:latin typeface="Arial"/>
              <a:ea typeface="Arial"/>
              <a:cs typeface="Arial"/>
              <a:sym typeface="Arial"/>
            </a:endParaRPr>
          </a:p>
          <a:p>
            <a:pPr marL="0" indent="0">
              <a:buClr>
                <a:schemeClr val="dk2"/>
              </a:buClr>
              <a:buSzPct val="55000"/>
              <a:buNone/>
            </a:pPr>
            <a:r>
              <a:rPr lang="en-US" altLang="ja" sz="2000">
                <a:solidFill>
                  <a:schemeClr val="dk2"/>
                </a:solidFill>
                <a:latin typeface="Arial"/>
                <a:ea typeface="Arial"/>
                <a:cs typeface="Arial"/>
                <a:sym typeface="Arial"/>
              </a:rPr>
              <a:t>2015</a:t>
            </a:r>
            <a:r>
              <a:rPr lang="ja" altLang="en-US" sz="2000">
                <a:solidFill>
                  <a:schemeClr val="dk2"/>
                </a:solidFill>
                <a:latin typeface="Arial"/>
                <a:ea typeface="Arial"/>
                <a:cs typeface="Arial"/>
                <a:sym typeface="Arial"/>
              </a:rPr>
              <a:t>年のデータ</a:t>
            </a:r>
            <a:endParaRPr sz="2000">
              <a:solidFill>
                <a:schemeClr val="dk2"/>
              </a:solidFill>
              <a:latin typeface="Arial"/>
              <a:ea typeface="Arial"/>
              <a:cs typeface="Arial"/>
              <a:sym typeface="Arial"/>
            </a:endParaRPr>
          </a:p>
          <a:p>
            <a:pPr marL="0" indent="0">
              <a:buNone/>
            </a:pPr>
            <a:r>
              <a:rPr lang="en-US" altLang="ja" sz="2000">
                <a:solidFill>
                  <a:schemeClr val="dk2"/>
                </a:solidFill>
                <a:latin typeface="Arial"/>
                <a:ea typeface="Arial"/>
                <a:cs typeface="Arial"/>
                <a:sym typeface="Arial"/>
              </a:rPr>
              <a:t>【</a:t>
            </a:r>
            <a:r>
              <a:rPr lang="ja" altLang="en-US" sz="2000">
                <a:solidFill>
                  <a:schemeClr val="dk2"/>
                </a:solidFill>
                <a:latin typeface="Arial"/>
                <a:ea typeface="Arial"/>
                <a:cs typeface="Arial"/>
                <a:sym typeface="Arial"/>
              </a:rPr>
              <a:t>基本統計</a:t>
            </a:r>
            <a:r>
              <a:rPr lang="en-US" altLang="ja" sz="2000">
                <a:solidFill>
                  <a:schemeClr val="dk2"/>
                </a:solidFill>
                <a:latin typeface="Arial"/>
                <a:ea typeface="Arial"/>
                <a:cs typeface="Arial"/>
                <a:sym typeface="Arial"/>
              </a:rPr>
              <a:t>】96%</a:t>
            </a:r>
            <a:r>
              <a:rPr lang="ja" altLang="en-US" sz="2000">
                <a:solidFill>
                  <a:schemeClr val="dk2"/>
                </a:solidFill>
                <a:latin typeface="Arial"/>
                <a:ea typeface="Arial"/>
                <a:cs typeface="Arial"/>
                <a:sym typeface="Arial"/>
              </a:rPr>
              <a:t>のアプリ（ご当地観光アプリ）は無料で提供されていた。また，</a:t>
            </a:r>
            <a:r>
              <a:rPr lang="ja" altLang="en-US" sz="2000" b="1">
                <a:solidFill>
                  <a:srgbClr val="0000FF"/>
                </a:solidFill>
                <a:latin typeface="Arial"/>
                <a:ea typeface="Arial"/>
                <a:cs typeface="Arial"/>
                <a:sym typeface="Arial"/>
              </a:rPr>
              <a:t>ダウンロード数 </a:t>
            </a:r>
            <a:r>
              <a:rPr lang="en-US" altLang="ja" sz="2000" b="1">
                <a:solidFill>
                  <a:srgbClr val="0000FF"/>
                </a:solidFill>
                <a:latin typeface="Arial"/>
                <a:ea typeface="Arial"/>
                <a:cs typeface="Arial"/>
                <a:sym typeface="Arial"/>
              </a:rPr>
              <a:t>1000 </a:t>
            </a:r>
            <a:r>
              <a:rPr lang="ja" altLang="en-US" sz="2000" b="1">
                <a:solidFill>
                  <a:srgbClr val="0000FF"/>
                </a:solidFill>
                <a:latin typeface="Arial"/>
                <a:ea typeface="Arial"/>
                <a:cs typeface="Arial"/>
                <a:sym typeface="Arial"/>
              </a:rPr>
              <a:t>以下のものが </a:t>
            </a:r>
            <a:r>
              <a:rPr lang="en-US" altLang="ja" sz="2000" b="1">
                <a:solidFill>
                  <a:srgbClr val="0000FF"/>
                </a:solidFill>
                <a:latin typeface="Arial"/>
                <a:ea typeface="Arial"/>
                <a:cs typeface="Arial"/>
                <a:sym typeface="Arial"/>
              </a:rPr>
              <a:t>69%</a:t>
            </a:r>
            <a:r>
              <a:rPr lang="ja" altLang="en-US" sz="2000" b="1">
                <a:solidFill>
                  <a:srgbClr val="0000FF"/>
                </a:solidFill>
                <a:latin typeface="Arial"/>
                <a:ea typeface="Arial"/>
                <a:cs typeface="Arial"/>
                <a:sym typeface="Arial"/>
              </a:rPr>
              <a:t>，</a:t>
            </a:r>
            <a:r>
              <a:rPr lang="en-US" altLang="ja" sz="2000" b="1">
                <a:solidFill>
                  <a:srgbClr val="0000FF"/>
                </a:solidFill>
                <a:latin typeface="Arial"/>
                <a:ea typeface="Arial"/>
                <a:cs typeface="Arial"/>
                <a:sym typeface="Arial"/>
              </a:rPr>
              <a:t>10000 </a:t>
            </a:r>
            <a:r>
              <a:rPr lang="ja" altLang="en-US" sz="2000" b="1">
                <a:solidFill>
                  <a:srgbClr val="0000FF"/>
                </a:solidFill>
                <a:latin typeface="Arial"/>
                <a:ea typeface="Arial"/>
                <a:cs typeface="Arial"/>
                <a:sym typeface="Arial"/>
              </a:rPr>
              <a:t>以下のものが </a:t>
            </a:r>
            <a:r>
              <a:rPr lang="en-US" altLang="ja" sz="2000" b="1">
                <a:solidFill>
                  <a:srgbClr val="0000FF"/>
                </a:solidFill>
                <a:latin typeface="Arial"/>
                <a:ea typeface="Arial"/>
                <a:cs typeface="Arial"/>
                <a:sym typeface="Arial"/>
              </a:rPr>
              <a:t>91%</a:t>
            </a:r>
            <a:r>
              <a:rPr lang="ja" altLang="en-US" sz="2000">
                <a:solidFill>
                  <a:schemeClr val="dk2"/>
                </a:solidFill>
                <a:latin typeface="Arial"/>
                <a:ea typeface="Arial"/>
                <a:cs typeface="Arial"/>
                <a:sym typeface="Arial"/>
              </a:rPr>
              <a:t>と，多くのアプリがあまりダウンロードされていない状況が明ら かになった（図 </a:t>
            </a:r>
            <a:r>
              <a:rPr lang="en-US" altLang="ja" sz="2000">
                <a:solidFill>
                  <a:schemeClr val="dk2"/>
                </a:solidFill>
                <a:latin typeface="Arial"/>
                <a:ea typeface="Arial"/>
                <a:cs typeface="Arial"/>
                <a:sym typeface="Arial"/>
              </a:rPr>
              <a:t>1</a:t>
            </a:r>
            <a:r>
              <a:rPr lang="ja" altLang="en-US" sz="2000">
                <a:solidFill>
                  <a:schemeClr val="dk2"/>
                </a:solidFill>
                <a:latin typeface="Arial"/>
                <a:ea typeface="Arial"/>
                <a:cs typeface="Arial"/>
                <a:sym typeface="Arial"/>
              </a:rPr>
              <a:t>）．とくに有料アプリは，すべてがダウンロード数 </a:t>
            </a:r>
            <a:r>
              <a:rPr lang="en-US" altLang="ja" sz="2000">
                <a:solidFill>
                  <a:schemeClr val="dk2"/>
                </a:solidFill>
                <a:latin typeface="Arial"/>
                <a:ea typeface="Arial"/>
                <a:cs typeface="Arial"/>
                <a:sym typeface="Arial"/>
              </a:rPr>
              <a:t>500 </a:t>
            </a:r>
            <a:r>
              <a:rPr lang="ja" altLang="en-US" sz="2000">
                <a:solidFill>
                  <a:schemeClr val="dk2"/>
                </a:solidFill>
                <a:latin typeface="Arial"/>
                <a:ea typeface="Arial"/>
                <a:cs typeface="Arial"/>
                <a:sym typeface="Arial"/>
              </a:rPr>
              <a:t>以下であった。</a:t>
            </a:r>
            <a:endParaRPr sz="2000">
              <a:solidFill>
                <a:schemeClr val="dk2"/>
              </a:solidFill>
              <a:latin typeface="Arial"/>
              <a:ea typeface="Arial"/>
              <a:cs typeface="Arial"/>
              <a:sym typeface="Arial"/>
            </a:endParaRPr>
          </a:p>
          <a:p>
            <a:pPr marL="0" indent="0">
              <a:buNone/>
            </a:pPr>
            <a:endParaRPr sz="2000">
              <a:solidFill>
                <a:schemeClr val="dk2"/>
              </a:solidFill>
              <a:latin typeface="Arial"/>
              <a:ea typeface="Arial"/>
              <a:cs typeface="Arial"/>
              <a:sym typeface="Arial"/>
            </a:endParaRPr>
          </a:p>
          <a:p>
            <a:pPr marL="0" indent="0">
              <a:buClr>
                <a:schemeClr val="dk2"/>
              </a:buClr>
              <a:buSzPct val="66401"/>
              <a:buNone/>
            </a:pPr>
            <a:endParaRPr sz="1656">
              <a:solidFill>
                <a:schemeClr val="dk2"/>
              </a:solidFill>
              <a:latin typeface="Arial"/>
              <a:ea typeface="Arial"/>
              <a:cs typeface="Arial"/>
              <a:sym typeface="Arial"/>
            </a:endParaRPr>
          </a:p>
          <a:p>
            <a:pPr marL="0" indent="0">
              <a:buClr>
                <a:schemeClr val="dk2"/>
              </a:buClr>
              <a:buSzPct val="66401"/>
              <a:buNone/>
            </a:pPr>
            <a:r>
              <a:rPr lang="ja" altLang="en-US" sz="1656">
                <a:solidFill>
                  <a:schemeClr val="dk2"/>
                </a:solidFill>
                <a:latin typeface="Arial"/>
                <a:ea typeface="Arial"/>
                <a:cs typeface="Arial"/>
                <a:sym typeface="Arial"/>
              </a:rPr>
              <a:t>日本国内のご当地観光アプリの概要把握</a:t>
            </a:r>
            <a:r>
              <a:rPr lang="en-US" altLang="ja" sz="1656">
                <a:solidFill>
                  <a:schemeClr val="dk2"/>
                </a:solidFill>
                <a:latin typeface="Arial"/>
                <a:ea typeface="Arial"/>
                <a:cs typeface="Arial"/>
                <a:sym typeface="Arial"/>
              </a:rPr>
              <a:t>.</a:t>
            </a:r>
            <a:r>
              <a:rPr lang="en-US" altLang="ja" sz="1656" u="sng">
                <a:solidFill>
                  <a:srgbClr val="1155CC"/>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https://www.comp.tmu.ac.jp/kurata/research/YKurataMAokiHAi-STI15spring.pdf</a:t>
            </a:r>
            <a:endParaRPr sz="1656">
              <a:solidFill>
                <a:schemeClr val="dk2"/>
              </a:solidFill>
              <a:latin typeface="Arial"/>
              <a:ea typeface="Arial"/>
              <a:cs typeface="Arial"/>
              <a:sym typeface="Arial"/>
            </a:endParaRPr>
          </a:p>
          <a:p>
            <a:pPr marL="0" indent="0">
              <a:buClr>
                <a:schemeClr val="dk2"/>
              </a:buClr>
              <a:buSzPct val="61111"/>
              <a:buNone/>
            </a:pPr>
            <a:endParaRPr/>
          </a:p>
          <a:p>
            <a:pPr marL="0" indent="0">
              <a:spcBef>
                <a:spcPts val="1200"/>
              </a:spcBef>
              <a:spcAft>
                <a:spcPts val="1200"/>
              </a:spcAft>
              <a:buNone/>
            </a:pPr>
            <a:endParaRPr/>
          </a:p>
        </p:txBody>
      </p:sp>
    </p:spTree>
    <p:extLst>
      <p:ext uri="{BB962C8B-B14F-4D97-AF65-F5344CB8AC3E}">
        <p14:creationId xmlns:p14="http://schemas.microsoft.com/office/powerpoint/2010/main" val="278658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1302275"/>
            <a:ext cx="8520600" cy="623400"/>
          </a:xfrm>
          <a:prstGeom prst="rect">
            <a:avLst/>
          </a:prstGeom>
        </p:spPr>
        <p:txBody>
          <a:bodyPr spcFirstLastPara="1" wrap="square" lIns="91425" tIns="91425" rIns="91425" bIns="91425" anchor="t" anchorCtr="0">
            <a:normAutofit fontScale="90000"/>
          </a:bodyPr>
          <a:lstStyle/>
          <a:p>
            <a:pPr>
              <a:buClr>
                <a:schemeClr val="dk2"/>
              </a:buClr>
              <a:buSzPct val="36666"/>
            </a:pPr>
            <a:r>
              <a:rPr lang="ja"/>
              <a:t>ダウンロード数を考える</a:t>
            </a:r>
            <a:endParaRPr/>
          </a:p>
        </p:txBody>
      </p:sp>
      <p:sp>
        <p:nvSpPr>
          <p:cNvPr id="83" name="Google Shape;83;p17"/>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buClr>
                <a:schemeClr val="dk2"/>
              </a:buClr>
              <a:buSzPts val="1100"/>
              <a:buNone/>
            </a:pPr>
            <a:r>
              <a:rPr lang="ja" altLang="en-US" sz="1700">
                <a:solidFill>
                  <a:schemeClr val="dk2"/>
                </a:solidFill>
                <a:latin typeface="Arial"/>
                <a:ea typeface="Arial"/>
                <a:cs typeface="Arial"/>
                <a:sym typeface="Arial"/>
              </a:rPr>
              <a:t>下記では山梨県は</a:t>
            </a:r>
            <a:r>
              <a:rPr lang="en-US" altLang="ja" sz="1700">
                <a:solidFill>
                  <a:schemeClr val="dk2"/>
                </a:solidFill>
                <a:latin typeface="Arial"/>
                <a:ea typeface="Arial"/>
                <a:cs typeface="Arial"/>
                <a:sym typeface="Arial"/>
              </a:rPr>
              <a:t>11</a:t>
            </a:r>
            <a:r>
              <a:rPr lang="ja" altLang="en-US" sz="1700">
                <a:solidFill>
                  <a:schemeClr val="dk2"/>
                </a:solidFill>
                <a:latin typeface="Arial"/>
                <a:ea typeface="Arial"/>
                <a:cs typeface="Arial"/>
                <a:sym typeface="Arial"/>
              </a:rPr>
              <a:t>位にランクインしている。そのため、ダウンロード数は</a:t>
            </a:r>
            <a:r>
              <a:rPr lang="en-US" altLang="ja" sz="1700">
                <a:solidFill>
                  <a:schemeClr val="dk2"/>
                </a:solidFill>
                <a:latin typeface="Arial"/>
                <a:ea typeface="Arial"/>
                <a:cs typeface="Arial"/>
                <a:sym typeface="Arial"/>
              </a:rPr>
              <a:t>1000</a:t>
            </a:r>
            <a:r>
              <a:rPr lang="ja" altLang="en-US" sz="1700">
                <a:solidFill>
                  <a:schemeClr val="dk2"/>
                </a:solidFill>
                <a:latin typeface="Arial"/>
                <a:ea typeface="Arial"/>
                <a:cs typeface="Arial"/>
                <a:sym typeface="Arial"/>
              </a:rPr>
              <a:t>以上は超えると予想。</a:t>
            </a:r>
            <a:endParaRPr sz="1700">
              <a:solidFill>
                <a:schemeClr val="dk2"/>
              </a:solidFill>
              <a:latin typeface="Arial"/>
              <a:ea typeface="Arial"/>
              <a:cs typeface="Arial"/>
              <a:sym typeface="Arial"/>
            </a:endParaRPr>
          </a:p>
          <a:p>
            <a:pPr marL="0" indent="0">
              <a:buClr>
                <a:schemeClr val="dk2"/>
              </a:buClr>
              <a:buSzPts val="1100"/>
              <a:buNone/>
            </a:pPr>
            <a:r>
              <a:rPr lang="ja" altLang="en-US" sz="1700">
                <a:solidFill>
                  <a:schemeClr val="dk2"/>
                </a:solidFill>
                <a:latin typeface="Arial"/>
                <a:ea typeface="Arial"/>
                <a:cs typeface="Arial"/>
                <a:sym typeface="Arial"/>
              </a:rPr>
              <a:t>多く見積もって最大</a:t>
            </a:r>
            <a:r>
              <a:rPr lang="en-US" altLang="ja" sz="1700">
                <a:solidFill>
                  <a:schemeClr val="dk2"/>
                </a:solidFill>
                <a:latin typeface="Arial"/>
                <a:ea typeface="Arial"/>
                <a:cs typeface="Arial"/>
                <a:sym typeface="Arial"/>
              </a:rPr>
              <a:t>5000</a:t>
            </a:r>
            <a:r>
              <a:rPr lang="ja" altLang="en-US" sz="1700">
                <a:solidFill>
                  <a:schemeClr val="dk2"/>
                </a:solidFill>
                <a:latin typeface="Arial"/>
                <a:ea typeface="Arial"/>
                <a:cs typeface="Arial"/>
                <a:sym typeface="Arial"/>
              </a:rPr>
              <a:t>以上ダウンロードされた場合の費用回収を考える。</a:t>
            </a:r>
            <a:endParaRPr sz="1700">
              <a:solidFill>
                <a:schemeClr val="dk2"/>
              </a:solidFill>
              <a:latin typeface="Arial"/>
              <a:ea typeface="Arial"/>
              <a:cs typeface="Arial"/>
              <a:sym typeface="Arial"/>
            </a:endParaRPr>
          </a:p>
          <a:p>
            <a:pPr marL="0" indent="0">
              <a:spcAft>
                <a:spcPts val="1200"/>
              </a:spcAft>
              <a:buNone/>
            </a:pPr>
            <a:endParaRPr b="1"/>
          </a:p>
        </p:txBody>
      </p:sp>
      <p:pic>
        <p:nvPicPr>
          <p:cNvPr id="84" name="Google Shape;84;p17"/>
          <p:cNvPicPr preferRelativeResize="0"/>
          <p:nvPr/>
        </p:nvPicPr>
        <p:blipFill>
          <a:blip r:embed="rId3">
            <a:alphaModFix/>
          </a:blip>
          <a:stretch>
            <a:fillRect/>
          </a:stretch>
        </p:blipFill>
        <p:spPr>
          <a:xfrm>
            <a:off x="311700" y="3027073"/>
            <a:ext cx="4260300" cy="2399056"/>
          </a:xfrm>
          <a:prstGeom prst="rect">
            <a:avLst/>
          </a:prstGeom>
          <a:noFill/>
          <a:ln>
            <a:noFill/>
          </a:ln>
        </p:spPr>
      </p:pic>
      <p:sp>
        <p:nvSpPr>
          <p:cNvPr id="85" name="Google Shape;85;p17"/>
          <p:cNvSpPr txBox="1"/>
          <p:nvPr/>
        </p:nvSpPr>
        <p:spPr>
          <a:xfrm>
            <a:off x="243375" y="5578875"/>
            <a:ext cx="8520600" cy="379304"/>
          </a:xfrm>
          <a:prstGeom prst="rect">
            <a:avLst/>
          </a:prstGeom>
          <a:noFill/>
          <a:ln>
            <a:noFill/>
          </a:ln>
        </p:spPr>
        <p:txBody>
          <a:bodyPr spcFirstLastPara="1" wrap="square" lIns="91425" tIns="91425" rIns="91425" bIns="91425" anchor="t" anchorCtr="0">
            <a:spAutoFit/>
          </a:bodyPr>
          <a:lstStyle/>
          <a:p>
            <a:pPr>
              <a:lnSpc>
                <a:spcPct val="115000"/>
              </a:lnSpc>
              <a:buClr>
                <a:schemeClr val="dk2"/>
              </a:buClr>
              <a:buSzPts val="1100"/>
            </a:pPr>
            <a:r>
              <a:rPr lang="en-US" altLang="ja" sz="1100">
                <a:solidFill>
                  <a:schemeClr val="dk2"/>
                </a:solidFill>
              </a:rPr>
              <a:t>Nightley.【2020</a:t>
            </a:r>
            <a:r>
              <a:rPr lang="ja" altLang="en-US" sz="1100">
                <a:solidFill>
                  <a:schemeClr val="dk2"/>
                </a:solidFill>
              </a:rPr>
              <a:t>年夏</a:t>
            </a:r>
            <a:r>
              <a:rPr lang="en-US" altLang="ja" sz="1100">
                <a:solidFill>
                  <a:schemeClr val="dk2"/>
                </a:solidFill>
              </a:rPr>
              <a:t>】</a:t>
            </a:r>
            <a:r>
              <a:rPr lang="ja" altLang="en-US" sz="1100">
                <a:solidFill>
                  <a:schemeClr val="dk2"/>
                </a:solidFill>
              </a:rPr>
              <a:t>全国都道府県・市区町村日本人旅行者数ランキング</a:t>
            </a:r>
            <a:r>
              <a:rPr lang="en-US" altLang="ja" sz="1100">
                <a:solidFill>
                  <a:schemeClr val="dk2"/>
                </a:solidFill>
              </a:rPr>
              <a:t>.2020.12.01.</a:t>
            </a:r>
            <a:r>
              <a:rPr lang="en-US" altLang="ja" sz="1100" u="sng">
                <a:solidFill>
                  <a:srgbClr val="1155CC"/>
                </a:solidFill>
                <a:hlinkClick r:id="rId4">
                  <a:extLst>
                    <a:ext uri="{A12FA001-AC4F-418D-AE19-62706E023703}">
                      <ahyp:hlinkClr xmlns:ahyp="http://schemas.microsoft.com/office/drawing/2018/hyperlinkcolor" xmlns="" val="tx"/>
                    </a:ext>
                  </a:extLst>
                </a:hlinkClick>
              </a:rPr>
              <a:t>https://nightley.jp/archives/13182/</a:t>
            </a:r>
            <a:endParaRPr>
              <a:latin typeface="Source Sans Pro"/>
              <a:ea typeface="Source Sans Pro"/>
              <a:cs typeface="Source Sans Pro"/>
              <a:sym typeface="Source Sans Pro"/>
            </a:endParaRPr>
          </a:p>
        </p:txBody>
      </p:sp>
    </p:spTree>
    <p:extLst>
      <p:ext uri="{BB962C8B-B14F-4D97-AF65-F5344CB8AC3E}">
        <p14:creationId xmlns:p14="http://schemas.microsoft.com/office/powerpoint/2010/main" val="71564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6423139" y="3223200"/>
            <a:ext cx="2638425" cy="2533650"/>
          </a:xfrm>
          <a:prstGeom prst="rect">
            <a:avLst/>
          </a:prstGeom>
          <a:noFill/>
          <a:ln>
            <a:noFill/>
          </a:ln>
        </p:spPr>
      </p:pic>
      <p:sp>
        <p:nvSpPr>
          <p:cNvPr id="91" name="Google Shape;91;p18"/>
          <p:cNvSpPr txBox="1">
            <a:spLocks noGrp="1"/>
          </p:cNvSpPr>
          <p:nvPr>
            <p:ph type="title"/>
          </p:nvPr>
        </p:nvSpPr>
        <p:spPr>
          <a:xfrm>
            <a:off x="311700" y="1302275"/>
            <a:ext cx="8520600" cy="623400"/>
          </a:xfrm>
          <a:prstGeom prst="rect">
            <a:avLst/>
          </a:prstGeom>
        </p:spPr>
        <p:txBody>
          <a:bodyPr spcFirstLastPara="1" wrap="square" lIns="91425" tIns="91425" rIns="91425" bIns="91425" anchor="t" anchorCtr="0">
            <a:normAutofit fontScale="90000"/>
          </a:bodyPr>
          <a:lstStyle/>
          <a:p>
            <a:r>
              <a:rPr lang="ja"/>
              <a:t>黒字化まで</a:t>
            </a:r>
            <a:endParaRPr/>
          </a:p>
        </p:txBody>
      </p:sp>
      <p:sp>
        <p:nvSpPr>
          <p:cNvPr id="92" name="Google Shape;92;p18"/>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Autofit/>
          </a:bodyPr>
          <a:lstStyle/>
          <a:p>
            <a:pPr marL="0" indent="0">
              <a:buClr>
                <a:schemeClr val="dk2"/>
              </a:buClr>
              <a:buSzPts val="1100"/>
              <a:buNone/>
            </a:pPr>
            <a:r>
              <a:rPr lang="ja" altLang="en-US" sz="1900">
                <a:solidFill>
                  <a:schemeClr val="dk2"/>
                </a:solidFill>
                <a:latin typeface="Arial"/>
                <a:ea typeface="Arial"/>
                <a:cs typeface="Arial"/>
                <a:sym typeface="Arial"/>
              </a:rPr>
              <a:t>費用回収としてはインプレッション型課金とクリック課金の両方を使う。</a:t>
            </a:r>
            <a:endParaRPr sz="1900">
              <a:solidFill>
                <a:schemeClr val="dk2"/>
              </a:solidFill>
              <a:latin typeface="Arial"/>
              <a:ea typeface="Arial"/>
              <a:cs typeface="Arial"/>
              <a:sym typeface="Arial"/>
            </a:endParaRPr>
          </a:p>
          <a:p>
            <a:pPr marL="0" indent="0">
              <a:buClr>
                <a:schemeClr val="dk2"/>
              </a:buClr>
              <a:buSzPts val="1100"/>
              <a:buNone/>
            </a:pPr>
            <a:r>
              <a:rPr lang="ja" altLang="en-US" sz="1900">
                <a:solidFill>
                  <a:schemeClr val="dk2"/>
                </a:solidFill>
                <a:latin typeface="Arial"/>
                <a:ea typeface="Arial"/>
                <a:cs typeface="Arial"/>
                <a:sym typeface="Arial"/>
              </a:rPr>
              <a:t>インプレッション型は表示するたびに広告収益が発生　</a:t>
            </a:r>
            <a:r>
              <a:rPr lang="en-US" altLang="ja" sz="1900">
                <a:solidFill>
                  <a:schemeClr val="dk2"/>
                </a:solidFill>
                <a:latin typeface="Arial"/>
                <a:ea typeface="Arial"/>
                <a:cs typeface="Arial"/>
                <a:sym typeface="Arial"/>
              </a:rPr>
              <a:t>1</a:t>
            </a:r>
            <a:r>
              <a:rPr lang="ja" altLang="en-US" sz="1900">
                <a:solidFill>
                  <a:schemeClr val="dk2"/>
                </a:solidFill>
                <a:latin typeface="Arial"/>
                <a:ea typeface="Arial"/>
                <a:cs typeface="Arial"/>
                <a:sym typeface="Arial"/>
              </a:rPr>
              <a:t>～</a:t>
            </a:r>
            <a:r>
              <a:rPr lang="en-US" altLang="ja" sz="1900">
                <a:solidFill>
                  <a:schemeClr val="dk2"/>
                </a:solidFill>
                <a:latin typeface="Arial"/>
                <a:ea typeface="Arial"/>
                <a:cs typeface="Arial"/>
                <a:sym typeface="Arial"/>
              </a:rPr>
              <a:t>3</a:t>
            </a:r>
            <a:r>
              <a:rPr lang="ja" altLang="en-US" sz="1900">
                <a:solidFill>
                  <a:schemeClr val="dk2"/>
                </a:solidFill>
                <a:latin typeface="Arial"/>
                <a:ea typeface="Arial"/>
                <a:cs typeface="Arial"/>
                <a:sym typeface="Arial"/>
              </a:rPr>
              <a:t>円ほど。</a:t>
            </a:r>
            <a:endParaRPr sz="1900">
              <a:solidFill>
                <a:schemeClr val="dk2"/>
              </a:solidFill>
              <a:latin typeface="Arial"/>
              <a:ea typeface="Arial"/>
              <a:cs typeface="Arial"/>
              <a:sym typeface="Arial"/>
            </a:endParaRPr>
          </a:p>
          <a:p>
            <a:pPr marL="0" indent="0">
              <a:buClr>
                <a:schemeClr val="dk2"/>
              </a:buClr>
              <a:buSzPts val="1100"/>
              <a:buNone/>
            </a:pPr>
            <a:r>
              <a:rPr lang="ja" altLang="en-US" sz="1900">
                <a:solidFill>
                  <a:schemeClr val="dk2"/>
                </a:solidFill>
                <a:latin typeface="Arial"/>
                <a:ea typeface="Arial"/>
                <a:cs typeface="Arial"/>
                <a:sym typeface="Arial"/>
              </a:rPr>
              <a:t>クリック課金　</a:t>
            </a:r>
            <a:r>
              <a:rPr lang="en-US" altLang="ja" sz="1900">
                <a:solidFill>
                  <a:schemeClr val="dk2"/>
                </a:solidFill>
                <a:latin typeface="Arial"/>
                <a:ea typeface="Arial"/>
                <a:cs typeface="Arial"/>
                <a:sym typeface="Arial"/>
              </a:rPr>
              <a:t>1</a:t>
            </a:r>
            <a:r>
              <a:rPr lang="ja" altLang="en-US" sz="1900">
                <a:solidFill>
                  <a:schemeClr val="dk2"/>
                </a:solidFill>
                <a:latin typeface="Arial"/>
                <a:ea typeface="Arial"/>
                <a:cs typeface="Arial"/>
                <a:sym typeface="Arial"/>
              </a:rPr>
              <a:t>クリック</a:t>
            </a:r>
            <a:r>
              <a:rPr lang="en-US" altLang="ja" sz="1900">
                <a:solidFill>
                  <a:schemeClr val="dk2"/>
                </a:solidFill>
                <a:latin typeface="Arial"/>
                <a:ea typeface="Arial"/>
                <a:cs typeface="Arial"/>
                <a:sym typeface="Arial"/>
              </a:rPr>
              <a:t>10</a:t>
            </a:r>
            <a:r>
              <a:rPr lang="ja" altLang="en-US" sz="1900">
                <a:solidFill>
                  <a:schemeClr val="dk2"/>
                </a:solidFill>
                <a:latin typeface="Arial"/>
                <a:ea typeface="Arial"/>
                <a:cs typeface="Arial"/>
                <a:sym typeface="Arial"/>
              </a:rPr>
              <a:t>円～</a:t>
            </a:r>
            <a:r>
              <a:rPr lang="en-US" altLang="ja" sz="1900">
                <a:solidFill>
                  <a:schemeClr val="dk2"/>
                </a:solidFill>
                <a:latin typeface="Arial"/>
                <a:ea typeface="Arial"/>
                <a:cs typeface="Arial"/>
                <a:sym typeface="Arial"/>
              </a:rPr>
              <a:t>30</a:t>
            </a:r>
            <a:r>
              <a:rPr lang="ja" altLang="en-US" sz="1900">
                <a:solidFill>
                  <a:schemeClr val="dk2"/>
                </a:solidFill>
                <a:latin typeface="Arial"/>
                <a:ea typeface="Arial"/>
                <a:cs typeface="Arial"/>
                <a:sym typeface="Arial"/>
              </a:rPr>
              <a:t>円</a:t>
            </a:r>
            <a:endParaRPr sz="1900">
              <a:solidFill>
                <a:schemeClr val="dk2"/>
              </a:solidFill>
              <a:latin typeface="Arial"/>
              <a:ea typeface="Arial"/>
              <a:cs typeface="Arial"/>
              <a:sym typeface="Arial"/>
            </a:endParaRPr>
          </a:p>
          <a:p>
            <a:pPr marL="0" indent="0">
              <a:buClr>
                <a:schemeClr val="dk2"/>
              </a:buClr>
              <a:buSzPts val="1100"/>
              <a:buNone/>
            </a:pPr>
            <a:r>
              <a:rPr lang="ja" altLang="en-US" sz="1900">
                <a:solidFill>
                  <a:schemeClr val="dk2"/>
                </a:solidFill>
                <a:latin typeface="Arial"/>
                <a:ea typeface="Arial"/>
                <a:cs typeface="Arial"/>
                <a:sym typeface="Arial"/>
              </a:rPr>
              <a:t>山梨の名産をキャラクターに持たせてその名産品会社から広告料をもらう。</a:t>
            </a:r>
            <a:endParaRPr sz="1900">
              <a:solidFill>
                <a:schemeClr val="dk2"/>
              </a:solidFill>
              <a:latin typeface="Arial"/>
              <a:ea typeface="Arial"/>
              <a:cs typeface="Arial"/>
              <a:sym typeface="Arial"/>
            </a:endParaRPr>
          </a:p>
          <a:p>
            <a:pPr marL="0" indent="0">
              <a:buNone/>
            </a:pPr>
            <a:r>
              <a:rPr lang="ja" altLang="en-US" sz="1900">
                <a:solidFill>
                  <a:schemeClr val="dk2"/>
                </a:solidFill>
                <a:latin typeface="Arial"/>
                <a:ea typeface="Arial"/>
                <a:cs typeface="Arial"/>
                <a:sym typeface="Arial"/>
              </a:rPr>
              <a:t>毎月の広告料</a:t>
            </a:r>
            <a:r>
              <a:rPr lang="en-US" altLang="ja" sz="1900">
                <a:solidFill>
                  <a:schemeClr val="dk2"/>
                </a:solidFill>
                <a:latin typeface="Arial"/>
                <a:ea typeface="Arial"/>
                <a:cs typeface="Arial"/>
                <a:sym typeface="Arial"/>
              </a:rPr>
              <a:t>30000</a:t>
            </a:r>
            <a:r>
              <a:rPr lang="ja" altLang="en-US" sz="1900">
                <a:solidFill>
                  <a:schemeClr val="dk2"/>
                </a:solidFill>
                <a:latin typeface="Arial"/>
                <a:ea typeface="Arial"/>
                <a:cs typeface="Arial"/>
                <a:sym typeface="Arial"/>
              </a:rPr>
              <a:t>円</a:t>
            </a:r>
            <a:r>
              <a:rPr lang="en-US" altLang="ja" sz="1900">
                <a:solidFill>
                  <a:schemeClr val="dk2"/>
                </a:solidFill>
                <a:latin typeface="Arial"/>
                <a:ea typeface="Arial"/>
                <a:cs typeface="Arial"/>
                <a:sym typeface="Arial"/>
              </a:rPr>
              <a:t>×2</a:t>
            </a:r>
            <a:r>
              <a:rPr lang="ja" altLang="en-US" sz="1900">
                <a:solidFill>
                  <a:schemeClr val="dk2"/>
                </a:solidFill>
                <a:latin typeface="Arial"/>
                <a:ea typeface="Arial"/>
                <a:cs typeface="Arial"/>
                <a:sym typeface="Arial"/>
              </a:rPr>
              <a:t>社＝</a:t>
            </a:r>
            <a:r>
              <a:rPr lang="en-US" altLang="ja" sz="1900">
                <a:solidFill>
                  <a:schemeClr val="dk2"/>
                </a:solidFill>
                <a:latin typeface="Arial"/>
                <a:ea typeface="Arial"/>
                <a:cs typeface="Arial"/>
                <a:sym typeface="Arial"/>
              </a:rPr>
              <a:t>60000</a:t>
            </a:r>
            <a:r>
              <a:rPr lang="ja" altLang="en-US" sz="1900">
                <a:solidFill>
                  <a:schemeClr val="dk2"/>
                </a:solidFill>
                <a:latin typeface="Arial"/>
                <a:ea typeface="Arial"/>
                <a:cs typeface="Arial"/>
                <a:sym typeface="Arial"/>
              </a:rPr>
              <a:t>円</a:t>
            </a:r>
            <a:endParaRPr sz="1900">
              <a:solidFill>
                <a:schemeClr val="dk2"/>
              </a:solidFill>
              <a:latin typeface="Arial"/>
              <a:ea typeface="Arial"/>
              <a:cs typeface="Arial"/>
              <a:sym typeface="Arial"/>
            </a:endParaRPr>
          </a:p>
          <a:p>
            <a:pPr marL="0" indent="0">
              <a:buClr>
                <a:schemeClr val="dk2"/>
              </a:buClr>
              <a:buSzPts val="1100"/>
              <a:buNone/>
            </a:pPr>
            <a:endParaRPr sz="1900">
              <a:solidFill>
                <a:schemeClr val="dk2"/>
              </a:solidFill>
              <a:latin typeface="Arial"/>
              <a:ea typeface="Arial"/>
              <a:cs typeface="Arial"/>
              <a:sym typeface="Arial"/>
            </a:endParaRPr>
          </a:p>
          <a:p>
            <a:pPr marL="0" indent="0">
              <a:buClr>
                <a:schemeClr val="dk2"/>
              </a:buClr>
              <a:buSzPts val="1100"/>
              <a:buNone/>
            </a:pPr>
            <a:r>
              <a:rPr lang="ja" altLang="en-US" sz="1900">
                <a:solidFill>
                  <a:schemeClr val="dk2"/>
                </a:solidFill>
                <a:latin typeface="Arial"/>
                <a:ea typeface="Arial"/>
                <a:cs typeface="Arial"/>
                <a:sym typeface="Arial"/>
              </a:rPr>
              <a:t>例）ももっちぃに信玄餅をもたせる等</a:t>
            </a:r>
            <a:endParaRPr sz="1900">
              <a:solidFill>
                <a:schemeClr val="dk2"/>
              </a:solidFill>
              <a:latin typeface="Arial"/>
              <a:ea typeface="Arial"/>
              <a:cs typeface="Arial"/>
              <a:sym typeface="Arial"/>
            </a:endParaRPr>
          </a:p>
          <a:p>
            <a:pPr marL="0" indent="0">
              <a:buClr>
                <a:schemeClr val="dk2"/>
              </a:buClr>
              <a:buSzPts val="1100"/>
              <a:buNone/>
            </a:pPr>
            <a:endParaRPr sz="1900">
              <a:solidFill>
                <a:schemeClr val="dk2"/>
              </a:solidFill>
              <a:latin typeface="Arial"/>
              <a:ea typeface="Arial"/>
              <a:cs typeface="Arial"/>
              <a:sym typeface="Arial"/>
            </a:endParaRPr>
          </a:p>
          <a:p>
            <a:pPr marL="0" indent="0">
              <a:buClr>
                <a:schemeClr val="dk2"/>
              </a:buClr>
              <a:buSzPts val="1100"/>
              <a:buNone/>
            </a:pPr>
            <a:r>
              <a:rPr lang="en-US" altLang="ja" sz="1900">
                <a:solidFill>
                  <a:schemeClr val="dk2"/>
                </a:solidFill>
                <a:latin typeface="Arial"/>
                <a:ea typeface="Arial"/>
                <a:cs typeface="Arial"/>
                <a:sym typeface="Arial"/>
              </a:rPr>
              <a:t>1</a:t>
            </a:r>
            <a:r>
              <a:rPr lang="ja" altLang="en-US" sz="1900">
                <a:solidFill>
                  <a:schemeClr val="dk2"/>
                </a:solidFill>
                <a:latin typeface="Arial"/>
                <a:ea typeface="Arial"/>
                <a:cs typeface="Arial"/>
                <a:sym typeface="Arial"/>
              </a:rPr>
              <a:t>か月の保守費用を</a:t>
            </a:r>
            <a:r>
              <a:rPr lang="en-US" altLang="ja" sz="1900">
                <a:solidFill>
                  <a:schemeClr val="dk2"/>
                </a:solidFill>
                <a:latin typeface="Arial"/>
                <a:ea typeface="Arial"/>
                <a:cs typeface="Arial"/>
                <a:sym typeface="Arial"/>
              </a:rPr>
              <a:t>40000</a:t>
            </a:r>
            <a:r>
              <a:rPr lang="ja" altLang="en-US" sz="1900">
                <a:solidFill>
                  <a:schemeClr val="dk2"/>
                </a:solidFill>
                <a:latin typeface="Arial"/>
                <a:ea typeface="Arial"/>
                <a:cs typeface="Arial"/>
                <a:sym typeface="Arial"/>
              </a:rPr>
              <a:t>円と想定する。</a:t>
            </a:r>
            <a:endParaRPr sz="1900">
              <a:solidFill>
                <a:schemeClr val="dk2"/>
              </a:solidFill>
              <a:latin typeface="Arial"/>
              <a:ea typeface="Arial"/>
              <a:cs typeface="Arial"/>
              <a:sym typeface="Arial"/>
            </a:endParaRPr>
          </a:p>
          <a:p>
            <a:pPr marL="0" indent="0">
              <a:buClr>
                <a:schemeClr val="dk2"/>
              </a:buClr>
              <a:buSzPts val="1100"/>
              <a:buNone/>
            </a:pPr>
            <a:endParaRPr sz="1900">
              <a:solidFill>
                <a:schemeClr val="dk2"/>
              </a:solidFill>
              <a:latin typeface="Arial"/>
              <a:ea typeface="Arial"/>
              <a:cs typeface="Arial"/>
              <a:sym typeface="Arial"/>
            </a:endParaRPr>
          </a:p>
          <a:p>
            <a:pPr marL="0" indent="0">
              <a:spcAft>
                <a:spcPts val="1200"/>
              </a:spcAft>
              <a:buNone/>
            </a:pPr>
            <a:endParaRPr/>
          </a:p>
        </p:txBody>
      </p:sp>
      <p:pic>
        <p:nvPicPr>
          <p:cNvPr id="93" name="Google Shape;93;p18"/>
          <p:cNvPicPr preferRelativeResize="0"/>
          <p:nvPr/>
        </p:nvPicPr>
        <p:blipFill>
          <a:blip r:embed="rId4">
            <a:alphaModFix/>
          </a:blip>
          <a:stretch>
            <a:fillRect/>
          </a:stretch>
        </p:blipFill>
        <p:spPr>
          <a:xfrm>
            <a:off x="5321976" y="3575025"/>
            <a:ext cx="2365401" cy="1630326"/>
          </a:xfrm>
          <a:prstGeom prst="rect">
            <a:avLst/>
          </a:prstGeom>
          <a:noFill/>
          <a:ln>
            <a:noFill/>
          </a:ln>
        </p:spPr>
      </p:pic>
    </p:spTree>
    <p:extLst>
      <p:ext uri="{BB962C8B-B14F-4D97-AF65-F5344CB8AC3E}">
        <p14:creationId xmlns:p14="http://schemas.microsoft.com/office/powerpoint/2010/main" val="427398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1302275"/>
            <a:ext cx="8520600" cy="623400"/>
          </a:xfrm>
          <a:prstGeom prst="rect">
            <a:avLst/>
          </a:prstGeom>
        </p:spPr>
        <p:txBody>
          <a:bodyPr spcFirstLastPara="1" wrap="square" lIns="91425" tIns="91425" rIns="91425" bIns="91425" anchor="t" anchorCtr="0">
            <a:normAutofit fontScale="90000"/>
          </a:bodyPr>
          <a:lstStyle/>
          <a:p>
            <a:r>
              <a:rPr lang="ja"/>
              <a:t>黒字化まで</a:t>
            </a:r>
            <a:endParaRPr/>
          </a:p>
        </p:txBody>
      </p:sp>
      <p:sp>
        <p:nvSpPr>
          <p:cNvPr id="99" name="Google Shape;99;p19"/>
          <p:cNvSpPr txBox="1">
            <a:spLocks noGrp="1"/>
          </p:cNvSpPr>
          <p:nvPr>
            <p:ph type="body" idx="1"/>
          </p:nvPr>
        </p:nvSpPr>
        <p:spPr>
          <a:xfrm>
            <a:off x="311700" y="2009725"/>
            <a:ext cx="3999900" cy="3416400"/>
          </a:xfrm>
          <a:prstGeom prst="rect">
            <a:avLst/>
          </a:prstGeom>
        </p:spPr>
        <p:txBody>
          <a:bodyPr spcFirstLastPara="1" wrap="square" lIns="91425" tIns="91425" rIns="91425" bIns="91425" anchor="t" anchorCtr="0">
            <a:normAutofit fontScale="85000" lnSpcReduction="10000"/>
          </a:bodyPr>
          <a:lstStyle/>
          <a:p>
            <a:pPr marL="0" indent="0">
              <a:buClr>
                <a:schemeClr val="dk2"/>
              </a:buClr>
              <a:buSzPct val="64094"/>
              <a:buNone/>
            </a:pPr>
            <a:r>
              <a:rPr lang="en-US" altLang="ja" sz="1716" b="1">
                <a:solidFill>
                  <a:schemeClr val="dk2"/>
                </a:solidFill>
                <a:latin typeface="Arial"/>
                <a:ea typeface="Arial"/>
                <a:cs typeface="Arial"/>
                <a:sym typeface="Arial"/>
              </a:rPr>
              <a:t>【</a:t>
            </a:r>
            <a:r>
              <a:rPr lang="ja" altLang="en-US" sz="1716" b="1">
                <a:solidFill>
                  <a:schemeClr val="dk2"/>
                </a:solidFill>
                <a:latin typeface="Arial"/>
                <a:ea typeface="Arial"/>
                <a:cs typeface="Arial"/>
                <a:sym typeface="Arial"/>
              </a:rPr>
              <a:t>リリースから</a:t>
            </a:r>
            <a:r>
              <a:rPr lang="en-US" altLang="ja" sz="1716" b="1">
                <a:solidFill>
                  <a:schemeClr val="dk2"/>
                </a:solidFill>
                <a:latin typeface="Arial"/>
                <a:ea typeface="Arial"/>
                <a:cs typeface="Arial"/>
                <a:sym typeface="Arial"/>
              </a:rPr>
              <a:t>2</a:t>
            </a:r>
            <a:r>
              <a:rPr lang="ja" altLang="en-US" sz="1716" b="1">
                <a:solidFill>
                  <a:schemeClr val="dk2"/>
                </a:solidFill>
                <a:latin typeface="Arial"/>
                <a:ea typeface="Arial"/>
                <a:cs typeface="Arial"/>
                <a:sym typeface="Arial"/>
              </a:rPr>
              <a:t>か月ほどの売り上げ予想</a:t>
            </a:r>
            <a:r>
              <a:rPr lang="en-US" altLang="ja" sz="1716" b="1">
                <a:solidFill>
                  <a:schemeClr val="dk2"/>
                </a:solidFill>
                <a:latin typeface="Arial"/>
                <a:ea typeface="Arial"/>
                <a:cs typeface="Arial"/>
                <a:sym typeface="Arial"/>
              </a:rPr>
              <a:t>】</a:t>
            </a:r>
            <a:endParaRPr sz="1716" b="1">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ダウンロード数</a:t>
            </a:r>
            <a:r>
              <a:rPr lang="en-US" altLang="ja" sz="1716">
                <a:solidFill>
                  <a:schemeClr val="dk2"/>
                </a:solidFill>
                <a:latin typeface="Arial"/>
                <a:ea typeface="Arial"/>
                <a:cs typeface="Arial"/>
                <a:sym typeface="Arial"/>
              </a:rPr>
              <a:t>1000</a:t>
            </a:r>
            <a:r>
              <a:rPr lang="ja" altLang="en-US" sz="1716">
                <a:solidFill>
                  <a:schemeClr val="dk2"/>
                </a:solidFill>
                <a:latin typeface="Arial"/>
                <a:ea typeface="Arial"/>
                <a:cs typeface="Arial"/>
                <a:sym typeface="Arial"/>
              </a:rPr>
              <a:t>～</a:t>
            </a:r>
            <a:r>
              <a:rPr lang="en-US" altLang="ja" sz="1716">
                <a:solidFill>
                  <a:schemeClr val="dk2"/>
                </a:solidFill>
                <a:latin typeface="Arial"/>
                <a:ea typeface="Arial"/>
                <a:cs typeface="Arial"/>
                <a:sym typeface="Arial"/>
              </a:rPr>
              <a:t>2000</a:t>
            </a:r>
            <a:r>
              <a:rPr lang="ja" altLang="en-US" sz="1716">
                <a:solidFill>
                  <a:schemeClr val="dk2"/>
                </a:solidFill>
                <a:latin typeface="Arial"/>
                <a:ea typeface="Arial"/>
                <a:cs typeface="Arial"/>
                <a:sym typeface="Arial"/>
              </a:rPr>
              <a:t>人</a:t>
            </a:r>
            <a:endParaRPr sz="1716">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インプレッション型：</a:t>
            </a:r>
            <a:r>
              <a:rPr lang="en-US" altLang="ja" sz="1716">
                <a:solidFill>
                  <a:schemeClr val="dk2"/>
                </a:solidFill>
                <a:latin typeface="Arial"/>
                <a:ea typeface="Arial"/>
                <a:cs typeface="Arial"/>
                <a:sym typeface="Arial"/>
              </a:rPr>
              <a:t>1000</a:t>
            </a:r>
            <a:r>
              <a:rPr lang="ja" altLang="en-US" sz="1716">
                <a:solidFill>
                  <a:schemeClr val="dk2"/>
                </a:solidFill>
                <a:latin typeface="Arial"/>
                <a:ea typeface="Arial"/>
                <a:cs typeface="Arial"/>
                <a:sym typeface="Arial"/>
              </a:rPr>
              <a:t>人</a:t>
            </a:r>
            <a:r>
              <a:rPr lang="en-US" altLang="ja" sz="1716">
                <a:solidFill>
                  <a:schemeClr val="dk2"/>
                </a:solidFill>
                <a:latin typeface="Arial"/>
                <a:ea typeface="Arial"/>
                <a:cs typeface="Arial"/>
                <a:sym typeface="Arial"/>
              </a:rPr>
              <a:t>×3</a:t>
            </a:r>
            <a:r>
              <a:rPr lang="ja" altLang="en-US" sz="1716">
                <a:solidFill>
                  <a:schemeClr val="dk2"/>
                </a:solidFill>
                <a:latin typeface="Arial"/>
                <a:ea typeface="Arial"/>
                <a:cs typeface="Arial"/>
                <a:sym typeface="Arial"/>
              </a:rPr>
              <a:t>＝</a:t>
            </a:r>
            <a:r>
              <a:rPr lang="en-US" altLang="ja" sz="1716">
                <a:solidFill>
                  <a:schemeClr val="dk2"/>
                </a:solidFill>
                <a:latin typeface="Arial"/>
                <a:ea typeface="Arial"/>
                <a:cs typeface="Arial"/>
                <a:sym typeface="Arial"/>
              </a:rPr>
              <a:t>3000</a:t>
            </a:r>
            <a:r>
              <a:rPr lang="ja" altLang="en-US" sz="1716">
                <a:solidFill>
                  <a:schemeClr val="dk2"/>
                </a:solidFill>
                <a:latin typeface="Arial"/>
                <a:ea typeface="Arial"/>
                <a:cs typeface="Arial"/>
                <a:sym typeface="Arial"/>
              </a:rPr>
              <a:t>円</a:t>
            </a:r>
            <a:endParaRPr sz="1716">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クリック課金：</a:t>
            </a:r>
            <a:r>
              <a:rPr lang="en-US" altLang="ja" sz="1716">
                <a:solidFill>
                  <a:schemeClr val="dk2"/>
                </a:solidFill>
                <a:latin typeface="Arial"/>
                <a:ea typeface="Arial"/>
                <a:cs typeface="Arial"/>
                <a:sym typeface="Arial"/>
              </a:rPr>
              <a:t>300</a:t>
            </a:r>
            <a:r>
              <a:rPr lang="ja" altLang="en-US" sz="1716">
                <a:solidFill>
                  <a:schemeClr val="dk2"/>
                </a:solidFill>
                <a:latin typeface="Arial"/>
                <a:ea typeface="Arial"/>
                <a:cs typeface="Arial"/>
                <a:sym typeface="Arial"/>
              </a:rPr>
              <a:t>クリック</a:t>
            </a:r>
            <a:r>
              <a:rPr lang="en-US" altLang="ja" sz="1716">
                <a:solidFill>
                  <a:schemeClr val="dk2"/>
                </a:solidFill>
                <a:latin typeface="Arial"/>
                <a:ea typeface="Arial"/>
                <a:cs typeface="Arial"/>
                <a:sym typeface="Arial"/>
              </a:rPr>
              <a:t>×30</a:t>
            </a:r>
            <a:r>
              <a:rPr lang="ja" altLang="en-US" sz="1716">
                <a:solidFill>
                  <a:schemeClr val="dk2"/>
                </a:solidFill>
                <a:latin typeface="Arial"/>
                <a:ea typeface="Arial"/>
                <a:cs typeface="Arial"/>
                <a:sym typeface="Arial"/>
              </a:rPr>
              <a:t>＝</a:t>
            </a:r>
            <a:r>
              <a:rPr lang="en-US" altLang="ja" sz="1716">
                <a:solidFill>
                  <a:schemeClr val="dk2"/>
                </a:solidFill>
                <a:latin typeface="Arial"/>
                <a:ea typeface="Arial"/>
                <a:cs typeface="Arial"/>
                <a:sym typeface="Arial"/>
              </a:rPr>
              <a:t>9000</a:t>
            </a:r>
            <a:r>
              <a:rPr lang="ja" altLang="en-US" sz="1716">
                <a:solidFill>
                  <a:schemeClr val="dk2"/>
                </a:solidFill>
                <a:latin typeface="Arial"/>
                <a:ea typeface="Arial"/>
                <a:cs typeface="Arial"/>
                <a:sym typeface="Arial"/>
              </a:rPr>
              <a:t>円</a:t>
            </a:r>
            <a:endParaRPr sz="1716">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名産品の広告料</a:t>
            </a:r>
            <a:r>
              <a:rPr lang="en-US" altLang="ja" sz="1716">
                <a:solidFill>
                  <a:schemeClr val="dk2"/>
                </a:solidFill>
                <a:latin typeface="Arial"/>
                <a:ea typeface="Arial"/>
                <a:cs typeface="Arial"/>
                <a:sym typeface="Arial"/>
              </a:rPr>
              <a:t>60000</a:t>
            </a:r>
            <a:r>
              <a:rPr lang="ja" altLang="en-US" sz="1716">
                <a:solidFill>
                  <a:schemeClr val="dk2"/>
                </a:solidFill>
                <a:latin typeface="Arial"/>
                <a:ea typeface="Arial"/>
                <a:cs typeface="Arial"/>
                <a:sym typeface="Arial"/>
              </a:rPr>
              <a:t>円</a:t>
            </a:r>
            <a:endParaRPr sz="1716">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合わせて</a:t>
            </a:r>
            <a:r>
              <a:rPr lang="en-US" altLang="ja" sz="1716">
                <a:solidFill>
                  <a:schemeClr val="dk2"/>
                </a:solidFill>
                <a:latin typeface="Arial"/>
                <a:ea typeface="Arial"/>
                <a:cs typeface="Arial"/>
                <a:sym typeface="Arial"/>
              </a:rPr>
              <a:t>72000</a:t>
            </a:r>
            <a:r>
              <a:rPr lang="ja" altLang="en-US" sz="1716">
                <a:solidFill>
                  <a:schemeClr val="dk2"/>
                </a:solidFill>
                <a:latin typeface="Arial"/>
                <a:ea typeface="Arial"/>
                <a:cs typeface="Arial"/>
                <a:sym typeface="Arial"/>
              </a:rPr>
              <a:t>円－保守費用</a:t>
            </a:r>
            <a:r>
              <a:rPr lang="en-US" altLang="ja" sz="1716">
                <a:solidFill>
                  <a:schemeClr val="dk2"/>
                </a:solidFill>
                <a:latin typeface="Arial"/>
                <a:ea typeface="Arial"/>
                <a:cs typeface="Arial"/>
                <a:sym typeface="Arial"/>
              </a:rPr>
              <a:t>40000</a:t>
            </a:r>
            <a:r>
              <a:rPr lang="ja" altLang="en-US" sz="1716">
                <a:solidFill>
                  <a:schemeClr val="dk2"/>
                </a:solidFill>
                <a:latin typeface="Arial"/>
                <a:ea typeface="Arial"/>
                <a:cs typeface="Arial"/>
                <a:sym typeface="Arial"/>
              </a:rPr>
              <a:t>円＝売り上げ</a:t>
            </a:r>
            <a:r>
              <a:rPr lang="en-US" altLang="ja" sz="1716">
                <a:solidFill>
                  <a:schemeClr val="dk2"/>
                </a:solidFill>
                <a:latin typeface="Arial"/>
                <a:ea typeface="Arial"/>
                <a:cs typeface="Arial"/>
                <a:sym typeface="Arial"/>
              </a:rPr>
              <a:t>32000</a:t>
            </a:r>
            <a:r>
              <a:rPr lang="ja" altLang="en-US" sz="1716">
                <a:solidFill>
                  <a:schemeClr val="dk2"/>
                </a:solidFill>
                <a:latin typeface="Arial"/>
                <a:ea typeface="Arial"/>
                <a:cs typeface="Arial"/>
                <a:sym typeface="Arial"/>
              </a:rPr>
              <a:t>円</a:t>
            </a:r>
            <a:endParaRPr sz="1716">
              <a:solidFill>
                <a:schemeClr val="dk2"/>
              </a:solidFill>
              <a:latin typeface="Arial"/>
              <a:ea typeface="Arial"/>
              <a:cs typeface="Arial"/>
              <a:sym typeface="Arial"/>
            </a:endParaRPr>
          </a:p>
          <a:p>
            <a:pPr marL="0" indent="0">
              <a:buClr>
                <a:schemeClr val="dk2"/>
              </a:buClr>
              <a:buSzPct val="64094"/>
              <a:buNone/>
            </a:pPr>
            <a:endParaRPr sz="1716">
              <a:solidFill>
                <a:schemeClr val="dk2"/>
              </a:solidFill>
              <a:latin typeface="Arial"/>
              <a:ea typeface="Arial"/>
              <a:cs typeface="Arial"/>
              <a:sym typeface="Arial"/>
            </a:endParaRPr>
          </a:p>
          <a:p>
            <a:pPr marL="0" indent="0">
              <a:buClr>
                <a:schemeClr val="dk2"/>
              </a:buClr>
              <a:buSzPct val="64094"/>
              <a:buNone/>
            </a:pPr>
            <a:r>
              <a:rPr lang="en-US" altLang="ja" sz="1716" b="1">
                <a:solidFill>
                  <a:schemeClr val="dk2"/>
                </a:solidFill>
                <a:latin typeface="Arial"/>
                <a:ea typeface="Arial"/>
                <a:cs typeface="Arial"/>
                <a:sym typeface="Arial"/>
              </a:rPr>
              <a:t>【3</a:t>
            </a:r>
            <a:r>
              <a:rPr lang="ja" altLang="en-US" sz="1716" b="1">
                <a:solidFill>
                  <a:schemeClr val="dk2"/>
                </a:solidFill>
                <a:latin typeface="Arial"/>
                <a:ea typeface="Arial"/>
                <a:cs typeface="Arial"/>
                <a:sym typeface="Arial"/>
              </a:rPr>
              <a:t>か月目</a:t>
            </a:r>
            <a:r>
              <a:rPr lang="en-US" altLang="ja" sz="1716" b="1">
                <a:solidFill>
                  <a:schemeClr val="dk2"/>
                </a:solidFill>
                <a:latin typeface="Arial"/>
                <a:ea typeface="Arial"/>
                <a:cs typeface="Arial"/>
                <a:sym typeface="Arial"/>
              </a:rPr>
              <a:t>】</a:t>
            </a:r>
            <a:endParaRPr sz="1716" b="1">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ダウンロード数が</a:t>
            </a:r>
            <a:r>
              <a:rPr lang="en-US" altLang="ja" sz="1716">
                <a:solidFill>
                  <a:schemeClr val="dk2"/>
                </a:solidFill>
                <a:latin typeface="Arial"/>
                <a:ea typeface="Arial"/>
                <a:cs typeface="Arial"/>
                <a:sym typeface="Arial"/>
              </a:rPr>
              <a:t>3000</a:t>
            </a:r>
            <a:r>
              <a:rPr lang="ja" altLang="en-US" sz="1716">
                <a:solidFill>
                  <a:schemeClr val="dk2"/>
                </a:solidFill>
                <a:latin typeface="Arial"/>
                <a:ea typeface="Arial"/>
                <a:cs typeface="Arial"/>
                <a:sym typeface="Arial"/>
              </a:rPr>
              <a:t>人以上</a:t>
            </a:r>
            <a:endParaRPr sz="1716">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インプレッション型：</a:t>
            </a:r>
            <a:r>
              <a:rPr lang="en-US" altLang="ja" sz="1716">
                <a:solidFill>
                  <a:schemeClr val="dk2"/>
                </a:solidFill>
                <a:latin typeface="Arial"/>
                <a:ea typeface="Arial"/>
                <a:cs typeface="Arial"/>
                <a:sym typeface="Arial"/>
              </a:rPr>
              <a:t>3000×3</a:t>
            </a:r>
            <a:r>
              <a:rPr lang="ja" altLang="en-US" sz="1716">
                <a:solidFill>
                  <a:schemeClr val="dk2"/>
                </a:solidFill>
                <a:latin typeface="Arial"/>
                <a:ea typeface="Arial"/>
                <a:cs typeface="Arial"/>
                <a:sym typeface="Arial"/>
              </a:rPr>
              <a:t>＝</a:t>
            </a:r>
            <a:r>
              <a:rPr lang="en-US" altLang="ja" sz="1716">
                <a:solidFill>
                  <a:schemeClr val="dk2"/>
                </a:solidFill>
                <a:latin typeface="Arial"/>
                <a:ea typeface="Arial"/>
                <a:cs typeface="Arial"/>
                <a:sym typeface="Arial"/>
              </a:rPr>
              <a:t>9000</a:t>
            </a:r>
            <a:r>
              <a:rPr lang="ja" altLang="en-US" sz="1716">
                <a:solidFill>
                  <a:schemeClr val="dk2"/>
                </a:solidFill>
                <a:latin typeface="Arial"/>
                <a:ea typeface="Arial"/>
                <a:cs typeface="Arial"/>
                <a:sym typeface="Arial"/>
              </a:rPr>
              <a:t>円</a:t>
            </a:r>
            <a:endParaRPr sz="1716">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クリック課金：</a:t>
            </a:r>
            <a:r>
              <a:rPr lang="en-US" altLang="ja" sz="1716">
                <a:solidFill>
                  <a:schemeClr val="dk2"/>
                </a:solidFill>
                <a:latin typeface="Arial"/>
                <a:ea typeface="Arial"/>
                <a:cs typeface="Arial"/>
                <a:sym typeface="Arial"/>
              </a:rPr>
              <a:t>500</a:t>
            </a:r>
            <a:r>
              <a:rPr lang="ja" altLang="en-US" sz="1716">
                <a:solidFill>
                  <a:schemeClr val="dk2"/>
                </a:solidFill>
                <a:latin typeface="Arial"/>
                <a:ea typeface="Arial"/>
                <a:cs typeface="Arial"/>
                <a:sym typeface="Arial"/>
              </a:rPr>
              <a:t>クリック</a:t>
            </a:r>
            <a:r>
              <a:rPr lang="en-US" altLang="ja" sz="1716">
                <a:solidFill>
                  <a:schemeClr val="dk2"/>
                </a:solidFill>
                <a:latin typeface="Arial"/>
                <a:ea typeface="Arial"/>
                <a:cs typeface="Arial"/>
                <a:sym typeface="Arial"/>
              </a:rPr>
              <a:t>×30</a:t>
            </a:r>
            <a:r>
              <a:rPr lang="ja" altLang="en-US" sz="1716">
                <a:solidFill>
                  <a:schemeClr val="dk2"/>
                </a:solidFill>
                <a:latin typeface="Arial"/>
                <a:ea typeface="Arial"/>
                <a:cs typeface="Arial"/>
                <a:sym typeface="Arial"/>
              </a:rPr>
              <a:t>＝</a:t>
            </a:r>
            <a:r>
              <a:rPr lang="en-US" altLang="ja" sz="1716">
                <a:solidFill>
                  <a:schemeClr val="dk2"/>
                </a:solidFill>
                <a:latin typeface="Arial"/>
                <a:ea typeface="Arial"/>
                <a:cs typeface="Arial"/>
                <a:sym typeface="Arial"/>
              </a:rPr>
              <a:t>15000</a:t>
            </a:r>
            <a:r>
              <a:rPr lang="ja" altLang="en-US" sz="1716">
                <a:solidFill>
                  <a:schemeClr val="dk2"/>
                </a:solidFill>
                <a:latin typeface="Arial"/>
                <a:ea typeface="Arial"/>
                <a:cs typeface="Arial"/>
                <a:sym typeface="Arial"/>
              </a:rPr>
              <a:t>円</a:t>
            </a:r>
            <a:endParaRPr sz="1716">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名産品の広告料</a:t>
            </a:r>
            <a:r>
              <a:rPr lang="en-US" altLang="ja" sz="1716">
                <a:solidFill>
                  <a:schemeClr val="dk2"/>
                </a:solidFill>
                <a:latin typeface="Arial"/>
                <a:ea typeface="Arial"/>
                <a:cs typeface="Arial"/>
                <a:sym typeface="Arial"/>
              </a:rPr>
              <a:t>60000</a:t>
            </a:r>
            <a:r>
              <a:rPr lang="ja" altLang="en-US" sz="1716">
                <a:solidFill>
                  <a:schemeClr val="dk2"/>
                </a:solidFill>
                <a:latin typeface="Arial"/>
                <a:ea typeface="Arial"/>
                <a:cs typeface="Arial"/>
                <a:sym typeface="Arial"/>
              </a:rPr>
              <a:t>円</a:t>
            </a:r>
            <a:endParaRPr sz="1716">
              <a:solidFill>
                <a:schemeClr val="dk2"/>
              </a:solidFill>
              <a:latin typeface="Arial"/>
              <a:ea typeface="Arial"/>
              <a:cs typeface="Arial"/>
              <a:sym typeface="Arial"/>
            </a:endParaRPr>
          </a:p>
          <a:p>
            <a:pPr marL="0" indent="0">
              <a:buClr>
                <a:schemeClr val="dk2"/>
              </a:buClr>
              <a:buSzPct val="64094"/>
              <a:buNone/>
            </a:pPr>
            <a:r>
              <a:rPr lang="ja" altLang="en-US" sz="1716">
                <a:solidFill>
                  <a:schemeClr val="dk2"/>
                </a:solidFill>
                <a:latin typeface="Arial"/>
                <a:ea typeface="Arial"/>
                <a:cs typeface="Arial"/>
                <a:sym typeface="Arial"/>
              </a:rPr>
              <a:t>合わせて</a:t>
            </a:r>
            <a:r>
              <a:rPr lang="en-US" altLang="ja" sz="1716">
                <a:solidFill>
                  <a:schemeClr val="dk2"/>
                </a:solidFill>
                <a:latin typeface="Arial"/>
                <a:ea typeface="Arial"/>
                <a:cs typeface="Arial"/>
                <a:sym typeface="Arial"/>
              </a:rPr>
              <a:t>84000</a:t>
            </a:r>
            <a:r>
              <a:rPr lang="ja" altLang="en-US" sz="1716">
                <a:solidFill>
                  <a:schemeClr val="dk2"/>
                </a:solidFill>
                <a:latin typeface="Arial"/>
                <a:ea typeface="Arial"/>
                <a:cs typeface="Arial"/>
                <a:sym typeface="Arial"/>
              </a:rPr>
              <a:t>円－保守費用</a:t>
            </a:r>
            <a:r>
              <a:rPr lang="en-US" altLang="ja" sz="1716">
                <a:solidFill>
                  <a:schemeClr val="dk2"/>
                </a:solidFill>
                <a:latin typeface="Arial"/>
                <a:ea typeface="Arial"/>
                <a:cs typeface="Arial"/>
                <a:sym typeface="Arial"/>
              </a:rPr>
              <a:t>40000</a:t>
            </a:r>
            <a:r>
              <a:rPr lang="ja" altLang="en-US" sz="1716">
                <a:solidFill>
                  <a:schemeClr val="dk2"/>
                </a:solidFill>
                <a:latin typeface="Arial"/>
                <a:ea typeface="Arial"/>
                <a:cs typeface="Arial"/>
                <a:sym typeface="Arial"/>
              </a:rPr>
              <a:t>円＝売り上げ</a:t>
            </a:r>
            <a:r>
              <a:rPr lang="en-US" altLang="ja" sz="1716">
                <a:solidFill>
                  <a:schemeClr val="dk2"/>
                </a:solidFill>
                <a:latin typeface="Arial"/>
                <a:ea typeface="Arial"/>
                <a:cs typeface="Arial"/>
                <a:sym typeface="Arial"/>
              </a:rPr>
              <a:t>44000</a:t>
            </a:r>
            <a:r>
              <a:rPr lang="ja" altLang="en-US" sz="1716">
                <a:solidFill>
                  <a:schemeClr val="dk2"/>
                </a:solidFill>
                <a:latin typeface="Arial"/>
                <a:ea typeface="Arial"/>
                <a:cs typeface="Arial"/>
                <a:sym typeface="Arial"/>
              </a:rPr>
              <a:t>円</a:t>
            </a:r>
            <a:endParaRPr sz="1716">
              <a:solidFill>
                <a:schemeClr val="dk2"/>
              </a:solidFill>
              <a:latin typeface="Arial"/>
              <a:ea typeface="Arial"/>
              <a:cs typeface="Arial"/>
              <a:sym typeface="Arial"/>
            </a:endParaRPr>
          </a:p>
          <a:p>
            <a:pPr marL="0" indent="0">
              <a:spcAft>
                <a:spcPts val="1200"/>
              </a:spcAft>
              <a:buNone/>
            </a:pPr>
            <a:endParaRPr/>
          </a:p>
        </p:txBody>
      </p:sp>
      <p:sp>
        <p:nvSpPr>
          <p:cNvPr id="100" name="Google Shape;100;p19"/>
          <p:cNvSpPr txBox="1">
            <a:spLocks noGrp="1"/>
          </p:cNvSpPr>
          <p:nvPr>
            <p:ph type="body" idx="2"/>
          </p:nvPr>
        </p:nvSpPr>
        <p:spPr>
          <a:xfrm>
            <a:off x="4832400" y="2009725"/>
            <a:ext cx="3999900" cy="3416400"/>
          </a:xfrm>
          <a:prstGeom prst="rect">
            <a:avLst/>
          </a:prstGeom>
        </p:spPr>
        <p:txBody>
          <a:bodyPr spcFirstLastPara="1" wrap="square" lIns="91425" tIns="91425" rIns="91425" bIns="91425" anchor="t" anchorCtr="0">
            <a:normAutofit/>
          </a:bodyPr>
          <a:lstStyle/>
          <a:p>
            <a:pPr marL="0" indent="0">
              <a:buClr>
                <a:schemeClr val="dk2"/>
              </a:buClr>
              <a:buSzPts val="1100"/>
              <a:buNone/>
            </a:pPr>
            <a:r>
              <a:rPr lang="en-US" altLang="ja" sz="1300" b="1">
                <a:solidFill>
                  <a:schemeClr val="dk2"/>
                </a:solidFill>
                <a:latin typeface="Arial"/>
                <a:ea typeface="Arial"/>
                <a:cs typeface="Arial"/>
                <a:sym typeface="Arial"/>
              </a:rPr>
              <a:t>【4</a:t>
            </a:r>
            <a:r>
              <a:rPr lang="ja" altLang="en-US" sz="1300" b="1">
                <a:solidFill>
                  <a:schemeClr val="dk2"/>
                </a:solidFill>
                <a:latin typeface="Arial"/>
                <a:ea typeface="Arial"/>
                <a:cs typeface="Arial"/>
                <a:sym typeface="Arial"/>
              </a:rPr>
              <a:t>か月目</a:t>
            </a:r>
            <a:r>
              <a:rPr lang="en-US" altLang="ja" sz="1300" b="1">
                <a:solidFill>
                  <a:schemeClr val="dk2"/>
                </a:solidFill>
                <a:latin typeface="Arial"/>
                <a:ea typeface="Arial"/>
                <a:cs typeface="Arial"/>
                <a:sym typeface="Arial"/>
              </a:rPr>
              <a:t>】</a:t>
            </a:r>
            <a:endParaRPr sz="1300" b="1">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ダウンロード数</a:t>
            </a:r>
            <a:r>
              <a:rPr lang="en-US" altLang="ja" sz="1300">
                <a:solidFill>
                  <a:schemeClr val="dk2"/>
                </a:solidFill>
                <a:latin typeface="Arial"/>
                <a:ea typeface="Arial"/>
                <a:cs typeface="Arial"/>
                <a:sym typeface="Arial"/>
              </a:rPr>
              <a:t>4000</a:t>
            </a:r>
            <a:r>
              <a:rPr lang="ja" altLang="en-US" sz="1300">
                <a:solidFill>
                  <a:schemeClr val="dk2"/>
                </a:solidFill>
                <a:latin typeface="Arial"/>
                <a:ea typeface="Arial"/>
                <a:cs typeface="Arial"/>
                <a:sym typeface="Arial"/>
              </a:rPr>
              <a:t>人以上</a:t>
            </a:r>
            <a:endParaRPr sz="1300">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インプレッション型：</a:t>
            </a:r>
            <a:r>
              <a:rPr lang="en-US" altLang="ja" sz="1300">
                <a:solidFill>
                  <a:schemeClr val="dk2"/>
                </a:solidFill>
                <a:latin typeface="Arial"/>
                <a:ea typeface="Arial"/>
                <a:cs typeface="Arial"/>
                <a:sym typeface="Arial"/>
              </a:rPr>
              <a:t>4000×3</a:t>
            </a:r>
            <a:r>
              <a:rPr lang="ja" altLang="en-US" sz="1300">
                <a:solidFill>
                  <a:schemeClr val="dk2"/>
                </a:solidFill>
                <a:latin typeface="Arial"/>
                <a:ea typeface="Arial"/>
                <a:cs typeface="Arial"/>
                <a:sym typeface="Arial"/>
              </a:rPr>
              <a:t>＝</a:t>
            </a:r>
            <a:r>
              <a:rPr lang="en-US" altLang="ja" sz="1300">
                <a:solidFill>
                  <a:schemeClr val="dk2"/>
                </a:solidFill>
                <a:latin typeface="Arial"/>
                <a:ea typeface="Arial"/>
                <a:cs typeface="Arial"/>
                <a:sym typeface="Arial"/>
              </a:rPr>
              <a:t>12000</a:t>
            </a:r>
            <a:r>
              <a:rPr lang="ja" altLang="en-US" sz="1300">
                <a:solidFill>
                  <a:schemeClr val="dk2"/>
                </a:solidFill>
                <a:latin typeface="Arial"/>
                <a:ea typeface="Arial"/>
                <a:cs typeface="Arial"/>
                <a:sym typeface="Arial"/>
              </a:rPr>
              <a:t>円</a:t>
            </a:r>
            <a:endParaRPr sz="1300">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クリック課金：</a:t>
            </a:r>
            <a:r>
              <a:rPr lang="en-US" altLang="ja" sz="1300">
                <a:solidFill>
                  <a:schemeClr val="dk2"/>
                </a:solidFill>
                <a:latin typeface="Arial"/>
                <a:ea typeface="Arial"/>
                <a:cs typeface="Arial"/>
                <a:sym typeface="Arial"/>
              </a:rPr>
              <a:t>1000</a:t>
            </a:r>
            <a:r>
              <a:rPr lang="ja" altLang="en-US" sz="1300">
                <a:solidFill>
                  <a:schemeClr val="dk2"/>
                </a:solidFill>
                <a:latin typeface="Arial"/>
                <a:ea typeface="Arial"/>
                <a:cs typeface="Arial"/>
                <a:sym typeface="Arial"/>
              </a:rPr>
              <a:t>クリック</a:t>
            </a:r>
            <a:r>
              <a:rPr lang="en-US" altLang="ja" sz="1300">
                <a:solidFill>
                  <a:schemeClr val="dk2"/>
                </a:solidFill>
                <a:latin typeface="Arial"/>
                <a:ea typeface="Arial"/>
                <a:cs typeface="Arial"/>
                <a:sym typeface="Arial"/>
              </a:rPr>
              <a:t>×30</a:t>
            </a:r>
            <a:r>
              <a:rPr lang="ja" altLang="en-US" sz="1300">
                <a:solidFill>
                  <a:schemeClr val="dk2"/>
                </a:solidFill>
                <a:latin typeface="Arial"/>
                <a:ea typeface="Arial"/>
                <a:cs typeface="Arial"/>
                <a:sym typeface="Arial"/>
              </a:rPr>
              <a:t>＝</a:t>
            </a:r>
            <a:r>
              <a:rPr lang="en-US" altLang="ja" sz="1300">
                <a:solidFill>
                  <a:schemeClr val="dk2"/>
                </a:solidFill>
                <a:latin typeface="Arial"/>
                <a:ea typeface="Arial"/>
                <a:cs typeface="Arial"/>
                <a:sym typeface="Arial"/>
              </a:rPr>
              <a:t>30000</a:t>
            </a:r>
            <a:r>
              <a:rPr lang="ja" altLang="en-US" sz="1300">
                <a:solidFill>
                  <a:schemeClr val="dk2"/>
                </a:solidFill>
                <a:latin typeface="Arial"/>
                <a:ea typeface="Arial"/>
                <a:cs typeface="Arial"/>
                <a:sym typeface="Arial"/>
              </a:rPr>
              <a:t>円</a:t>
            </a:r>
            <a:endParaRPr sz="1300">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名産品の広告料</a:t>
            </a:r>
            <a:r>
              <a:rPr lang="en-US" altLang="ja" sz="1300">
                <a:solidFill>
                  <a:schemeClr val="dk2"/>
                </a:solidFill>
                <a:latin typeface="Arial"/>
                <a:ea typeface="Arial"/>
                <a:cs typeface="Arial"/>
                <a:sym typeface="Arial"/>
              </a:rPr>
              <a:t>60000</a:t>
            </a:r>
            <a:r>
              <a:rPr lang="ja" altLang="en-US" sz="1300">
                <a:solidFill>
                  <a:schemeClr val="dk2"/>
                </a:solidFill>
                <a:latin typeface="Arial"/>
                <a:ea typeface="Arial"/>
                <a:cs typeface="Arial"/>
                <a:sym typeface="Arial"/>
              </a:rPr>
              <a:t>円</a:t>
            </a:r>
            <a:endParaRPr sz="1300">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合わせて</a:t>
            </a:r>
            <a:r>
              <a:rPr lang="en-US" altLang="ja" sz="1300">
                <a:solidFill>
                  <a:schemeClr val="dk2"/>
                </a:solidFill>
                <a:latin typeface="Arial"/>
                <a:ea typeface="Arial"/>
                <a:cs typeface="Arial"/>
                <a:sym typeface="Arial"/>
              </a:rPr>
              <a:t>102000</a:t>
            </a:r>
            <a:r>
              <a:rPr lang="ja" altLang="en-US" sz="1300">
                <a:solidFill>
                  <a:schemeClr val="dk2"/>
                </a:solidFill>
                <a:latin typeface="Arial"/>
                <a:ea typeface="Arial"/>
                <a:cs typeface="Arial"/>
                <a:sym typeface="Arial"/>
              </a:rPr>
              <a:t>円－保守費用</a:t>
            </a:r>
            <a:r>
              <a:rPr lang="en-US" altLang="ja" sz="1300">
                <a:solidFill>
                  <a:schemeClr val="dk2"/>
                </a:solidFill>
                <a:latin typeface="Arial"/>
                <a:ea typeface="Arial"/>
                <a:cs typeface="Arial"/>
                <a:sym typeface="Arial"/>
              </a:rPr>
              <a:t>40000</a:t>
            </a:r>
            <a:r>
              <a:rPr lang="ja" altLang="en-US" sz="1300">
                <a:solidFill>
                  <a:schemeClr val="dk2"/>
                </a:solidFill>
                <a:latin typeface="Arial"/>
                <a:ea typeface="Arial"/>
                <a:cs typeface="Arial"/>
                <a:sym typeface="Arial"/>
              </a:rPr>
              <a:t>円＝売り上げ</a:t>
            </a:r>
            <a:r>
              <a:rPr lang="en-US" altLang="ja" sz="1300">
                <a:solidFill>
                  <a:schemeClr val="dk2"/>
                </a:solidFill>
                <a:latin typeface="Arial"/>
                <a:ea typeface="Arial"/>
                <a:cs typeface="Arial"/>
                <a:sym typeface="Arial"/>
              </a:rPr>
              <a:t>62000</a:t>
            </a:r>
            <a:r>
              <a:rPr lang="ja" altLang="en-US" sz="1300">
                <a:solidFill>
                  <a:schemeClr val="dk2"/>
                </a:solidFill>
                <a:latin typeface="Arial"/>
                <a:ea typeface="Arial"/>
                <a:cs typeface="Arial"/>
                <a:sym typeface="Arial"/>
              </a:rPr>
              <a:t>円</a:t>
            </a:r>
            <a:endParaRPr sz="1300">
              <a:solidFill>
                <a:schemeClr val="dk2"/>
              </a:solidFill>
              <a:latin typeface="Arial"/>
              <a:ea typeface="Arial"/>
              <a:cs typeface="Arial"/>
              <a:sym typeface="Arial"/>
            </a:endParaRPr>
          </a:p>
          <a:p>
            <a:pPr marL="0" indent="0">
              <a:buClr>
                <a:schemeClr val="dk2"/>
              </a:buClr>
              <a:buSzPts val="1100"/>
              <a:buNone/>
            </a:pPr>
            <a:endParaRPr sz="1300">
              <a:solidFill>
                <a:schemeClr val="dk2"/>
              </a:solidFill>
              <a:latin typeface="Arial"/>
              <a:ea typeface="Arial"/>
              <a:cs typeface="Arial"/>
              <a:sym typeface="Arial"/>
            </a:endParaRPr>
          </a:p>
          <a:p>
            <a:pPr marL="0" indent="0">
              <a:buClr>
                <a:schemeClr val="dk2"/>
              </a:buClr>
              <a:buSzPts val="1100"/>
              <a:buNone/>
            </a:pPr>
            <a:endParaRPr sz="1300">
              <a:solidFill>
                <a:schemeClr val="dk2"/>
              </a:solidFill>
              <a:latin typeface="Arial"/>
              <a:ea typeface="Arial"/>
              <a:cs typeface="Arial"/>
              <a:sym typeface="Arial"/>
            </a:endParaRPr>
          </a:p>
          <a:p>
            <a:pPr marL="0" indent="0">
              <a:buClr>
                <a:schemeClr val="dk2"/>
              </a:buClr>
              <a:buSzPts val="1100"/>
              <a:buNone/>
            </a:pPr>
            <a:r>
              <a:rPr lang="en-US" altLang="ja" sz="1300" b="1">
                <a:solidFill>
                  <a:schemeClr val="dk2"/>
                </a:solidFill>
                <a:latin typeface="Arial"/>
                <a:ea typeface="Arial"/>
                <a:cs typeface="Arial"/>
                <a:sym typeface="Arial"/>
              </a:rPr>
              <a:t>【5</a:t>
            </a:r>
            <a:r>
              <a:rPr lang="ja" altLang="en-US" sz="1300" b="1">
                <a:solidFill>
                  <a:schemeClr val="dk2"/>
                </a:solidFill>
                <a:latin typeface="Arial"/>
                <a:ea typeface="Arial"/>
                <a:cs typeface="Arial"/>
                <a:sym typeface="Arial"/>
              </a:rPr>
              <a:t>か月目</a:t>
            </a:r>
            <a:r>
              <a:rPr lang="en-US" altLang="ja" sz="1300" b="1">
                <a:solidFill>
                  <a:schemeClr val="dk2"/>
                </a:solidFill>
                <a:latin typeface="Arial"/>
                <a:ea typeface="Arial"/>
                <a:cs typeface="Arial"/>
                <a:sym typeface="Arial"/>
              </a:rPr>
              <a:t>】</a:t>
            </a:r>
            <a:endParaRPr sz="1300" b="1">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ダウンロード数</a:t>
            </a:r>
            <a:r>
              <a:rPr lang="en-US" altLang="ja" sz="1300">
                <a:solidFill>
                  <a:schemeClr val="dk2"/>
                </a:solidFill>
                <a:latin typeface="Arial"/>
                <a:ea typeface="Arial"/>
                <a:cs typeface="Arial"/>
                <a:sym typeface="Arial"/>
              </a:rPr>
              <a:t>5000</a:t>
            </a:r>
            <a:r>
              <a:rPr lang="ja" altLang="en-US" sz="1300">
                <a:solidFill>
                  <a:schemeClr val="dk2"/>
                </a:solidFill>
                <a:latin typeface="Arial"/>
                <a:ea typeface="Arial"/>
                <a:cs typeface="Arial"/>
                <a:sym typeface="Arial"/>
              </a:rPr>
              <a:t>人以上</a:t>
            </a:r>
            <a:endParaRPr sz="1300">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インプレッション型：</a:t>
            </a:r>
            <a:r>
              <a:rPr lang="en-US" altLang="ja" sz="1300">
                <a:solidFill>
                  <a:schemeClr val="dk2"/>
                </a:solidFill>
                <a:latin typeface="Arial"/>
                <a:ea typeface="Arial"/>
                <a:cs typeface="Arial"/>
                <a:sym typeface="Arial"/>
              </a:rPr>
              <a:t>5000×3</a:t>
            </a:r>
            <a:r>
              <a:rPr lang="ja" altLang="en-US" sz="1300">
                <a:solidFill>
                  <a:schemeClr val="dk2"/>
                </a:solidFill>
                <a:latin typeface="Arial"/>
                <a:ea typeface="Arial"/>
                <a:cs typeface="Arial"/>
                <a:sym typeface="Arial"/>
              </a:rPr>
              <a:t>＝</a:t>
            </a:r>
            <a:r>
              <a:rPr lang="en-US" altLang="ja" sz="1300">
                <a:solidFill>
                  <a:schemeClr val="dk2"/>
                </a:solidFill>
                <a:latin typeface="Arial"/>
                <a:ea typeface="Arial"/>
                <a:cs typeface="Arial"/>
                <a:sym typeface="Arial"/>
              </a:rPr>
              <a:t>15000</a:t>
            </a:r>
            <a:r>
              <a:rPr lang="ja" altLang="en-US" sz="1300">
                <a:solidFill>
                  <a:schemeClr val="dk2"/>
                </a:solidFill>
                <a:latin typeface="Arial"/>
                <a:ea typeface="Arial"/>
                <a:cs typeface="Arial"/>
                <a:sym typeface="Arial"/>
              </a:rPr>
              <a:t>円</a:t>
            </a:r>
            <a:endParaRPr sz="1300">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クリック課金：</a:t>
            </a:r>
            <a:r>
              <a:rPr lang="en-US" altLang="ja" sz="1300">
                <a:solidFill>
                  <a:schemeClr val="dk2"/>
                </a:solidFill>
                <a:latin typeface="Arial"/>
                <a:ea typeface="Arial"/>
                <a:cs typeface="Arial"/>
                <a:sym typeface="Arial"/>
              </a:rPr>
              <a:t>1500</a:t>
            </a:r>
            <a:r>
              <a:rPr lang="ja" altLang="en-US" sz="1300">
                <a:solidFill>
                  <a:schemeClr val="dk2"/>
                </a:solidFill>
                <a:latin typeface="Arial"/>
                <a:ea typeface="Arial"/>
                <a:cs typeface="Arial"/>
                <a:sym typeface="Arial"/>
              </a:rPr>
              <a:t>クリック</a:t>
            </a:r>
            <a:r>
              <a:rPr lang="en-US" altLang="ja" sz="1300">
                <a:solidFill>
                  <a:schemeClr val="dk2"/>
                </a:solidFill>
                <a:latin typeface="Arial"/>
                <a:ea typeface="Arial"/>
                <a:cs typeface="Arial"/>
                <a:sym typeface="Arial"/>
              </a:rPr>
              <a:t>×30</a:t>
            </a:r>
            <a:r>
              <a:rPr lang="ja" altLang="en-US" sz="1300">
                <a:solidFill>
                  <a:schemeClr val="dk2"/>
                </a:solidFill>
                <a:latin typeface="Arial"/>
                <a:ea typeface="Arial"/>
                <a:cs typeface="Arial"/>
                <a:sym typeface="Arial"/>
              </a:rPr>
              <a:t>＝</a:t>
            </a:r>
            <a:r>
              <a:rPr lang="en-US" altLang="ja" sz="1300">
                <a:solidFill>
                  <a:schemeClr val="dk2"/>
                </a:solidFill>
                <a:latin typeface="Arial"/>
                <a:ea typeface="Arial"/>
                <a:cs typeface="Arial"/>
                <a:sym typeface="Arial"/>
              </a:rPr>
              <a:t>45000</a:t>
            </a:r>
            <a:r>
              <a:rPr lang="ja" altLang="en-US" sz="1300">
                <a:solidFill>
                  <a:schemeClr val="dk2"/>
                </a:solidFill>
                <a:latin typeface="Arial"/>
                <a:ea typeface="Arial"/>
                <a:cs typeface="Arial"/>
                <a:sym typeface="Arial"/>
              </a:rPr>
              <a:t>円</a:t>
            </a:r>
            <a:endParaRPr sz="1300">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名産品の広告料</a:t>
            </a:r>
            <a:r>
              <a:rPr lang="en-US" altLang="ja" sz="1300">
                <a:solidFill>
                  <a:schemeClr val="dk2"/>
                </a:solidFill>
                <a:latin typeface="Arial"/>
                <a:ea typeface="Arial"/>
                <a:cs typeface="Arial"/>
                <a:sym typeface="Arial"/>
              </a:rPr>
              <a:t>60000</a:t>
            </a:r>
            <a:r>
              <a:rPr lang="ja" altLang="en-US" sz="1300">
                <a:solidFill>
                  <a:schemeClr val="dk2"/>
                </a:solidFill>
                <a:latin typeface="Arial"/>
                <a:ea typeface="Arial"/>
                <a:cs typeface="Arial"/>
                <a:sym typeface="Arial"/>
              </a:rPr>
              <a:t>円</a:t>
            </a:r>
            <a:endParaRPr sz="1300">
              <a:solidFill>
                <a:schemeClr val="dk2"/>
              </a:solidFill>
              <a:latin typeface="Arial"/>
              <a:ea typeface="Arial"/>
              <a:cs typeface="Arial"/>
              <a:sym typeface="Arial"/>
            </a:endParaRPr>
          </a:p>
          <a:p>
            <a:pPr marL="0" indent="0">
              <a:buClr>
                <a:schemeClr val="dk2"/>
              </a:buClr>
              <a:buSzPts val="1100"/>
              <a:buNone/>
            </a:pPr>
            <a:r>
              <a:rPr lang="ja" altLang="en-US" sz="1300">
                <a:solidFill>
                  <a:schemeClr val="dk2"/>
                </a:solidFill>
                <a:latin typeface="Arial"/>
                <a:ea typeface="Arial"/>
                <a:cs typeface="Arial"/>
                <a:sym typeface="Arial"/>
              </a:rPr>
              <a:t>合わせて</a:t>
            </a:r>
            <a:r>
              <a:rPr lang="en-US" altLang="ja" sz="1300">
                <a:solidFill>
                  <a:schemeClr val="dk2"/>
                </a:solidFill>
                <a:latin typeface="Arial"/>
                <a:ea typeface="Arial"/>
                <a:cs typeface="Arial"/>
                <a:sym typeface="Arial"/>
              </a:rPr>
              <a:t>120000</a:t>
            </a:r>
            <a:r>
              <a:rPr lang="ja" altLang="en-US" sz="1300">
                <a:solidFill>
                  <a:schemeClr val="dk2"/>
                </a:solidFill>
                <a:latin typeface="Arial"/>
                <a:ea typeface="Arial"/>
                <a:cs typeface="Arial"/>
                <a:sym typeface="Arial"/>
              </a:rPr>
              <a:t>円－保守費用</a:t>
            </a:r>
            <a:r>
              <a:rPr lang="en-US" altLang="ja" sz="1300">
                <a:solidFill>
                  <a:schemeClr val="dk2"/>
                </a:solidFill>
                <a:latin typeface="Arial"/>
                <a:ea typeface="Arial"/>
                <a:cs typeface="Arial"/>
                <a:sym typeface="Arial"/>
              </a:rPr>
              <a:t>40000</a:t>
            </a:r>
            <a:r>
              <a:rPr lang="ja" altLang="en-US" sz="1300">
                <a:solidFill>
                  <a:schemeClr val="dk2"/>
                </a:solidFill>
                <a:latin typeface="Arial"/>
                <a:ea typeface="Arial"/>
                <a:cs typeface="Arial"/>
                <a:sym typeface="Arial"/>
              </a:rPr>
              <a:t>円＝売り上げ</a:t>
            </a:r>
            <a:r>
              <a:rPr lang="en-US" altLang="ja" sz="1300">
                <a:solidFill>
                  <a:schemeClr val="dk2"/>
                </a:solidFill>
                <a:latin typeface="Arial"/>
                <a:ea typeface="Arial"/>
                <a:cs typeface="Arial"/>
                <a:sym typeface="Arial"/>
              </a:rPr>
              <a:t>80000</a:t>
            </a:r>
            <a:r>
              <a:rPr lang="ja" altLang="en-US" sz="1300">
                <a:solidFill>
                  <a:schemeClr val="dk2"/>
                </a:solidFill>
                <a:latin typeface="Arial"/>
                <a:ea typeface="Arial"/>
                <a:cs typeface="Arial"/>
                <a:sym typeface="Arial"/>
              </a:rPr>
              <a:t>円</a:t>
            </a:r>
            <a:endParaRPr sz="1300">
              <a:solidFill>
                <a:schemeClr val="dk2"/>
              </a:solidFill>
              <a:latin typeface="Arial"/>
              <a:ea typeface="Arial"/>
              <a:cs typeface="Arial"/>
              <a:sym typeface="Arial"/>
            </a:endParaRPr>
          </a:p>
          <a:p>
            <a:pPr marL="0" indent="0">
              <a:spcAft>
                <a:spcPts val="1200"/>
              </a:spcAft>
              <a:buNone/>
            </a:pPr>
            <a:endParaRPr/>
          </a:p>
        </p:txBody>
      </p:sp>
    </p:spTree>
    <p:extLst>
      <p:ext uri="{BB962C8B-B14F-4D97-AF65-F5344CB8AC3E}">
        <p14:creationId xmlns:p14="http://schemas.microsoft.com/office/powerpoint/2010/main" val="331651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1302275"/>
            <a:ext cx="8520600" cy="623400"/>
          </a:xfrm>
          <a:prstGeom prst="rect">
            <a:avLst/>
          </a:prstGeom>
        </p:spPr>
        <p:txBody>
          <a:bodyPr spcFirstLastPara="1" wrap="square" lIns="91425" tIns="91425" rIns="91425" bIns="91425" anchor="t" anchorCtr="0">
            <a:normAutofit fontScale="90000"/>
          </a:bodyPr>
          <a:lstStyle/>
          <a:p>
            <a:r>
              <a:rPr lang="ja"/>
              <a:t>黒字化まで</a:t>
            </a:r>
            <a:endParaRPr/>
          </a:p>
        </p:txBody>
      </p:sp>
      <p:sp>
        <p:nvSpPr>
          <p:cNvPr id="106" name="Google Shape;106;p20"/>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buClr>
                <a:schemeClr val="dk2"/>
              </a:buClr>
              <a:buSzPts val="1100"/>
              <a:buNone/>
            </a:pPr>
            <a:r>
              <a:rPr lang="en-US" altLang="ja" sz="1600">
                <a:solidFill>
                  <a:schemeClr val="dk2"/>
                </a:solidFill>
                <a:latin typeface="Arial"/>
                <a:ea typeface="Arial"/>
                <a:cs typeface="Arial"/>
                <a:sym typeface="Arial"/>
              </a:rPr>
              <a:t>【6</a:t>
            </a:r>
            <a:r>
              <a:rPr lang="ja" altLang="en-US" sz="1600">
                <a:solidFill>
                  <a:schemeClr val="dk2"/>
                </a:solidFill>
                <a:latin typeface="Arial"/>
                <a:ea typeface="Arial"/>
                <a:cs typeface="Arial"/>
                <a:sym typeface="Arial"/>
              </a:rPr>
              <a:t>か月目</a:t>
            </a:r>
            <a:r>
              <a:rPr lang="en-US" altLang="ja" sz="1600">
                <a:solidFill>
                  <a:schemeClr val="dk2"/>
                </a:solidFill>
                <a:latin typeface="Arial"/>
                <a:ea typeface="Arial"/>
                <a:cs typeface="Arial"/>
                <a:sym typeface="Arial"/>
              </a:rPr>
              <a:t>】</a:t>
            </a:r>
            <a:endParaRPr sz="1600">
              <a:solidFill>
                <a:schemeClr val="dk2"/>
              </a:solidFill>
              <a:latin typeface="Arial"/>
              <a:ea typeface="Arial"/>
              <a:cs typeface="Arial"/>
              <a:sym typeface="Arial"/>
            </a:endParaRPr>
          </a:p>
          <a:p>
            <a:pPr marL="0" indent="0">
              <a:buClr>
                <a:schemeClr val="dk2"/>
              </a:buClr>
              <a:buSzPts val="1100"/>
              <a:buNone/>
            </a:pPr>
            <a:r>
              <a:rPr lang="ja" altLang="en-US" sz="1600">
                <a:solidFill>
                  <a:schemeClr val="dk2"/>
                </a:solidFill>
                <a:latin typeface="Arial"/>
                <a:ea typeface="Arial"/>
                <a:cs typeface="Arial"/>
                <a:sym typeface="Arial"/>
              </a:rPr>
              <a:t>ダウンロード数</a:t>
            </a:r>
            <a:r>
              <a:rPr lang="en-US" altLang="ja" sz="1600">
                <a:solidFill>
                  <a:schemeClr val="dk2"/>
                </a:solidFill>
                <a:latin typeface="Arial"/>
                <a:ea typeface="Arial"/>
                <a:cs typeface="Arial"/>
                <a:sym typeface="Arial"/>
              </a:rPr>
              <a:t>5000</a:t>
            </a:r>
            <a:r>
              <a:rPr lang="ja" altLang="en-US" sz="1600">
                <a:solidFill>
                  <a:schemeClr val="dk2"/>
                </a:solidFill>
                <a:latin typeface="Arial"/>
                <a:ea typeface="Arial"/>
                <a:cs typeface="Arial"/>
                <a:sym typeface="Arial"/>
              </a:rPr>
              <a:t>人以上</a:t>
            </a:r>
            <a:endParaRPr sz="1600">
              <a:solidFill>
                <a:schemeClr val="dk2"/>
              </a:solidFill>
              <a:latin typeface="Arial"/>
              <a:ea typeface="Arial"/>
              <a:cs typeface="Arial"/>
              <a:sym typeface="Arial"/>
            </a:endParaRPr>
          </a:p>
          <a:p>
            <a:pPr marL="0" indent="0">
              <a:buClr>
                <a:schemeClr val="dk2"/>
              </a:buClr>
              <a:buSzPts val="1100"/>
              <a:buNone/>
            </a:pPr>
            <a:r>
              <a:rPr lang="ja" altLang="en-US" sz="1600">
                <a:solidFill>
                  <a:schemeClr val="dk2"/>
                </a:solidFill>
                <a:latin typeface="Arial"/>
                <a:ea typeface="Arial"/>
                <a:cs typeface="Arial"/>
                <a:sym typeface="Arial"/>
              </a:rPr>
              <a:t>インプレッション型：</a:t>
            </a:r>
            <a:r>
              <a:rPr lang="en-US" altLang="ja" sz="1600">
                <a:solidFill>
                  <a:schemeClr val="dk2"/>
                </a:solidFill>
                <a:latin typeface="Arial"/>
                <a:ea typeface="Arial"/>
                <a:cs typeface="Arial"/>
                <a:sym typeface="Arial"/>
              </a:rPr>
              <a:t>5000×3</a:t>
            </a:r>
            <a:r>
              <a:rPr lang="ja" altLang="en-US" sz="1600">
                <a:solidFill>
                  <a:schemeClr val="dk2"/>
                </a:solidFill>
                <a:latin typeface="Arial"/>
                <a:ea typeface="Arial"/>
                <a:cs typeface="Arial"/>
                <a:sym typeface="Arial"/>
              </a:rPr>
              <a:t>＝</a:t>
            </a:r>
            <a:r>
              <a:rPr lang="en-US" altLang="ja" sz="1600">
                <a:solidFill>
                  <a:schemeClr val="dk2"/>
                </a:solidFill>
                <a:latin typeface="Arial"/>
                <a:ea typeface="Arial"/>
                <a:cs typeface="Arial"/>
                <a:sym typeface="Arial"/>
              </a:rPr>
              <a:t>15000</a:t>
            </a:r>
            <a:r>
              <a:rPr lang="ja" altLang="en-US" sz="1600">
                <a:solidFill>
                  <a:schemeClr val="dk2"/>
                </a:solidFill>
                <a:latin typeface="Arial"/>
                <a:ea typeface="Arial"/>
                <a:cs typeface="Arial"/>
                <a:sym typeface="Arial"/>
              </a:rPr>
              <a:t>円</a:t>
            </a:r>
            <a:endParaRPr sz="1600">
              <a:solidFill>
                <a:schemeClr val="dk2"/>
              </a:solidFill>
              <a:latin typeface="Arial"/>
              <a:ea typeface="Arial"/>
              <a:cs typeface="Arial"/>
              <a:sym typeface="Arial"/>
            </a:endParaRPr>
          </a:p>
          <a:p>
            <a:pPr marL="0" indent="0">
              <a:buClr>
                <a:schemeClr val="dk2"/>
              </a:buClr>
              <a:buSzPts val="1100"/>
              <a:buNone/>
            </a:pPr>
            <a:r>
              <a:rPr lang="ja" altLang="en-US" sz="1600">
                <a:solidFill>
                  <a:schemeClr val="dk2"/>
                </a:solidFill>
                <a:latin typeface="Arial"/>
                <a:ea typeface="Arial"/>
                <a:cs typeface="Arial"/>
                <a:sym typeface="Arial"/>
              </a:rPr>
              <a:t>クリック課金：</a:t>
            </a:r>
            <a:r>
              <a:rPr lang="en-US" altLang="ja" sz="1600">
                <a:solidFill>
                  <a:schemeClr val="dk2"/>
                </a:solidFill>
                <a:latin typeface="Arial"/>
                <a:ea typeface="Arial"/>
                <a:cs typeface="Arial"/>
                <a:sym typeface="Arial"/>
              </a:rPr>
              <a:t>1500</a:t>
            </a:r>
            <a:r>
              <a:rPr lang="ja" altLang="en-US" sz="1600">
                <a:solidFill>
                  <a:schemeClr val="dk2"/>
                </a:solidFill>
                <a:latin typeface="Arial"/>
                <a:ea typeface="Arial"/>
                <a:cs typeface="Arial"/>
                <a:sym typeface="Arial"/>
              </a:rPr>
              <a:t>クリック</a:t>
            </a:r>
            <a:r>
              <a:rPr lang="en-US" altLang="ja" sz="1600">
                <a:solidFill>
                  <a:schemeClr val="dk2"/>
                </a:solidFill>
                <a:latin typeface="Arial"/>
                <a:ea typeface="Arial"/>
                <a:cs typeface="Arial"/>
                <a:sym typeface="Arial"/>
              </a:rPr>
              <a:t>×30</a:t>
            </a:r>
            <a:r>
              <a:rPr lang="ja" altLang="en-US" sz="1600">
                <a:solidFill>
                  <a:schemeClr val="dk2"/>
                </a:solidFill>
                <a:latin typeface="Arial"/>
                <a:ea typeface="Arial"/>
                <a:cs typeface="Arial"/>
                <a:sym typeface="Arial"/>
              </a:rPr>
              <a:t>＝</a:t>
            </a:r>
            <a:r>
              <a:rPr lang="en-US" altLang="ja" sz="1600">
                <a:solidFill>
                  <a:schemeClr val="dk2"/>
                </a:solidFill>
                <a:latin typeface="Arial"/>
                <a:ea typeface="Arial"/>
                <a:cs typeface="Arial"/>
                <a:sym typeface="Arial"/>
              </a:rPr>
              <a:t>45000</a:t>
            </a:r>
            <a:r>
              <a:rPr lang="ja" altLang="en-US" sz="1600">
                <a:solidFill>
                  <a:schemeClr val="dk2"/>
                </a:solidFill>
                <a:latin typeface="Arial"/>
                <a:ea typeface="Arial"/>
                <a:cs typeface="Arial"/>
                <a:sym typeface="Arial"/>
              </a:rPr>
              <a:t>円</a:t>
            </a:r>
            <a:endParaRPr sz="1600">
              <a:solidFill>
                <a:schemeClr val="dk2"/>
              </a:solidFill>
              <a:latin typeface="Arial"/>
              <a:ea typeface="Arial"/>
              <a:cs typeface="Arial"/>
              <a:sym typeface="Arial"/>
            </a:endParaRPr>
          </a:p>
          <a:p>
            <a:pPr marL="0" indent="0">
              <a:buClr>
                <a:schemeClr val="dk2"/>
              </a:buClr>
              <a:buSzPts val="1100"/>
              <a:buNone/>
            </a:pPr>
            <a:r>
              <a:rPr lang="ja" altLang="en-US" sz="1600">
                <a:solidFill>
                  <a:schemeClr val="dk2"/>
                </a:solidFill>
                <a:latin typeface="Arial"/>
                <a:ea typeface="Arial"/>
                <a:cs typeface="Arial"/>
                <a:sym typeface="Arial"/>
              </a:rPr>
              <a:t>名産品の広告料</a:t>
            </a:r>
            <a:r>
              <a:rPr lang="en-US" altLang="ja" sz="1600">
                <a:solidFill>
                  <a:schemeClr val="dk2"/>
                </a:solidFill>
                <a:latin typeface="Arial"/>
                <a:ea typeface="Arial"/>
                <a:cs typeface="Arial"/>
                <a:sym typeface="Arial"/>
              </a:rPr>
              <a:t>60000</a:t>
            </a:r>
            <a:r>
              <a:rPr lang="ja" altLang="en-US" sz="1600">
                <a:solidFill>
                  <a:schemeClr val="dk2"/>
                </a:solidFill>
                <a:latin typeface="Arial"/>
                <a:ea typeface="Arial"/>
                <a:cs typeface="Arial"/>
                <a:sym typeface="Arial"/>
              </a:rPr>
              <a:t>円</a:t>
            </a:r>
            <a:endParaRPr sz="1600">
              <a:solidFill>
                <a:schemeClr val="dk2"/>
              </a:solidFill>
              <a:latin typeface="Arial"/>
              <a:ea typeface="Arial"/>
              <a:cs typeface="Arial"/>
              <a:sym typeface="Arial"/>
            </a:endParaRPr>
          </a:p>
          <a:p>
            <a:pPr marL="0" indent="0">
              <a:buClr>
                <a:schemeClr val="dk2"/>
              </a:buClr>
              <a:buSzPts val="1100"/>
              <a:buNone/>
            </a:pPr>
            <a:r>
              <a:rPr lang="ja" altLang="en-US" sz="1600">
                <a:solidFill>
                  <a:schemeClr val="dk2"/>
                </a:solidFill>
                <a:latin typeface="Arial"/>
                <a:ea typeface="Arial"/>
                <a:cs typeface="Arial"/>
                <a:sym typeface="Arial"/>
              </a:rPr>
              <a:t>合わせて</a:t>
            </a:r>
            <a:r>
              <a:rPr lang="en-US" altLang="ja" sz="1600">
                <a:solidFill>
                  <a:schemeClr val="dk2"/>
                </a:solidFill>
                <a:latin typeface="Arial"/>
                <a:ea typeface="Arial"/>
                <a:cs typeface="Arial"/>
                <a:sym typeface="Arial"/>
              </a:rPr>
              <a:t>120000</a:t>
            </a:r>
            <a:r>
              <a:rPr lang="ja" altLang="en-US" sz="1600">
                <a:solidFill>
                  <a:schemeClr val="dk2"/>
                </a:solidFill>
                <a:latin typeface="Arial"/>
                <a:ea typeface="Arial"/>
                <a:cs typeface="Arial"/>
                <a:sym typeface="Arial"/>
              </a:rPr>
              <a:t>円－保守費用</a:t>
            </a:r>
            <a:r>
              <a:rPr lang="en-US" altLang="ja" sz="1600">
                <a:solidFill>
                  <a:schemeClr val="dk2"/>
                </a:solidFill>
                <a:latin typeface="Arial"/>
                <a:ea typeface="Arial"/>
                <a:cs typeface="Arial"/>
                <a:sym typeface="Arial"/>
              </a:rPr>
              <a:t>40000</a:t>
            </a:r>
            <a:r>
              <a:rPr lang="ja" altLang="en-US" sz="1600">
                <a:solidFill>
                  <a:schemeClr val="dk2"/>
                </a:solidFill>
                <a:latin typeface="Arial"/>
                <a:ea typeface="Arial"/>
                <a:cs typeface="Arial"/>
                <a:sym typeface="Arial"/>
              </a:rPr>
              <a:t>円＝売り上げ</a:t>
            </a:r>
            <a:r>
              <a:rPr lang="en-US" altLang="ja" sz="1600">
                <a:solidFill>
                  <a:schemeClr val="dk2"/>
                </a:solidFill>
                <a:latin typeface="Arial"/>
                <a:ea typeface="Arial"/>
                <a:cs typeface="Arial"/>
                <a:sym typeface="Arial"/>
              </a:rPr>
              <a:t>80000</a:t>
            </a:r>
            <a:r>
              <a:rPr lang="ja" altLang="en-US" sz="1600">
                <a:solidFill>
                  <a:schemeClr val="dk2"/>
                </a:solidFill>
                <a:latin typeface="Arial"/>
                <a:ea typeface="Arial"/>
                <a:cs typeface="Arial"/>
                <a:sym typeface="Arial"/>
              </a:rPr>
              <a:t>円</a:t>
            </a:r>
            <a:endParaRPr sz="1600">
              <a:solidFill>
                <a:schemeClr val="dk2"/>
              </a:solidFill>
              <a:latin typeface="Arial"/>
              <a:ea typeface="Arial"/>
              <a:cs typeface="Arial"/>
              <a:sym typeface="Arial"/>
            </a:endParaRPr>
          </a:p>
          <a:p>
            <a:pPr marL="0" indent="0">
              <a:buClr>
                <a:schemeClr val="dk2"/>
              </a:buClr>
              <a:buSzPts val="1100"/>
              <a:buNone/>
            </a:pPr>
            <a:endParaRPr sz="1600">
              <a:solidFill>
                <a:schemeClr val="dk2"/>
              </a:solidFill>
              <a:latin typeface="Arial"/>
              <a:ea typeface="Arial"/>
              <a:cs typeface="Arial"/>
              <a:sym typeface="Arial"/>
            </a:endParaRPr>
          </a:p>
          <a:p>
            <a:pPr marL="0" indent="0">
              <a:buClr>
                <a:schemeClr val="dk2"/>
              </a:buClr>
              <a:buSzPts val="1100"/>
              <a:buNone/>
            </a:pPr>
            <a:r>
              <a:rPr lang="ja" altLang="en-US" sz="1600" b="1">
                <a:solidFill>
                  <a:schemeClr val="dk2"/>
                </a:solidFill>
                <a:latin typeface="Arial"/>
                <a:ea typeface="Arial"/>
                <a:cs typeface="Arial"/>
                <a:sym typeface="Arial"/>
              </a:rPr>
              <a:t>ローンチ化してから</a:t>
            </a:r>
            <a:r>
              <a:rPr lang="en-US" altLang="ja" sz="1600" b="1">
                <a:solidFill>
                  <a:srgbClr val="0000FF"/>
                </a:solidFill>
                <a:latin typeface="Arial"/>
                <a:ea typeface="Arial"/>
                <a:cs typeface="Arial"/>
                <a:sym typeface="Arial"/>
              </a:rPr>
              <a:t>6</a:t>
            </a:r>
            <a:r>
              <a:rPr lang="ja" altLang="en-US" sz="1600" b="1">
                <a:solidFill>
                  <a:srgbClr val="0000FF"/>
                </a:solidFill>
                <a:latin typeface="Arial"/>
                <a:ea typeface="Arial"/>
                <a:cs typeface="Arial"/>
                <a:sym typeface="Arial"/>
              </a:rPr>
              <a:t>か月目</a:t>
            </a:r>
            <a:r>
              <a:rPr lang="ja" altLang="en-US" sz="1600" b="1">
                <a:solidFill>
                  <a:schemeClr val="dk2"/>
                </a:solidFill>
                <a:latin typeface="Arial"/>
                <a:ea typeface="Arial"/>
                <a:cs typeface="Arial"/>
                <a:sym typeface="Arial"/>
              </a:rPr>
              <a:t>で合計</a:t>
            </a:r>
            <a:r>
              <a:rPr lang="en-US" altLang="ja" sz="1600" b="1">
                <a:solidFill>
                  <a:schemeClr val="dk2"/>
                </a:solidFill>
                <a:latin typeface="Arial"/>
                <a:ea typeface="Arial"/>
                <a:cs typeface="Arial"/>
                <a:sym typeface="Arial"/>
              </a:rPr>
              <a:t>298000</a:t>
            </a:r>
            <a:r>
              <a:rPr lang="ja" altLang="en-US" sz="1600" b="1">
                <a:solidFill>
                  <a:schemeClr val="dk2"/>
                </a:solidFill>
                <a:latin typeface="Arial"/>
                <a:ea typeface="Arial"/>
                <a:cs typeface="Arial"/>
                <a:sym typeface="Arial"/>
              </a:rPr>
              <a:t>円で黒字化を見込めると予想。</a:t>
            </a:r>
            <a:endParaRPr sz="1600" b="1">
              <a:solidFill>
                <a:schemeClr val="dk2"/>
              </a:solidFill>
              <a:latin typeface="Arial"/>
              <a:ea typeface="Arial"/>
              <a:cs typeface="Arial"/>
              <a:sym typeface="Arial"/>
            </a:endParaRPr>
          </a:p>
          <a:p>
            <a:pPr marL="0" indent="0">
              <a:buClr>
                <a:schemeClr val="dk2"/>
              </a:buClr>
              <a:buSzPts val="1100"/>
              <a:buNone/>
            </a:pPr>
            <a:endParaRPr sz="1100">
              <a:solidFill>
                <a:schemeClr val="dk2"/>
              </a:solidFill>
              <a:latin typeface="Arial"/>
              <a:ea typeface="Arial"/>
              <a:cs typeface="Arial"/>
              <a:sym typeface="Arial"/>
            </a:endParaRPr>
          </a:p>
          <a:p>
            <a:pPr marL="0" indent="0">
              <a:spcAft>
                <a:spcPts val="1200"/>
              </a:spcAft>
              <a:buNone/>
            </a:pPr>
            <a:endParaRPr/>
          </a:p>
        </p:txBody>
      </p:sp>
    </p:spTree>
    <p:extLst>
      <p:ext uri="{BB962C8B-B14F-4D97-AF65-F5344CB8AC3E}">
        <p14:creationId xmlns:p14="http://schemas.microsoft.com/office/powerpoint/2010/main" val="231262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1419F-04E3-2DF6-0808-E1664ADA2FB1}"/>
              </a:ext>
            </a:extLst>
          </p:cNvPr>
          <p:cNvSpPr>
            <a:spLocks noGrp="1"/>
          </p:cNvSpPr>
          <p:nvPr>
            <p:ph type="title"/>
          </p:nvPr>
        </p:nvSpPr>
        <p:spPr/>
        <p:txBody>
          <a:bodyPr/>
          <a:lstStyle/>
          <a:p>
            <a:r>
              <a:rPr kumimoji="1" lang="ja-JP" altLang="en-US" dirty="0"/>
              <a:t>展望（再掲）</a:t>
            </a:r>
          </a:p>
        </p:txBody>
      </p:sp>
      <p:sp>
        <p:nvSpPr>
          <p:cNvPr id="3" name="テキスト プレースホルダー 2">
            <a:extLst>
              <a:ext uri="{FF2B5EF4-FFF2-40B4-BE49-F238E27FC236}">
                <a16:creationId xmlns:a16="http://schemas.microsoft.com/office/drawing/2014/main" id="{F4333472-0344-A51A-9F14-D0295F893C5A}"/>
              </a:ext>
            </a:extLst>
          </p:cNvPr>
          <p:cNvSpPr>
            <a:spLocks noGrp="1"/>
          </p:cNvSpPr>
          <p:nvPr>
            <p:ph type="body" idx="1"/>
          </p:nvPr>
        </p:nvSpPr>
        <p:spPr/>
        <p:txBody>
          <a:bodyPr>
            <a:normAutofit/>
          </a:bodyPr>
          <a:lstStyle/>
          <a:p>
            <a:pPr marL="114300" indent="0">
              <a:buNone/>
              <a:tabLst>
                <a:tab pos="442913" algn="l"/>
              </a:tabLst>
            </a:pPr>
            <a:r>
              <a:rPr kumimoji="1" lang="en-US" altLang="ja-JP" dirty="0"/>
              <a:t>1.</a:t>
            </a:r>
            <a:r>
              <a:rPr kumimoji="1" lang="ja-JP" altLang="en-US" dirty="0"/>
              <a:t>チャットコンパニオンとの会話アプリ</a:t>
            </a:r>
            <a:endParaRPr kumimoji="1" lang="en-US" altLang="ja-JP" dirty="0"/>
          </a:p>
          <a:p>
            <a:pPr marL="114300" indent="0">
              <a:buNone/>
              <a:tabLst>
                <a:tab pos="442913" algn="l"/>
              </a:tabLst>
            </a:pPr>
            <a:r>
              <a:rPr kumimoji="1" lang="en-US" altLang="ja-JP" dirty="0"/>
              <a:t>2.</a:t>
            </a:r>
            <a:r>
              <a:rPr kumimoji="1" lang="ja-JP" altLang="en-US" dirty="0"/>
              <a:t>複数のキャラクター</a:t>
            </a:r>
            <a:r>
              <a:rPr kumimoji="1" lang="en-US" altLang="ja-JP" dirty="0"/>
              <a:t>AI</a:t>
            </a:r>
            <a:r>
              <a:rPr kumimoji="1" lang="ja-JP" altLang="en-US" dirty="0"/>
              <a:t>が各地にいる</a:t>
            </a:r>
            <a:endParaRPr kumimoji="1" lang="en-US" altLang="ja-JP" dirty="0"/>
          </a:p>
          <a:p>
            <a:pPr marL="114300" indent="0">
              <a:buNone/>
              <a:tabLst>
                <a:tab pos="442913" algn="l"/>
              </a:tabLst>
            </a:pPr>
            <a:r>
              <a:rPr kumimoji="1" lang="en-US" altLang="ja-JP" dirty="0"/>
              <a:t>3.</a:t>
            </a:r>
            <a:r>
              <a:rPr kumimoji="1" lang="ja-JP" altLang="en-US" dirty="0"/>
              <a:t>スマホをかざすとキャラクター</a:t>
            </a:r>
            <a:r>
              <a:rPr kumimoji="1" lang="en-US" altLang="ja-JP" dirty="0"/>
              <a:t>AI</a:t>
            </a:r>
            <a:r>
              <a:rPr kumimoji="1" lang="ja-JP" altLang="en-US" dirty="0"/>
              <a:t>が出現</a:t>
            </a:r>
            <a:endParaRPr kumimoji="1" lang="en-US" altLang="ja-JP" dirty="0"/>
          </a:p>
          <a:p>
            <a:pPr marL="114300" indent="0">
              <a:buNone/>
              <a:tabLst>
                <a:tab pos="442913" algn="l"/>
              </a:tabLst>
            </a:pPr>
            <a:r>
              <a:rPr kumimoji="1" lang="en-US" altLang="ja-JP" dirty="0"/>
              <a:t>4.</a:t>
            </a:r>
            <a:r>
              <a:rPr kumimoji="1" lang="ja-JP" altLang="en-US" dirty="0"/>
              <a:t>自分自身もアバター化出来る</a:t>
            </a:r>
            <a:endParaRPr kumimoji="1" lang="en-US" altLang="ja-JP" dirty="0"/>
          </a:p>
          <a:p>
            <a:pPr marL="114300" indent="0">
              <a:buNone/>
              <a:tabLst>
                <a:tab pos="442913" algn="l"/>
              </a:tabLst>
            </a:pPr>
            <a:r>
              <a:rPr kumimoji="1" lang="en-US" altLang="ja-JP" dirty="0"/>
              <a:t>5.</a:t>
            </a:r>
            <a:r>
              <a:rPr kumimoji="1" lang="ja-JP" altLang="en-US" dirty="0"/>
              <a:t>メタバースにミラーワールドで</a:t>
            </a:r>
            <a:endParaRPr kumimoji="1" lang="en-US" altLang="ja-JP" dirty="0"/>
          </a:p>
          <a:p>
            <a:pPr marL="114300" indent="0">
              <a:buNone/>
              <a:tabLst>
                <a:tab pos="442913" algn="l"/>
              </a:tabLst>
            </a:pPr>
            <a:r>
              <a:rPr kumimoji="1" lang="en-US" altLang="ja-JP" dirty="0"/>
              <a:t>	</a:t>
            </a:r>
            <a:r>
              <a:rPr kumimoji="1" lang="ja-JP" altLang="en-US" dirty="0"/>
              <a:t>観光各地を再現</a:t>
            </a:r>
            <a:endParaRPr kumimoji="1" lang="en-US" altLang="ja-JP" dirty="0"/>
          </a:p>
          <a:p>
            <a:pPr marL="114300" indent="0">
              <a:buNone/>
              <a:tabLst>
                <a:tab pos="442913" algn="l"/>
              </a:tabLst>
            </a:pPr>
            <a:r>
              <a:rPr kumimoji="1" lang="en-US" altLang="ja-JP" dirty="0"/>
              <a:t>6.</a:t>
            </a:r>
            <a:r>
              <a:rPr kumimoji="1" lang="ja-JP" altLang="en-US" dirty="0"/>
              <a:t>リアルワールドと</a:t>
            </a:r>
            <a:endParaRPr kumimoji="1" lang="en-US" altLang="ja-JP" dirty="0"/>
          </a:p>
          <a:p>
            <a:pPr marL="114300" indent="0">
              <a:buNone/>
              <a:tabLst>
                <a:tab pos="442913" algn="l"/>
              </a:tabLst>
            </a:pPr>
            <a:r>
              <a:rPr kumimoji="1" lang="en-US" altLang="ja-JP" dirty="0"/>
              <a:t>	</a:t>
            </a:r>
            <a:r>
              <a:rPr kumimoji="1" lang="ja-JP" altLang="en-US" dirty="0"/>
              <a:t>ミラーワールドが重なる観光</a:t>
            </a:r>
            <a:endParaRPr kumimoji="1" lang="en-US" altLang="ja-JP" dirty="0"/>
          </a:p>
          <a:p>
            <a:pPr marL="114300" indent="0">
              <a:buNone/>
            </a:pPr>
            <a:endParaRPr kumimoji="1" lang="ja-JP" altLang="en-US" dirty="0"/>
          </a:p>
        </p:txBody>
      </p:sp>
      <p:sp>
        <p:nvSpPr>
          <p:cNvPr id="4" name="スライド番号プレースホルダー 3">
            <a:extLst>
              <a:ext uri="{FF2B5EF4-FFF2-40B4-BE49-F238E27FC236}">
                <a16:creationId xmlns:a16="http://schemas.microsoft.com/office/drawing/2014/main" id="{52EFA731-CD03-5056-EBD7-EEF6C01006CE}"/>
              </a:ext>
            </a:extLst>
          </p:cNvPr>
          <p:cNvSpPr>
            <a:spLocks noGrp="1"/>
          </p:cNvSpPr>
          <p:nvPr>
            <p:ph type="sldNum" idx="12"/>
          </p:nvPr>
        </p:nvSpPr>
        <p:spPr>
          <a:xfrm>
            <a:off x="3505200" y="6218237"/>
            <a:ext cx="2133600" cy="365125"/>
          </a:xfrm>
        </p:spPr>
        <p:txBody>
          <a:bodyPr/>
          <a:lstStyle/>
          <a:p>
            <a:pPr marL="0" lvl="0" indent="0" algn="ctr" rtl="0">
              <a:spcBef>
                <a:spcPts val="0"/>
              </a:spcBef>
              <a:spcAft>
                <a:spcPts val="0"/>
              </a:spcAft>
              <a:buNone/>
            </a:pPr>
            <a:fld id="{00000000-1234-1234-1234-123412341234}" type="slidenum">
              <a:rPr lang="en-US" altLang="ja-JP" smtClean="0"/>
              <a:pPr marL="0" lvl="0" indent="0" algn="ctr" rtl="0">
                <a:spcBef>
                  <a:spcPts val="0"/>
                </a:spcBef>
                <a:spcAft>
                  <a:spcPts val="0"/>
                </a:spcAft>
                <a:buNone/>
              </a:pPr>
              <a:t>15</a:t>
            </a:fld>
            <a:endParaRPr lang="ja-JP" altLang="en-US" dirty="0"/>
          </a:p>
        </p:txBody>
      </p:sp>
    </p:spTree>
    <p:extLst>
      <p:ext uri="{BB962C8B-B14F-4D97-AF65-F5344CB8AC3E}">
        <p14:creationId xmlns:p14="http://schemas.microsoft.com/office/powerpoint/2010/main" val="7904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7365D"/>
              </a:buClr>
              <a:buSzPts val="4400"/>
              <a:buFont typeface="Calibri"/>
              <a:buNone/>
            </a:pPr>
            <a:r>
              <a:rPr lang="ja-JP" altLang="en-US" dirty="0"/>
              <a:t>渇いた心に潤いを</a:t>
            </a:r>
            <a:r>
              <a:rPr lang="en-US" altLang="ja-JP" dirty="0"/>
              <a:t/>
            </a:r>
            <a:br>
              <a:rPr lang="en-US" altLang="ja-JP" dirty="0"/>
            </a:br>
            <a:r>
              <a:rPr lang="ja-JP" altLang="en-US" dirty="0"/>
              <a:t>～</a:t>
            </a:r>
            <a:r>
              <a:rPr lang="ja-JP" altLang="en-US" b="0" i="0" dirty="0">
                <a:solidFill>
                  <a:schemeClr val="accent1">
                    <a:lumMod val="50000"/>
                  </a:schemeClr>
                </a:solidFill>
                <a:effectLst/>
                <a:latin typeface="NotoSansJP"/>
              </a:rPr>
              <a:t>怪ノ國</a:t>
            </a:r>
            <a:r>
              <a:rPr lang="ja-JP" dirty="0">
                <a:solidFill>
                  <a:schemeClr val="accent1">
                    <a:lumMod val="50000"/>
                  </a:schemeClr>
                </a:solidFill>
              </a:rPr>
              <a:t>やまなし</a:t>
            </a:r>
            <a:r>
              <a:rPr lang="en-US" altLang="ja-JP" dirty="0"/>
              <a:t/>
            </a:r>
            <a:br>
              <a:rPr lang="en-US" altLang="ja-JP" dirty="0"/>
            </a:br>
            <a:r>
              <a:rPr lang="ja-JP" dirty="0"/>
              <a:t>妖甲斐ツーリズム</a:t>
            </a:r>
            <a:r>
              <a:rPr lang="ja-JP" altLang="en-US" dirty="0"/>
              <a:t>～</a:t>
            </a:r>
            <a:endParaRPr dirty="0"/>
          </a:p>
        </p:txBody>
      </p:sp>
      <p:sp>
        <p:nvSpPr>
          <p:cNvPr id="99" name="Google Shape;9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r>
              <a:rPr lang="ja-JP"/>
              <a:t>&lt;山梨県&gt;</a:t>
            </a:r>
            <a:endParaRPr/>
          </a:p>
        </p:txBody>
      </p:sp>
      <p:sp>
        <p:nvSpPr>
          <p:cNvPr id="2" name="スライド番号プレースホルダー 1">
            <a:extLst>
              <a:ext uri="{FF2B5EF4-FFF2-40B4-BE49-F238E27FC236}">
                <a16:creationId xmlns:a16="http://schemas.microsoft.com/office/drawing/2014/main" id="{8DE3F2E5-D6B6-F569-D1AB-A86626CB767F}"/>
              </a:ext>
            </a:extLst>
          </p:cNvPr>
          <p:cNvSpPr>
            <a:spLocks noGrp="1"/>
          </p:cNvSpPr>
          <p:nvPr>
            <p:ph type="sldNum" idx="12"/>
          </p:nvPr>
        </p:nvSpPr>
        <p:spPr>
          <a:xfrm>
            <a:off x="3505200" y="6297356"/>
            <a:ext cx="2133600" cy="365125"/>
          </a:xfrm>
        </p:spPr>
        <p:txBody>
          <a:bodyPr/>
          <a:lstStyle/>
          <a:p>
            <a:pPr marL="0" lvl="0" indent="0" algn="ctr" rtl="0">
              <a:spcBef>
                <a:spcPts val="0"/>
              </a:spcBef>
              <a:spcAft>
                <a:spcPts val="0"/>
              </a:spcAft>
              <a:buNone/>
            </a:pPr>
            <a:fld id="{00000000-1234-1234-1234-123412341234}" type="slidenum">
              <a:rPr lang="en-US" altLang="ja-JP" smtClean="0"/>
              <a:pPr marL="0" lvl="0" indent="0" algn="ctr" rtl="0">
                <a:spcBef>
                  <a:spcPts val="0"/>
                </a:spcBef>
                <a:spcAft>
                  <a:spcPts val="0"/>
                </a:spcAft>
                <a:buNone/>
              </a:pPr>
              <a:t>2</a:t>
            </a:fld>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17365D"/>
              </a:buClr>
              <a:buSzPts val="4400"/>
              <a:buFont typeface="Calibri"/>
              <a:buNone/>
            </a:pPr>
            <a:r>
              <a:rPr lang="ja-JP"/>
              <a:t>なぜあなたはここにいるのか?</a:t>
            </a:r>
            <a:endParaRPr/>
          </a:p>
        </p:txBody>
      </p:sp>
      <p:sp>
        <p:nvSpPr>
          <p:cNvPr id="106" name="Google Shape;106;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ja-JP" dirty="0"/>
              <a:t>山梨の魅力を伝えたい</a:t>
            </a:r>
            <a:endParaRPr dirty="0"/>
          </a:p>
          <a:p>
            <a:pPr marL="342900" lvl="0" indent="-342900" algn="l" rtl="0">
              <a:lnSpc>
                <a:spcPct val="100000"/>
              </a:lnSpc>
              <a:spcBef>
                <a:spcPts val="640"/>
              </a:spcBef>
              <a:spcAft>
                <a:spcPts val="0"/>
              </a:spcAft>
              <a:buClr>
                <a:schemeClr val="dk1"/>
              </a:buClr>
              <a:buSzPts val="3200"/>
              <a:buChar char="•"/>
            </a:pPr>
            <a:r>
              <a:rPr lang="ja-JP" dirty="0"/>
              <a:t>古からの文化を継承したい</a:t>
            </a:r>
            <a:endParaRPr dirty="0"/>
          </a:p>
          <a:p>
            <a:pPr marL="342900" lvl="0" indent="-342900" algn="l" rtl="0">
              <a:lnSpc>
                <a:spcPct val="100000"/>
              </a:lnSpc>
              <a:spcBef>
                <a:spcPts val="640"/>
              </a:spcBef>
              <a:spcAft>
                <a:spcPts val="0"/>
              </a:spcAft>
              <a:buClr>
                <a:schemeClr val="dk1"/>
              </a:buClr>
              <a:buSzPts val="3200"/>
              <a:buChar char="•"/>
            </a:pPr>
            <a:r>
              <a:rPr lang="ja-JP" dirty="0"/>
              <a:t>最新のAIとメタバースともののけを融合させたい</a:t>
            </a:r>
            <a:endParaRPr dirty="0"/>
          </a:p>
        </p:txBody>
      </p:sp>
      <p:sp>
        <p:nvSpPr>
          <p:cNvPr id="107" name="Google Shape;107;p3"/>
          <p:cNvSpPr txBox="1"/>
          <p:nvPr/>
        </p:nvSpPr>
        <p:spPr>
          <a:xfrm>
            <a:off x="1447800" y="4800600"/>
            <a:ext cx="64965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a:solidFill>
                  <a:schemeClr val="dk1"/>
                </a:solidFill>
                <a:latin typeface="Calibri"/>
                <a:ea typeface="Calibri"/>
                <a:cs typeface="Calibri"/>
                <a:sym typeface="Calibri"/>
              </a:rPr>
              <a:t>&lt;#1 reason for doing this project&gt;</a:t>
            </a:r>
            <a:endParaRPr sz="3600" b="0" i="0" u="none" strike="noStrike" cap="none">
              <a:solidFill>
                <a:schemeClr val="dk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985838" y="4221088"/>
            <a:ext cx="7388225" cy="1512168"/>
          </a:xfrm>
          <a:prstGeom prst="rect">
            <a:avLst/>
          </a:prstGeom>
          <a:noFill/>
          <a:ln>
            <a:noFill/>
          </a:ln>
        </p:spPr>
      </p:pic>
      <p:sp>
        <p:nvSpPr>
          <p:cNvPr id="109" name="Google Shape;109;p3"/>
          <p:cNvSpPr txBox="1"/>
          <p:nvPr/>
        </p:nvSpPr>
        <p:spPr>
          <a:xfrm>
            <a:off x="1760144" y="4953000"/>
            <a:ext cx="5842800" cy="4770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500">
                <a:solidFill>
                  <a:schemeClr val="dk1"/>
                </a:solidFill>
                <a:latin typeface="Calibri"/>
                <a:ea typeface="Calibri"/>
                <a:cs typeface="Calibri"/>
                <a:sym typeface="Calibri"/>
              </a:rPr>
              <a:t>山梨の魅力を伝えたい</a:t>
            </a:r>
            <a:endParaRPr sz="2500" b="0" i="0" u="none" strike="noStrike" cap="none">
              <a:solidFill>
                <a:schemeClr val="dk1"/>
              </a:solidFill>
              <a:latin typeface="Calibri"/>
              <a:ea typeface="Calibri"/>
              <a:cs typeface="Calibri"/>
              <a:sym typeface="Calibri"/>
            </a:endParaRPr>
          </a:p>
        </p:txBody>
      </p:sp>
      <p:sp>
        <p:nvSpPr>
          <p:cNvPr id="2" name="スライド番号プレースホルダー 1">
            <a:extLst>
              <a:ext uri="{FF2B5EF4-FFF2-40B4-BE49-F238E27FC236}">
                <a16:creationId xmlns:a16="http://schemas.microsoft.com/office/drawing/2014/main" id="{4A4CF6E2-E337-60FF-60DB-C3D8E450422A}"/>
              </a:ext>
            </a:extLst>
          </p:cNvPr>
          <p:cNvSpPr>
            <a:spLocks noGrp="1"/>
          </p:cNvSpPr>
          <p:nvPr>
            <p:ph type="sldNum" idx="12"/>
          </p:nvPr>
        </p:nvSpPr>
        <p:spPr>
          <a:xfrm>
            <a:off x="3613150" y="6340550"/>
            <a:ext cx="2133600" cy="365125"/>
          </a:xfrm>
        </p:spPr>
        <p:txBody>
          <a:bodyPr/>
          <a:lstStyle/>
          <a:p>
            <a:pPr marL="0" lvl="0" indent="0" algn="ctr" rtl="0">
              <a:spcBef>
                <a:spcPts val="0"/>
              </a:spcBef>
              <a:spcAft>
                <a:spcPts val="0"/>
              </a:spcAft>
              <a:buNone/>
            </a:pPr>
            <a:fld id="{00000000-1234-1234-1234-123412341234}" type="slidenum">
              <a:rPr lang="en-US" altLang="ja-JP" smtClean="0"/>
              <a:pPr marL="0" lvl="0" indent="0" algn="ctr" rtl="0">
                <a:spcBef>
                  <a:spcPts val="0"/>
                </a:spcBef>
                <a:spcAft>
                  <a:spcPts val="0"/>
                </a:spcAft>
                <a:buNone/>
              </a:pPr>
              <a:t>3</a:t>
            </a:fld>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17365D"/>
              </a:buClr>
              <a:buSzPts val="4400"/>
              <a:buFont typeface="Calibri"/>
              <a:buNone/>
            </a:pPr>
            <a:r>
              <a:rPr lang="ja-JP"/>
              <a:t>エレベーターピッチ</a:t>
            </a:r>
            <a:endParaRPr/>
          </a:p>
        </p:txBody>
      </p:sp>
      <p:sp>
        <p:nvSpPr>
          <p:cNvPr id="116" name="Google Shape;116;p4"/>
          <p:cNvSpPr txBox="1">
            <a:spLocks noGrp="1"/>
          </p:cNvSpPr>
          <p:nvPr>
            <p:ph type="body" idx="1"/>
          </p:nvPr>
        </p:nvSpPr>
        <p:spPr>
          <a:xfrm>
            <a:off x="457200" y="1417638"/>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58140" algn="l" rtl="0">
              <a:lnSpc>
                <a:spcPct val="100000"/>
              </a:lnSpc>
              <a:spcBef>
                <a:spcPts val="0"/>
              </a:spcBef>
              <a:spcAft>
                <a:spcPts val="0"/>
              </a:spcAft>
              <a:buClr>
                <a:srgbClr val="008000"/>
              </a:buClr>
              <a:buSzPts val="3200"/>
              <a:buChar char="•"/>
            </a:pPr>
            <a:r>
              <a:rPr lang="ja-JP" dirty="0">
                <a:solidFill>
                  <a:srgbClr val="008000"/>
                </a:solidFill>
              </a:rPr>
              <a:t>癒し</a:t>
            </a:r>
            <a:r>
              <a:rPr lang="ja-JP" sz="2800" dirty="0">
                <a:solidFill>
                  <a:srgbClr val="000000"/>
                </a:solidFill>
              </a:rPr>
              <a:t>を望んでいる</a:t>
            </a:r>
            <a:endParaRPr dirty="0">
              <a:solidFill>
                <a:srgbClr val="000000"/>
              </a:solidFill>
            </a:endParaRPr>
          </a:p>
          <a:p>
            <a:pPr marL="342900" lvl="0" indent="-358140" algn="l" rtl="0">
              <a:lnSpc>
                <a:spcPct val="100000"/>
              </a:lnSpc>
              <a:spcBef>
                <a:spcPts val="592"/>
              </a:spcBef>
              <a:spcAft>
                <a:spcPts val="0"/>
              </a:spcAft>
              <a:buClr>
                <a:srgbClr val="008000"/>
              </a:buClr>
              <a:buSzPts val="3200"/>
              <a:buChar char="•"/>
            </a:pPr>
            <a:r>
              <a:rPr lang="ja-JP" dirty="0">
                <a:solidFill>
                  <a:srgbClr val="008000"/>
                </a:solidFill>
              </a:rPr>
              <a:t>都会の人や妖怪ファン</a:t>
            </a:r>
            <a:r>
              <a:rPr lang="ja-JP" sz="2800" dirty="0"/>
              <a:t>にとって</a:t>
            </a:r>
            <a:endParaRPr dirty="0"/>
          </a:p>
          <a:p>
            <a:pPr marL="342900" lvl="0" indent="-358140" algn="l" rtl="0">
              <a:lnSpc>
                <a:spcPct val="100000"/>
              </a:lnSpc>
              <a:spcBef>
                <a:spcPts val="592"/>
              </a:spcBef>
              <a:spcAft>
                <a:spcPts val="0"/>
              </a:spcAft>
              <a:buClr>
                <a:srgbClr val="008000"/>
              </a:buClr>
              <a:buSzPts val="3200"/>
              <a:buChar char="•"/>
            </a:pPr>
            <a:r>
              <a:rPr lang="ja-JP" dirty="0">
                <a:solidFill>
                  <a:srgbClr val="008000"/>
                </a:solidFill>
              </a:rPr>
              <a:t>「やまなし妖甲斐ツーリズム」</a:t>
            </a:r>
            <a:r>
              <a:rPr lang="ja-JP" sz="2800" dirty="0">
                <a:solidFill>
                  <a:srgbClr val="000000"/>
                </a:solidFill>
              </a:rPr>
              <a:t>は</a:t>
            </a:r>
            <a:endParaRPr dirty="0">
              <a:solidFill>
                <a:srgbClr val="000000"/>
              </a:solidFill>
            </a:endParaRPr>
          </a:p>
          <a:p>
            <a:pPr marL="342900" lvl="0" indent="-358140" algn="l" rtl="0">
              <a:lnSpc>
                <a:spcPct val="100000"/>
              </a:lnSpc>
              <a:spcBef>
                <a:spcPts val="592"/>
              </a:spcBef>
              <a:spcAft>
                <a:spcPts val="0"/>
              </a:spcAft>
              <a:buClr>
                <a:srgbClr val="008000"/>
              </a:buClr>
              <a:buSzPts val="3200"/>
              <a:buChar char="•"/>
            </a:pPr>
            <a:r>
              <a:rPr lang="ja-JP" dirty="0">
                <a:solidFill>
                  <a:srgbClr val="008000"/>
                </a:solidFill>
              </a:rPr>
              <a:t>人と妖怪の出会い系チャットボット</a:t>
            </a:r>
            <a:r>
              <a:rPr lang="ja-JP" sz="2800" dirty="0">
                <a:solidFill>
                  <a:srgbClr val="000000"/>
                </a:solidFill>
              </a:rPr>
              <a:t>に属しており</a:t>
            </a:r>
            <a:endParaRPr dirty="0">
              <a:solidFill>
                <a:srgbClr val="000000"/>
              </a:solidFill>
            </a:endParaRPr>
          </a:p>
          <a:p>
            <a:pPr marL="342900" lvl="0" indent="-358140" algn="l" rtl="0">
              <a:lnSpc>
                <a:spcPct val="100000"/>
              </a:lnSpc>
              <a:spcBef>
                <a:spcPts val="592"/>
              </a:spcBef>
              <a:spcAft>
                <a:spcPts val="0"/>
              </a:spcAft>
              <a:buClr>
                <a:srgbClr val="008000"/>
              </a:buClr>
              <a:buSzPts val="3200"/>
              <a:buChar char="•"/>
            </a:pPr>
            <a:r>
              <a:rPr lang="ja-JP" dirty="0">
                <a:solidFill>
                  <a:srgbClr val="008000"/>
                </a:solidFill>
              </a:rPr>
              <a:t>日常では出会うことがないもののけとの出会い</a:t>
            </a:r>
            <a:r>
              <a:rPr lang="ja-JP" sz="2600" dirty="0">
                <a:solidFill>
                  <a:srgbClr val="000000"/>
                </a:solidFill>
              </a:rPr>
              <a:t>がある</a:t>
            </a:r>
            <a:r>
              <a:rPr lang="ja-JP" sz="3000" dirty="0"/>
              <a:t>.</a:t>
            </a:r>
            <a:endParaRPr dirty="0"/>
          </a:p>
          <a:p>
            <a:pPr marL="342900" lvl="0" indent="-359155" algn="l" rtl="0">
              <a:lnSpc>
                <a:spcPct val="100000"/>
              </a:lnSpc>
              <a:spcBef>
                <a:spcPts val="592"/>
              </a:spcBef>
              <a:spcAft>
                <a:spcPts val="0"/>
              </a:spcAft>
              <a:buClr>
                <a:srgbClr val="008000"/>
              </a:buClr>
              <a:buSzPts val="3413"/>
              <a:buChar char="•"/>
            </a:pPr>
            <a:r>
              <a:rPr lang="ja-JP" dirty="0">
                <a:solidFill>
                  <a:srgbClr val="008000"/>
                </a:solidFill>
              </a:rPr>
              <a:t>マッチングアプリ</a:t>
            </a:r>
            <a:r>
              <a:rPr lang="ja-JP" sz="2600" dirty="0">
                <a:solidFill>
                  <a:srgbClr val="000000"/>
                </a:solidFill>
              </a:rPr>
              <a:t>と違って</a:t>
            </a:r>
            <a:endParaRPr sz="3000" dirty="0">
              <a:solidFill>
                <a:srgbClr val="000000"/>
              </a:solidFill>
            </a:endParaRPr>
          </a:p>
          <a:p>
            <a:pPr marL="342900" lvl="0" indent="-357187" algn="l" rtl="0">
              <a:lnSpc>
                <a:spcPct val="100000"/>
              </a:lnSpc>
              <a:spcBef>
                <a:spcPts val="592"/>
              </a:spcBef>
              <a:spcAft>
                <a:spcPts val="0"/>
              </a:spcAft>
              <a:buClr>
                <a:srgbClr val="000000"/>
              </a:buClr>
              <a:buSzPts val="3000"/>
              <a:buChar char="•"/>
            </a:pPr>
            <a:r>
              <a:rPr lang="ja-JP" sz="3000" dirty="0">
                <a:solidFill>
                  <a:srgbClr val="000000"/>
                </a:solidFill>
              </a:rPr>
              <a:t>我々のプロジェクトは</a:t>
            </a:r>
            <a:r>
              <a:rPr lang="ja-JP" dirty="0">
                <a:solidFill>
                  <a:srgbClr val="008000"/>
                </a:solidFill>
              </a:rPr>
              <a:t>日本固有のもののけ文化との出会い</a:t>
            </a:r>
            <a:r>
              <a:rPr lang="ja-JP" sz="2600" dirty="0">
                <a:solidFill>
                  <a:srgbClr val="000000"/>
                </a:solidFill>
              </a:rPr>
              <a:t>がある</a:t>
            </a:r>
            <a:r>
              <a:rPr lang="ja-JP" sz="3000" dirty="0"/>
              <a:t>.</a:t>
            </a:r>
            <a:endParaRPr sz="3000" dirty="0"/>
          </a:p>
        </p:txBody>
      </p:sp>
      <p:sp>
        <p:nvSpPr>
          <p:cNvPr id="2" name="スライド番号プレースホルダー 1">
            <a:extLst>
              <a:ext uri="{FF2B5EF4-FFF2-40B4-BE49-F238E27FC236}">
                <a16:creationId xmlns:a16="http://schemas.microsoft.com/office/drawing/2014/main" id="{23E54ABF-E5CF-D556-AF1F-FB950F4E81D1}"/>
              </a:ext>
            </a:extLst>
          </p:cNvPr>
          <p:cNvSpPr>
            <a:spLocks noGrp="1"/>
          </p:cNvSpPr>
          <p:nvPr>
            <p:ph type="sldNum" idx="12"/>
          </p:nvPr>
        </p:nvSpPr>
        <p:spPr>
          <a:xfrm>
            <a:off x="3505200" y="6218237"/>
            <a:ext cx="2133600" cy="365125"/>
          </a:xfrm>
        </p:spPr>
        <p:txBody>
          <a:bodyPr/>
          <a:lstStyle/>
          <a:p>
            <a:pPr marL="0" lvl="0" indent="0" algn="ctr" rtl="0">
              <a:spcBef>
                <a:spcPts val="0"/>
              </a:spcBef>
              <a:spcAft>
                <a:spcPts val="0"/>
              </a:spcAft>
              <a:buNone/>
            </a:pPr>
            <a:fld id="{00000000-1234-1234-1234-123412341234}" type="slidenum">
              <a:rPr lang="en-US" altLang="ja-JP" smtClean="0"/>
              <a:pPr marL="0" lvl="0" indent="0" algn="ctr" rtl="0">
                <a:spcBef>
                  <a:spcPts val="0"/>
                </a:spcBef>
                <a:spcAft>
                  <a:spcPts val="0"/>
                </a:spcAft>
                <a:buNone/>
              </a:pPr>
              <a:t>4</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p:nvPr/>
        </p:nvSpPr>
        <p:spPr>
          <a:xfrm>
            <a:off x="2624981" y="1327150"/>
            <a:ext cx="3810000" cy="5029200"/>
          </a:xfrm>
          <a:prstGeom prst="rect">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sp>
        <p:nvSpPr>
          <p:cNvPr id="123" name="Google Shape;1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17365D"/>
              </a:buClr>
              <a:buSzPts val="4400"/>
              <a:buFont typeface="Calibri"/>
              <a:buNone/>
            </a:pPr>
            <a:r>
              <a:rPr lang="ja-JP"/>
              <a:t>プロダクトボックス(外箱)</a:t>
            </a:r>
            <a:endParaRPr/>
          </a:p>
        </p:txBody>
      </p:sp>
      <p:sp>
        <p:nvSpPr>
          <p:cNvPr id="124" name="Google Shape;124;p5"/>
          <p:cNvSpPr txBox="1"/>
          <p:nvPr/>
        </p:nvSpPr>
        <p:spPr>
          <a:xfrm>
            <a:off x="3124200" y="1716300"/>
            <a:ext cx="3210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chemeClr val="dk1"/>
                </a:solidFill>
                <a:latin typeface="Calibri"/>
                <a:ea typeface="Calibri"/>
                <a:cs typeface="Calibri"/>
                <a:sym typeface="Calibri"/>
              </a:rPr>
              <a:t>&lt;</a:t>
            </a:r>
            <a:r>
              <a:rPr lang="ja-JP" sz="2800" dirty="0">
                <a:solidFill>
                  <a:schemeClr val="dk1"/>
                </a:solidFill>
                <a:latin typeface="Calibri"/>
                <a:ea typeface="Calibri"/>
                <a:cs typeface="Calibri"/>
                <a:sym typeface="Calibri"/>
              </a:rPr>
              <a:t>やまなし妖甲斐ツーリズム</a:t>
            </a:r>
            <a:r>
              <a:rPr lang="ja-JP" sz="2800" b="0" i="0" u="none" strike="noStrike" cap="none" dirty="0">
                <a:solidFill>
                  <a:schemeClr val="dk1"/>
                </a:solidFill>
                <a:latin typeface="Calibri"/>
                <a:ea typeface="Calibri"/>
                <a:cs typeface="Calibri"/>
                <a:sym typeface="Calibri"/>
              </a:rPr>
              <a:t>&gt;</a:t>
            </a:r>
            <a:endParaRPr sz="2800" b="0" i="0" u="none" strike="noStrike" cap="none" dirty="0">
              <a:solidFill>
                <a:schemeClr val="dk1"/>
              </a:solidFill>
              <a:latin typeface="Calibri"/>
              <a:ea typeface="Calibri"/>
              <a:cs typeface="Calibri"/>
              <a:sym typeface="Calibri"/>
            </a:endParaRPr>
          </a:p>
        </p:txBody>
      </p:sp>
      <p:sp>
        <p:nvSpPr>
          <p:cNvPr id="125" name="Google Shape;125;p5"/>
          <p:cNvSpPr txBox="1"/>
          <p:nvPr/>
        </p:nvSpPr>
        <p:spPr>
          <a:xfrm>
            <a:off x="3500020" y="4038600"/>
            <a:ext cx="223951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&lt;スローガン&gt;</a:t>
            </a:r>
            <a:endParaRPr sz="2800" b="0" i="0" u="none" strike="noStrike" cap="none">
              <a:solidFill>
                <a:schemeClr val="dk1"/>
              </a:solidFill>
              <a:latin typeface="Calibri"/>
              <a:ea typeface="Calibri"/>
              <a:cs typeface="Calibri"/>
              <a:sym typeface="Calibri"/>
            </a:endParaRPr>
          </a:p>
        </p:txBody>
      </p:sp>
      <p:sp>
        <p:nvSpPr>
          <p:cNvPr id="126" name="Google Shape;126;p5"/>
          <p:cNvSpPr txBox="1"/>
          <p:nvPr/>
        </p:nvSpPr>
        <p:spPr>
          <a:xfrm>
            <a:off x="3754421" y="4658380"/>
            <a:ext cx="17307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&lt;利点 #1&gt;</a:t>
            </a:r>
            <a:endParaRPr sz="2800" b="0" i="0" u="none" strike="noStrike" cap="none">
              <a:solidFill>
                <a:schemeClr val="dk1"/>
              </a:solidFill>
              <a:latin typeface="Calibri"/>
              <a:ea typeface="Calibri"/>
              <a:cs typeface="Calibri"/>
              <a:sym typeface="Calibri"/>
            </a:endParaRPr>
          </a:p>
        </p:txBody>
      </p:sp>
      <p:sp>
        <p:nvSpPr>
          <p:cNvPr id="127" name="Google Shape;127;p5"/>
          <p:cNvSpPr txBox="1"/>
          <p:nvPr/>
        </p:nvSpPr>
        <p:spPr>
          <a:xfrm>
            <a:off x="3754421" y="5115580"/>
            <a:ext cx="17307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&lt;利点 #2&gt;</a:t>
            </a:r>
            <a:endParaRPr sz="2800" b="0" i="0" u="none" strike="noStrike" cap="none">
              <a:solidFill>
                <a:schemeClr val="dk1"/>
              </a:solidFill>
              <a:latin typeface="Calibri"/>
              <a:ea typeface="Calibri"/>
              <a:cs typeface="Calibri"/>
              <a:sym typeface="Calibri"/>
            </a:endParaRPr>
          </a:p>
        </p:txBody>
      </p:sp>
      <p:sp>
        <p:nvSpPr>
          <p:cNvPr id="128" name="Google Shape;128;p5"/>
          <p:cNvSpPr txBox="1"/>
          <p:nvPr/>
        </p:nvSpPr>
        <p:spPr>
          <a:xfrm>
            <a:off x="3754421" y="5572780"/>
            <a:ext cx="17307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&lt;利点 #3&gt;</a:t>
            </a:r>
            <a:endParaRPr sz="2800" b="0" i="0" u="none" strike="noStrike" cap="none">
              <a:solidFill>
                <a:schemeClr val="dk1"/>
              </a:solidFill>
              <a:latin typeface="Calibri"/>
              <a:ea typeface="Calibri"/>
              <a:cs typeface="Calibri"/>
              <a:sym typeface="Calibri"/>
            </a:endParaRPr>
          </a:p>
        </p:txBody>
      </p:sp>
      <p:pic>
        <p:nvPicPr>
          <p:cNvPr id="129" name="Google Shape;129;p5"/>
          <p:cNvPicPr preferRelativeResize="0"/>
          <p:nvPr/>
        </p:nvPicPr>
        <p:blipFill>
          <a:blip r:embed="rId3">
            <a:alphaModFix/>
          </a:blip>
          <a:stretch>
            <a:fillRect/>
          </a:stretch>
        </p:blipFill>
        <p:spPr>
          <a:xfrm>
            <a:off x="152400" y="1570038"/>
            <a:ext cx="2362200" cy="3275844"/>
          </a:xfrm>
          <a:prstGeom prst="rect">
            <a:avLst/>
          </a:prstGeom>
          <a:noFill/>
          <a:ln>
            <a:noFill/>
          </a:ln>
        </p:spPr>
      </p:pic>
      <p:pic>
        <p:nvPicPr>
          <p:cNvPr id="130" name="Google Shape;130;p5"/>
          <p:cNvPicPr preferRelativeResize="0"/>
          <p:nvPr/>
        </p:nvPicPr>
        <p:blipFill>
          <a:blip r:embed="rId4">
            <a:alphaModFix/>
          </a:blip>
          <a:stretch>
            <a:fillRect/>
          </a:stretch>
        </p:blipFill>
        <p:spPr>
          <a:xfrm>
            <a:off x="6724947" y="4658375"/>
            <a:ext cx="2239499" cy="1543573"/>
          </a:xfrm>
          <a:prstGeom prst="rect">
            <a:avLst/>
          </a:prstGeom>
          <a:noFill/>
          <a:ln>
            <a:noFill/>
          </a:ln>
        </p:spPr>
      </p:pic>
      <p:pic>
        <p:nvPicPr>
          <p:cNvPr id="131" name="Google Shape;131;p5"/>
          <p:cNvPicPr preferRelativeResize="0"/>
          <p:nvPr/>
        </p:nvPicPr>
        <p:blipFill>
          <a:blip r:embed="rId5">
            <a:alphaModFix/>
          </a:blip>
          <a:stretch>
            <a:fillRect/>
          </a:stretch>
        </p:blipFill>
        <p:spPr>
          <a:xfrm>
            <a:off x="3282513" y="2731299"/>
            <a:ext cx="2578968" cy="1395426"/>
          </a:xfrm>
          <a:prstGeom prst="rect">
            <a:avLst/>
          </a:prstGeom>
          <a:noFill/>
          <a:ln>
            <a:noFill/>
          </a:ln>
        </p:spPr>
      </p:pic>
      <p:sp>
        <p:nvSpPr>
          <p:cNvPr id="2" name="スライド番号プレースホルダー 1">
            <a:extLst>
              <a:ext uri="{FF2B5EF4-FFF2-40B4-BE49-F238E27FC236}">
                <a16:creationId xmlns:a16="http://schemas.microsoft.com/office/drawing/2014/main" id="{A68733C1-7E90-9DEF-5977-D7AC79FD4008}"/>
              </a:ext>
            </a:extLst>
          </p:cNvPr>
          <p:cNvSpPr>
            <a:spLocks noGrp="1"/>
          </p:cNvSpPr>
          <p:nvPr>
            <p:ph type="sldNum" idx="12"/>
          </p:nvPr>
        </p:nvSpPr>
        <p:spPr>
          <a:xfrm>
            <a:off x="3351533" y="6417049"/>
            <a:ext cx="2133600" cy="365125"/>
          </a:xfrm>
        </p:spPr>
        <p:txBody>
          <a:bodyPr/>
          <a:lstStyle/>
          <a:p>
            <a:pPr marL="0" lvl="0" indent="0" algn="ctr" rtl="0">
              <a:spcBef>
                <a:spcPts val="0"/>
              </a:spcBef>
              <a:spcAft>
                <a:spcPts val="0"/>
              </a:spcAft>
              <a:buNone/>
            </a:pPr>
            <a:fld id="{00000000-1234-1234-1234-123412341234}" type="slidenum">
              <a:rPr lang="en-US" altLang="ja-JP" smtClean="0"/>
              <a:pPr marL="0" lvl="0" indent="0" algn="ctr" rtl="0">
                <a:spcBef>
                  <a:spcPts val="0"/>
                </a:spcBef>
                <a:spcAft>
                  <a:spcPts val="0"/>
                </a:spcAft>
                <a:buNone/>
              </a:pPr>
              <a:t>5</a:t>
            </a:fld>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1419F-04E3-2DF6-0808-E1664ADA2FB1}"/>
              </a:ext>
            </a:extLst>
          </p:cNvPr>
          <p:cNvSpPr>
            <a:spLocks noGrp="1"/>
          </p:cNvSpPr>
          <p:nvPr>
            <p:ph type="title"/>
          </p:nvPr>
        </p:nvSpPr>
        <p:spPr/>
        <p:txBody>
          <a:bodyPr/>
          <a:lstStyle/>
          <a:p>
            <a:r>
              <a:rPr kumimoji="1" lang="ja-JP" altLang="en-US" dirty="0"/>
              <a:t>展望</a:t>
            </a:r>
          </a:p>
        </p:txBody>
      </p:sp>
      <p:sp>
        <p:nvSpPr>
          <p:cNvPr id="3" name="テキスト プレースホルダー 2">
            <a:extLst>
              <a:ext uri="{FF2B5EF4-FFF2-40B4-BE49-F238E27FC236}">
                <a16:creationId xmlns:a16="http://schemas.microsoft.com/office/drawing/2014/main" id="{F4333472-0344-A51A-9F14-D0295F893C5A}"/>
              </a:ext>
            </a:extLst>
          </p:cNvPr>
          <p:cNvSpPr>
            <a:spLocks noGrp="1"/>
          </p:cNvSpPr>
          <p:nvPr>
            <p:ph type="body" idx="1"/>
          </p:nvPr>
        </p:nvSpPr>
        <p:spPr/>
        <p:txBody>
          <a:bodyPr>
            <a:normAutofit/>
          </a:bodyPr>
          <a:lstStyle/>
          <a:p>
            <a:pPr marL="114300" indent="0">
              <a:buNone/>
              <a:tabLst>
                <a:tab pos="442913" algn="l"/>
              </a:tabLst>
            </a:pPr>
            <a:r>
              <a:rPr kumimoji="1" lang="en-US" altLang="ja-JP" dirty="0"/>
              <a:t>1.</a:t>
            </a:r>
            <a:r>
              <a:rPr kumimoji="1" lang="ja-JP" altLang="en-US" dirty="0"/>
              <a:t>チャットコンパニオンとの会話アプリ</a:t>
            </a:r>
            <a:endParaRPr kumimoji="1" lang="en-US" altLang="ja-JP" dirty="0"/>
          </a:p>
          <a:p>
            <a:pPr marL="114300" indent="0">
              <a:buNone/>
              <a:tabLst>
                <a:tab pos="442913" algn="l"/>
              </a:tabLst>
            </a:pPr>
            <a:r>
              <a:rPr kumimoji="1" lang="en-US" altLang="ja-JP" dirty="0"/>
              <a:t>2.</a:t>
            </a:r>
            <a:r>
              <a:rPr kumimoji="1" lang="ja-JP" altLang="en-US" dirty="0"/>
              <a:t>複数のキャラクター</a:t>
            </a:r>
            <a:r>
              <a:rPr kumimoji="1" lang="en-US" altLang="ja-JP" dirty="0"/>
              <a:t>AI</a:t>
            </a:r>
            <a:r>
              <a:rPr kumimoji="1" lang="ja-JP" altLang="en-US" dirty="0"/>
              <a:t>が各地にいる</a:t>
            </a:r>
            <a:endParaRPr kumimoji="1" lang="en-US" altLang="ja-JP" dirty="0"/>
          </a:p>
          <a:p>
            <a:pPr marL="114300" indent="0">
              <a:buNone/>
              <a:tabLst>
                <a:tab pos="442913" algn="l"/>
              </a:tabLst>
            </a:pPr>
            <a:r>
              <a:rPr kumimoji="1" lang="en-US" altLang="ja-JP" dirty="0"/>
              <a:t>3.</a:t>
            </a:r>
            <a:r>
              <a:rPr kumimoji="1" lang="ja-JP" altLang="en-US" dirty="0"/>
              <a:t>スマホをかざすとキャラクター</a:t>
            </a:r>
            <a:r>
              <a:rPr kumimoji="1" lang="en-US" altLang="ja-JP" dirty="0"/>
              <a:t>AI</a:t>
            </a:r>
            <a:r>
              <a:rPr kumimoji="1" lang="ja-JP" altLang="en-US" dirty="0"/>
              <a:t>が出現</a:t>
            </a:r>
            <a:endParaRPr kumimoji="1" lang="en-US" altLang="ja-JP" dirty="0"/>
          </a:p>
          <a:p>
            <a:pPr marL="114300" indent="0">
              <a:buNone/>
              <a:tabLst>
                <a:tab pos="442913" algn="l"/>
              </a:tabLst>
            </a:pPr>
            <a:r>
              <a:rPr kumimoji="1" lang="en-US" altLang="ja-JP" dirty="0"/>
              <a:t>4.</a:t>
            </a:r>
            <a:r>
              <a:rPr kumimoji="1" lang="ja-JP" altLang="en-US" dirty="0"/>
              <a:t>自分自身もアバター化出来る</a:t>
            </a:r>
            <a:endParaRPr kumimoji="1" lang="en-US" altLang="ja-JP" dirty="0"/>
          </a:p>
          <a:p>
            <a:pPr marL="114300" indent="0">
              <a:buNone/>
              <a:tabLst>
                <a:tab pos="442913" algn="l"/>
              </a:tabLst>
            </a:pPr>
            <a:r>
              <a:rPr kumimoji="1" lang="en-US" altLang="ja-JP" dirty="0"/>
              <a:t>5.</a:t>
            </a:r>
            <a:r>
              <a:rPr kumimoji="1" lang="ja-JP" altLang="en-US" dirty="0"/>
              <a:t>メタバースにミラーワールドで</a:t>
            </a:r>
            <a:endParaRPr kumimoji="1" lang="en-US" altLang="ja-JP" dirty="0"/>
          </a:p>
          <a:p>
            <a:pPr marL="114300" indent="0">
              <a:buNone/>
              <a:tabLst>
                <a:tab pos="442913" algn="l"/>
              </a:tabLst>
            </a:pPr>
            <a:r>
              <a:rPr kumimoji="1" lang="en-US" altLang="ja-JP" dirty="0"/>
              <a:t>	</a:t>
            </a:r>
            <a:r>
              <a:rPr kumimoji="1" lang="ja-JP" altLang="en-US" dirty="0"/>
              <a:t>観光各地を再現</a:t>
            </a:r>
            <a:endParaRPr kumimoji="1" lang="en-US" altLang="ja-JP" dirty="0"/>
          </a:p>
          <a:p>
            <a:pPr marL="114300" indent="0">
              <a:buNone/>
              <a:tabLst>
                <a:tab pos="442913" algn="l"/>
              </a:tabLst>
            </a:pPr>
            <a:r>
              <a:rPr kumimoji="1" lang="en-US" altLang="ja-JP" dirty="0"/>
              <a:t>6.</a:t>
            </a:r>
            <a:r>
              <a:rPr kumimoji="1" lang="ja-JP" altLang="en-US" dirty="0"/>
              <a:t>リアルワールドと</a:t>
            </a:r>
            <a:endParaRPr kumimoji="1" lang="en-US" altLang="ja-JP" dirty="0"/>
          </a:p>
          <a:p>
            <a:pPr marL="114300" indent="0">
              <a:buNone/>
              <a:tabLst>
                <a:tab pos="442913" algn="l"/>
              </a:tabLst>
            </a:pPr>
            <a:r>
              <a:rPr kumimoji="1" lang="en-US" altLang="ja-JP" dirty="0"/>
              <a:t>	</a:t>
            </a:r>
            <a:r>
              <a:rPr kumimoji="1" lang="ja-JP" altLang="en-US" dirty="0"/>
              <a:t>ミラーワールドが重なる観光</a:t>
            </a:r>
            <a:endParaRPr kumimoji="1" lang="en-US" altLang="ja-JP" dirty="0"/>
          </a:p>
          <a:p>
            <a:pPr marL="114300" indent="0">
              <a:buNone/>
            </a:pPr>
            <a:endParaRPr kumimoji="1" lang="ja-JP" altLang="en-US" dirty="0"/>
          </a:p>
        </p:txBody>
      </p:sp>
      <p:sp>
        <p:nvSpPr>
          <p:cNvPr id="4" name="スライド番号プレースホルダー 3">
            <a:extLst>
              <a:ext uri="{FF2B5EF4-FFF2-40B4-BE49-F238E27FC236}">
                <a16:creationId xmlns:a16="http://schemas.microsoft.com/office/drawing/2014/main" id="{52EFA731-CD03-5056-EBD7-EEF6C01006CE}"/>
              </a:ext>
            </a:extLst>
          </p:cNvPr>
          <p:cNvSpPr>
            <a:spLocks noGrp="1"/>
          </p:cNvSpPr>
          <p:nvPr>
            <p:ph type="sldNum" idx="12"/>
          </p:nvPr>
        </p:nvSpPr>
        <p:spPr>
          <a:xfrm>
            <a:off x="3505200" y="6218237"/>
            <a:ext cx="2133600" cy="365125"/>
          </a:xfrm>
        </p:spPr>
        <p:txBody>
          <a:bodyPr/>
          <a:lstStyle/>
          <a:p>
            <a:pPr marL="0" lvl="0" indent="0" algn="ctr" rtl="0">
              <a:spcBef>
                <a:spcPts val="0"/>
              </a:spcBef>
              <a:spcAft>
                <a:spcPts val="0"/>
              </a:spcAft>
              <a:buNone/>
            </a:pPr>
            <a:fld id="{00000000-1234-1234-1234-123412341234}" type="slidenum">
              <a:rPr lang="en-US" altLang="ja-JP" smtClean="0"/>
              <a:pPr marL="0" lvl="0" indent="0" algn="ctr" rtl="0">
                <a:spcBef>
                  <a:spcPts val="0"/>
                </a:spcBef>
                <a:spcAft>
                  <a:spcPts val="0"/>
                </a:spcAft>
                <a:buNone/>
              </a:pPr>
              <a:t>6</a:t>
            </a:fld>
            <a:endParaRPr lang="ja-JP" altLang="en-US" dirty="0"/>
          </a:p>
        </p:txBody>
      </p:sp>
    </p:spTree>
    <p:extLst>
      <p:ext uri="{BB962C8B-B14F-4D97-AF65-F5344CB8AC3E}">
        <p14:creationId xmlns:p14="http://schemas.microsoft.com/office/powerpoint/2010/main" val="8616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1121725"/>
            <a:ext cx="8183700" cy="1473600"/>
          </a:xfrm>
          <a:prstGeom prst="rect">
            <a:avLst/>
          </a:prstGeom>
        </p:spPr>
        <p:txBody>
          <a:bodyPr spcFirstLastPara="1" wrap="square" lIns="91425" tIns="91425" rIns="91425" bIns="91425" anchor="b" anchorCtr="0">
            <a:normAutofit/>
          </a:bodyPr>
          <a:lstStyle/>
          <a:p>
            <a:r>
              <a:rPr lang="ja"/>
              <a:t>開発費用と黒字化まで</a:t>
            </a:r>
            <a:endParaRPr/>
          </a:p>
        </p:txBody>
      </p:sp>
      <p:sp>
        <p:nvSpPr>
          <p:cNvPr id="59" name="Google Shape;59;p13"/>
          <p:cNvSpPr txBox="1">
            <a:spLocks noGrp="1"/>
          </p:cNvSpPr>
          <p:nvPr>
            <p:ph type="subTitle" idx="1"/>
          </p:nvPr>
        </p:nvSpPr>
        <p:spPr>
          <a:xfrm>
            <a:off x="485875" y="2595325"/>
            <a:ext cx="8183700" cy="861000"/>
          </a:xfrm>
          <a:prstGeom prst="rect">
            <a:avLst/>
          </a:prstGeom>
        </p:spPr>
        <p:txBody>
          <a:bodyPr spcFirstLastPara="1" wrap="square" lIns="91425" tIns="91425" rIns="91425" bIns="91425" anchor="t" anchorCtr="0">
            <a:normAutofit/>
          </a:bodyPr>
          <a:lstStyle/>
          <a:p>
            <a:pPr marL="0" indent="0" algn="l">
              <a:spcBef>
                <a:spcPts val="0"/>
              </a:spcBef>
            </a:pPr>
            <a:r>
              <a:rPr lang="ja" altLang="en-US" sz="2600" b="1">
                <a:latin typeface="MS PMincho"/>
                <a:ea typeface="MS PMincho"/>
                <a:cs typeface="MS PMincho"/>
                <a:sym typeface="MS PMincho"/>
              </a:rPr>
              <a:t>やまなし妖甲斐ツーリズム</a:t>
            </a:r>
            <a:endParaRPr sz="2600" b="1">
              <a:latin typeface="MS PMincho"/>
              <a:ea typeface="MS PMincho"/>
              <a:cs typeface="MS PMincho"/>
              <a:sym typeface="MS PMincho"/>
            </a:endParaRPr>
          </a:p>
        </p:txBody>
      </p:sp>
    </p:spTree>
    <p:extLst>
      <p:ext uri="{BB962C8B-B14F-4D97-AF65-F5344CB8AC3E}">
        <p14:creationId xmlns:p14="http://schemas.microsoft.com/office/powerpoint/2010/main" val="71766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302275"/>
            <a:ext cx="8520600" cy="623400"/>
          </a:xfrm>
          <a:prstGeom prst="rect">
            <a:avLst/>
          </a:prstGeom>
        </p:spPr>
        <p:txBody>
          <a:bodyPr spcFirstLastPara="1" wrap="square" lIns="91425" tIns="91425" rIns="91425" bIns="91425" anchor="t" anchorCtr="0">
            <a:normAutofit fontScale="90000"/>
          </a:bodyPr>
          <a:lstStyle/>
          <a:p>
            <a:r>
              <a:rPr lang="ja"/>
              <a:t>開発費用</a:t>
            </a:r>
            <a:endParaRPr/>
          </a:p>
        </p:txBody>
      </p:sp>
      <p:sp>
        <p:nvSpPr>
          <p:cNvPr id="65" name="Google Shape;65;p14"/>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buNone/>
            </a:pPr>
            <a:endParaRPr sz="1900">
              <a:solidFill>
                <a:schemeClr val="dk2"/>
              </a:solidFill>
              <a:latin typeface="Meiryo"/>
              <a:ea typeface="Meiryo"/>
              <a:cs typeface="Meiryo"/>
              <a:sym typeface="Meiryo"/>
            </a:endParaRPr>
          </a:p>
          <a:p>
            <a:pPr marL="0" indent="0">
              <a:buClr>
                <a:schemeClr val="dk2"/>
              </a:buClr>
              <a:buSzPts val="1100"/>
              <a:buNone/>
            </a:pPr>
            <a:r>
              <a:rPr lang="ja" altLang="en-US" sz="1900">
                <a:solidFill>
                  <a:schemeClr val="dk2"/>
                </a:solidFill>
                <a:latin typeface="Meiryo"/>
                <a:ea typeface="Meiryo"/>
                <a:cs typeface="Meiryo"/>
                <a:sym typeface="Meiryo"/>
              </a:rPr>
              <a:t>アプリ開発チャットボットの開発費用の相場</a:t>
            </a:r>
            <a:r>
              <a:rPr lang="en-US" altLang="ja" sz="1900" b="1">
                <a:solidFill>
                  <a:schemeClr val="dk2"/>
                </a:solidFill>
                <a:latin typeface="Meiryo"/>
                <a:ea typeface="Meiryo"/>
                <a:cs typeface="Meiryo"/>
                <a:sym typeface="Meiryo"/>
              </a:rPr>
              <a:t>50</a:t>
            </a:r>
            <a:r>
              <a:rPr lang="ja" altLang="en-US" sz="1900" b="1">
                <a:solidFill>
                  <a:schemeClr val="dk2"/>
                </a:solidFill>
                <a:latin typeface="Meiryo"/>
                <a:ea typeface="Meiryo"/>
                <a:cs typeface="Meiryo"/>
                <a:sym typeface="Meiryo"/>
              </a:rPr>
              <a:t>万～</a:t>
            </a:r>
            <a:r>
              <a:rPr lang="en-US" altLang="ja" sz="1900" b="1">
                <a:solidFill>
                  <a:schemeClr val="dk2"/>
                </a:solidFill>
                <a:latin typeface="Meiryo"/>
                <a:ea typeface="Meiryo"/>
                <a:cs typeface="Meiryo"/>
                <a:sym typeface="Meiryo"/>
              </a:rPr>
              <a:t>100</a:t>
            </a:r>
            <a:r>
              <a:rPr lang="ja" altLang="en-US" sz="1900" b="1">
                <a:solidFill>
                  <a:schemeClr val="dk2"/>
                </a:solidFill>
                <a:latin typeface="Meiryo"/>
                <a:ea typeface="Meiryo"/>
                <a:cs typeface="Meiryo"/>
                <a:sym typeface="Meiryo"/>
              </a:rPr>
              <a:t>万</a:t>
            </a:r>
            <a:r>
              <a:rPr lang="ja" altLang="en-US" sz="1900">
                <a:solidFill>
                  <a:schemeClr val="dk2"/>
                </a:solidFill>
                <a:latin typeface="Meiryo"/>
                <a:ea typeface="Meiryo"/>
                <a:cs typeface="Meiryo"/>
                <a:sym typeface="Meiryo"/>
              </a:rPr>
              <a:t>を参考にする。</a:t>
            </a:r>
            <a:endParaRPr sz="1900">
              <a:solidFill>
                <a:schemeClr val="dk2"/>
              </a:solidFill>
              <a:latin typeface="Meiryo"/>
              <a:ea typeface="Meiryo"/>
              <a:cs typeface="Meiryo"/>
              <a:sym typeface="Meiryo"/>
            </a:endParaRPr>
          </a:p>
          <a:p>
            <a:pPr marL="0" indent="0">
              <a:buClr>
                <a:schemeClr val="dk2"/>
              </a:buClr>
              <a:buSzPts val="1100"/>
              <a:buNone/>
            </a:pPr>
            <a:endParaRPr sz="1900">
              <a:solidFill>
                <a:schemeClr val="dk2"/>
              </a:solidFill>
              <a:latin typeface="Meiryo"/>
              <a:ea typeface="Meiryo"/>
              <a:cs typeface="Meiryo"/>
              <a:sym typeface="Meiryo"/>
            </a:endParaRPr>
          </a:p>
          <a:p>
            <a:pPr marL="0" indent="0">
              <a:buClr>
                <a:schemeClr val="dk2"/>
              </a:buClr>
              <a:buSzPts val="1100"/>
              <a:buNone/>
            </a:pPr>
            <a:r>
              <a:rPr lang="ja" altLang="en-US" sz="1900">
                <a:solidFill>
                  <a:schemeClr val="dk2"/>
                </a:solidFill>
                <a:latin typeface="Meiryo"/>
                <a:ea typeface="Meiryo"/>
                <a:cs typeface="Meiryo"/>
                <a:sym typeface="Meiryo"/>
              </a:rPr>
              <a:t>・開発期間は</a:t>
            </a:r>
            <a:r>
              <a:rPr lang="en-US" altLang="ja" sz="1900">
                <a:solidFill>
                  <a:schemeClr val="dk2"/>
                </a:solidFill>
                <a:latin typeface="Meiryo"/>
                <a:ea typeface="Meiryo"/>
                <a:cs typeface="Meiryo"/>
                <a:sym typeface="Meiryo"/>
              </a:rPr>
              <a:t>1</a:t>
            </a:r>
            <a:r>
              <a:rPr lang="ja" altLang="en-US" sz="1900">
                <a:solidFill>
                  <a:schemeClr val="dk2"/>
                </a:solidFill>
                <a:latin typeface="Meiryo"/>
                <a:ea typeface="Meiryo"/>
                <a:cs typeface="Meiryo"/>
                <a:sym typeface="Meiryo"/>
              </a:rPr>
              <a:t>か月</a:t>
            </a:r>
            <a:endParaRPr sz="1900">
              <a:solidFill>
                <a:schemeClr val="dk2"/>
              </a:solidFill>
              <a:latin typeface="Meiryo"/>
              <a:ea typeface="Meiryo"/>
              <a:cs typeface="Meiryo"/>
              <a:sym typeface="Meiryo"/>
            </a:endParaRPr>
          </a:p>
          <a:p>
            <a:pPr marL="0" indent="0">
              <a:buClr>
                <a:schemeClr val="dk2"/>
              </a:buClr>
              <a:buSzPts val="1100"/>
              <a:buNone/>
            </a:pPr>
            <a:r>
              <a:rPr lang="ja" altLang="en-US" sz="1900">
                <a:solidFill>
                  <a:schemeClr val="dk2"/>
                </a:solidFill>
                <a:latin typeface="Meiryo"/>
                <a:ea typeface="Meiryo"/>
                <a:cs typeface="Meiryo"/>
                <a:sym typeface="Meiryo"/>
              </a:rPr>
              <a:t>・キャラクター作成費用　</a:t>
            </a:r>
            <a:r>
              <a:rPr lang="en-US" altLang="ja" sz="1900">
                <a:solidFill>
                  <a:schemeClr val="dk2"/>
                </a:solidFill>
                <a:latin typeface="Meiryo"/>
                <a:ea typeface="Meiryo"/>
                <a:cs typeface="Meiryo"/>
                <a:sym typeface="Meiryo"/>
              </a:rPr>
              <a:t>1</a:t>
            </a:r>
            <a:r>
              <a:rPr lang="ja" altLang="en-US" sz="1900">
                <a:solidFill>
                  <a:schemeClr val="dk2"/>
                </a:solidFill>
                <a:latin typeface="Meiryo"/>
                <a:ea typeface="Meiryo"/>
                <a:cs typeface="Meiryo"/>
                <a:sym typeface="Meiryo"/>
              </a:rPr>
              <a:t>体</a:t>
            </a:r>
            <a:r>
              <a:rPr lang="en-US" altLang="ja" sz="1900">
                <a:solidFill>
                  <a:schemeClr val="dk2"/>
                </a:solidFill>
                <a:latin typeface="Meiryo"/>
                <a:ea typeface="Meiryo"/>
                <a:cs typeface="Meiryo"/>
                <a:sym typeface="Meiryo"/>
              </a:rPr>
              <a:t>1</a:t>
            </a:r>
            <a:r>
              <a:rPr lang="ja" altLang="en-US" sz="1900">
                <a:solidFill>
                  <a:schemeClr val="dk2"/>
                </a:solidFill>
                <a:latin typeface="Meiryo"/>
                <a:ea typeface="Meiryo"/>
                <a:cs typeface="Meiryo"/>
                <a:sym typeface="Meiryo"/>
              </a:rPr>
              <a:t>万円</a:t>
            </a:r>
            <a:r>
              <a:rPr lang="en-US" altLang="ja" sz="1900">
                <a:solidFill>
                  <a:schemeClr val="dk2"/>
                </a:solidFill>
                <a:latin typeface="Meiryo"/>
                <a:ea typeface="Meiryo"/>
                <a:cs typeface="Meiryo"/>
                <a:sym typeface="Meiryo"/>
              </a:rPr>
              <a:t>×4</a:t>
            </a:r>
            <a:endParaRPr sz="1900">
              <a:solidFill>
                <a:schemeClr val="dk2"/>
              </a:solidFill>
              <a:latin typeface="Meiryo"/>
              <a:ea typeface="Meiryo"/>
              <a:cs typeface="Meiryo"/>
              <a:sym typeface="Meiryo"/>
            </a:endParaRPr>
          </a:p>
          <a:p>
            <a:pPr marL="0" indent="0">
              <a:buClr>
                <a:schemeClr val="dk2"/>
              </a:buClr>
              <a:buSzPts val="1100"/>
              <a:buNone/>
            </a:pPr>
            <a:r>
              <a:rPr lang="ja" altLang="en-US" sz="1900">
                <a:solidFill>
                  <a:schemeClr val="dk2"/>
                </a:solidFill>
                <a:latin typeface="Meiryo"/>
                <a:ea typeface="Meiryo"/>
                <a:cs typeface="Meiryo"/>
                <a:sym typeface="Meiryo"/>
              </a:rPr>
              <a:t>・人件費（</a:t>
            </a:r>
            <a:r>
              <a:rPr lang="en-US" altLang="ja" sz="1900">
                <a:solidFill>
                  <a:schemeClr val="dk2"/>
                </a:solidFill>
                <a:latin typeface="Meiryo"/>
                <a:ea typeface="Meiryo"/>
                <a:cs typeface="Meiryo"/>
                <a:sym typeface="Meiryo"/>
              </a:rPr>
              <a:t>1</a:t>
            </a:r>
            <a:r>
              <a:rPr lang="ja" altLang="en-US" sz="1900">
                <a:solidFill>
                  <a:schemeClr val="dk2"/>
                </a:solidFill>
                <a:latin typeface="Meiryo"/>
                <a:ea typeface="Meiryo"/>
                <a:cs typeface="Meiryo"/>
                <a:sym typeface="Meiryo"/>
              </a:rPr>
              <a:t>か月分）</a:t>
            </a:r>
            <a:r>
              <a:rPr lang="en-US" altLang="ja" sz="1900">
                <a:solidFill>
                  <a:schemeClr val="dk2"/>
                </a:solidFill>
                <a:latin typeface="Meiryo"/>
                <a:ea typeface="Meiryo"/>
                <a:cs typeface="Meiryo"/>
                <a:sym typeface="Meiryo"/>
              </a:rPr>
              <a:t>30</a:t>
            </a:r>
            <a:r>
              <a:rPr lang="ja" altLang="en-US" sz="1900">
                <a:solidFill>
                  <a:schemeClr val="dk2"/>
                </a:solidFill>
                <a:latin typeface="Meiryo"/>
                <a:ea typeface="Meiryo"/>
                <a:cs typeface="Meiryo"/>
                <a:sym typeface="Meiryo"/>
              </a:rPr>
              <a:t>万</a:t>
            </a:r>
            <a:r>
              <a:rPr lang="en-US" altLang="ja" sz="1900">
                <a:solidFill>
                  <a:schemeClr val="dk2"/>
                </a:solidFill>
                <a:latin typeface="Meiryo"/>
                <a:ea typeface="Meiryo"/>
                <a:cs typeface="Meiryo"/>
                <a:sym typeface="Meiryo"/>
              </a:rPr>
              <a:t>×4</a:t>
            </a:r>
            <a:r>
              <a:rPr lang="ja" altLang="en-US" sz="1900">
                <a:solidFill>
                  <a:schemeClr val="dk2"/>
                </a:solidFill>
                <a:latin typeface="Meiryo"/>
                <a:ea typeface="Meiryo"/>
                <a:cs typeface="Meiryo"/>
                <a:sym typeface="Meiryo"/>
              </a:rPr>
              <a:t>人</a:t>
            </a:r>
            <a:endParaRPr sz="1900">
              <a:solidFill>
                <a:schemeClr val="dk2"/>
              </a:solidFill>
              <a:latin typeface="Meiryo"/>
              <a:ea typeface="Meiryo"/>
              <a:cs typeface="Meiryo"/>
              <a:sym typeface="Meiryo"/>
            </a:endParaRPr>
          </a:p>
          <a:p>
            <a:pPr marL="0" indent="0">
              <a:buNone/>
            </a:pPr>
            <a:endParaRPr sz="1900">
              <a:solidFill>
                <a:schemeClr val="dk2"/>
              </a:solidFill>
              <a:latin typeface="Meiryo"/>
              <a:ea typeface="Meiryo"/>
              <a:cs typeface="Meiryo"/>
              <a:sym typeface="Meiryo"/>
            </a:endParaRPr>
          </a:p>
          <a:p>
            <a:pPr marL="0" indent="0">
              <a:buNone/>
            </a:pPr>
            <a:r>
              <a:rPr lang="ja" altLang="en-US" sz="1900" b="1">
                <a:solidFill>
                  <a:schemeClr val="dk2"/>
                </a:solidFill>
                <a:latin typeface="Meiryo"/>
                <a:ea typeface="Meiryo"/>
                <a:cs typeface="Meiryo"/>
                <a:sym typeface="Meiryo"/>
              </a:rPr>
              <a:t>合計　</a:t>
            </a:r>
            <a:r>
              <a:rPr lang="en-US" altLang="ja" sz="1900" b="1">
                <a:solidFill>
                  <a:schemeClr val="dk2"/>
                </a:solidFill>
                <a:latin typeface="Meiryo"/>
                <a:ea typeface="Meiryo"/>
                <a:cs typeface="Meiryo"/>
                <a:sym typeface="Meiryo"/>
              </a:rPr>
              <a:t>124</a:t>
            </a:r>
            <a:r>
              <a:rPr lang="ja" altLang="en-US" sz="1900" b="1">
                <a:solidFill>
                  <a:schemeClr val="dk2"/>
                </a:solidFill>
                <a:latin typeface="Meiryo"/>
                <a:ea typeface="Meiryo"/>
                <a:cs typeface="Meiryo"/>
                <a:sym typeface="Meiryo"/>
              </a:rPr>
              <a:t>万円</a:t>
            </a:r>
            <a:endParaRPr sz="2600" b="1">
              <a:latin typeface="Meiryo"/>
              <a:ea typeface="Meiryo"/>
              <a:cs typeface="Meiryo"/>
              <a:sym typeface="Meiryo"/>
            </a:endParaRPr>
          </a:p>
        </p:txBody>
      </p:sp>
    </p:spTree>
    <p:extLst>
      <p:ext uri="{BB962C8B-B14F-4D97-AF65-F5344CB8AC3E}">
        <p14:creationId xmlns:p14="http://schemas.microsoft.com/office/powerpoint/2010/main" val="354226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302275"/>
            <a:ext cx="8520600" cy="623400"/>
          </a:xfrm>
          <a:prstGeom prst="rect">
            <a:avLst/>
          </a:prstGeom>
        </p:spPr>
        <p:txBody>
          <a:bodyPr spcFirstLastPara="1" wrap="square" lIns="91425" tIns="91425" rIns="91425" bIns="91425" anchor="t" anchorCtr="0">
            <a:normAutofit fontScale="90000"/>
          </a:bodyPr>
          <a:lstStyle/>
          <a:p>
            <a:r>
              <a:rPr lang="ja"/>
              <a:t>費用回収</a:t>
            </a:r>
            <a:endParaRPr/>
          </a:p>
        </p:txBody>
      </p:sp>
      <p:sp>
        <p:nvSpPr>
          <p:cNvPr id="71" name="Google Shape;71;p15"/>
          <p:cNvSpPr txBox="1">
            <a:spLocks noGrp="1"/>
          </p:cNvSpPr>
          <p:nvPr>
            <p:ph type="body" idx="1"/>
          </p:nvPr>
        </p:nvSpPr>
        <p:spPr>
          <a:xfrm>
            <a:off x="311700" y="2009725"/>
            <a:ext cx="8520600" cy="3747600"/>
          </a:xfrm>
          <a:prstGeom prst="rect">
            <a:avLst/>
          </a:prstGeom>
        </p:spPr>
        <p:txBody>
          <a:bodyPr spcFirstLastPara="1" wrap="square" lIns="91425" tIns="91425" rIns="91425" bIns="91425" anchor="t" anchorCtr="0">
            <a:normAutofit/>
          </a:bodyPr>
          <a:lstStyle/>
          <a:p>
            <a:pPr marL="0" indent="0">
              <a:buNone/>
            </a:pPr>
            <a:endParaRPr sz="2000">
              <a:solidFill>
                <a:schemeClr val="dk2"/>
              </a:solidFill>
              <a:latin typeface="Arial"/>
              <a:ea typeface="Arial"/>
              <a:cs typeface="Arial"/>
              <a:sym typeface="Arial"/>
            </a:endParaRPr>
          </a:p>
          <a:p>
            <a:pPr marL="0" indent="0">
              <a:buClr>
                <a:schemeClr val="dk2"/>
              </a:buClr>
              <a:buSzPts val="1100"/>
              <a:buNone/>
            </a:pPr>
            <a:r>
              <a:rPr lang="ja" altLang="en-US" sz="2000">
                <a:solidFill>
                  <a:schemeClr val="dk2"/>
                </a:solidFill>
                <a:latin typeface="Arial"/>
                <a:ea typeface="Arial"/>
                <a:cs typeface="Arial"/>
                <a:sym typeface="Arial"/>
              </a:rPr>
              <a:t>開発する前に山梨県に声をかけ協力してもらえるように営業活動をする。</a:t>
            </a:r>
            <a:endParaRPr sz="2000">
              <a:solidFill>
                <a:schemeClr val="dk2"/>
              </a:solidFill>
              <a:latin typeface="Arial"/>
              <a:ea typeface="Arial"/>
              <a:cs typeface="Arial"/>
              <a:sym typeface="Arial"/>
            </a:endParaRPr>
          </a:p>
          <a:p>
            <a:pPr marL="0" indent="0">
              <a:buClr>
                <a:schemeClr val="dk2"/>
              </a:buClr>
              <a:buSzPts val="1100"/>
              <a:buNone/>
            </a:pPr>
            <a:r>
              <a:rPr lang="ja" altLang="en-US" sz="2000">
                <a:solidFill>
                  <a:schemeClr val="dk2"/>
                </a:solidFill>
                <a:latin typeface="Arial"/>
                <a:ea typeface="Arial"/>
                <a:cs typeface="Arial"/>
                <a:sym typeface="Arial"/>
              </a:rPr>
              <a:t>山梨県側から</a:t>
            </a:r>
            <a:r>
              <a:rPr lang="en-US" altLang="ja" sz="2000">
                <a:solidFill>
                  <a:schemeClr val="dk2"/>
                </a:solidFill>
                <a:latin typeface="Arial"/>
                <a:ea typeface="Arial"/>
                <a:cs typeface="Arial"/>
                <a:sym typeface="Arial"/>
              </a:rPr>
              <a:t>100</a:t>
            </a:r>
            <a:r>
              <a:rPr lang="ja" altLang="en-US" sz="2000">
                <a:solidFill>
                  <a:schemeClr val="dk2"/>
                </a:solidFill>
                <a:latin typeface="Arial"/>
                <a:ea typeface="Arial"/>
                <a:cs typeface="Arial"/>
                <a:sym typeface="Arial"/>
              </a:rPr>
              <a:t>万円で受注すると想定。</a:t>
            </a:r>
            <a:endParaRPr sz="2000">
              <a:solidFill>
                <a:schemeClr val="dk2"/>
              </a:solidFill>
              <a:latin typeface="Arial"/>
              <a:ea typeface="Arial"/>
              <a:cs typeface="Arial"/>
              <a:sym typeface="Arial"/>
            </a:endParaRPr>
          </a:p>
          <a:p>
            <a:pPr marL="0" indent="0">
              <a:buNone/>
            </a:pPr>
            <a:r>
              <a:rPr lang="ja" altLang="en-US" sz="2000">
                <a:solidFill>
                  <a:schemeClr val="dk2"/>
                </a:solidFill>
                <a:latin typeface="Arial"/>
                <a:ea typeface="Arial"/>
                <a:cs typeface="Arial"/>
                <a:sym typeface="Arial"/>
              </a:rPr>
              <a:t>残り</a:t>
            </a:r>
            <a:r>
              <a:rPr lang="en-US" altLang="ja" sz="2000">
                <a:solidFill>
                  <a:schemeClr val="dk2"/>
                </a:solidFill>
                <a:latin typeface="Arial"/>
                <a:ea typeface="Arial"/>
                <a:cs typeface="Arial"/>
                <a:sym typeface="Arial"/>
              </a:rPr>
              <a:t>24</a:t>
            </a:r>
            <a:r>
              <a:rPr lang="ja" altLang="en-US" sz="2000">
                <a:solidFill>
                  <a:schemeClr val="dk2"/>
                </a:solidFill>
                <a:latin typeface="Arial"/>
                <a:ea typeface="Arial"/>
                <a:cs typeface="Arial"/>
                <a:sym typeface="Arial"/>
              </a:rPr>
              <a:t>万円をアプリで回収。</a:t>
            </a:r>
            <a:endParaRPr sz="2000">
              <a:solidFill>
                <a:schemeClr val="dk2"/>
              </a:solidFill>
              <a:latin typeface="Arial"/>
              <a:ea typeface="Arial"/>
              <a:cs typeface="Arial"/>
              <a:sym typeface="Arial"/>
            </a:endParaRPr>
          </a:p>
          <a:p>
            <a:pPr marL="0" indent="0">
              <a:buClr>
                <a:schemeClr val="dk2"/>
              </a:buClr>
              <a:buSzPts val="1100"/>
              <a:buNone/>
            </a:pPr>
            <a:r>
              <a:rPr lang="ja" altLang="en-US" sz="2000">
                <a:solidFill>
                  <a:schemeClr val="dk2"/>
                </a:solidFill>
                <a:latin typeface="Arial"/>
                <a:ea typeface="Arial"/>
                <a:cs typeface="Arial"/>
                <a:sym typeface="Arial"/>
              </a:rPr>
              <a:t>アプリがどれくらいダウンロードされるのか考える</a:t>
            </a:r>
            <a:endParaRPr sz="2000">
              <a:solidFill>
                <a:schemeClr val="dk2"/>
              </a:solidFill>
              <a:latin typeface="Arial"/>
              <a:ea typeface="Arial"/>
              <a:cs typeface="Arial"/>
              <a:sym typeface="Arial"/>
            </a:endParaRPr>
          </a:p>
          <a:p>
            <a:pPr marL="0" indent="0">
              <a:spcAft>
                <a:spcPts val="1200"/>
              </a:spcAft>
              <a:buNone/>
            </a:pPr>
            <a:endParaRPr/>
          </a:p>
        </p:txBody>
      </p:sp>
    </p:spTree>
    <p:extLst>
      <p:ext uri="{BB962C8B-B14F-4D97-AF65-F5344CB8AC3E}">
        <p14:creationId xmlns:p14="http://schemas.microsoft.com/office/powerpoint/2010/main" val="25758029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871</Words>
  <Application>Microsoft Office PowerPoint</Application>
  <PresentationFormat>画面に合わせる (4:3)</PresentationFormat>
  <Paragraphs>128</Paragraphs>
  <Slides>15</Slides>
  <Notes>13</Notes>
  <HiddenSlides>1</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MS PMincho</vt:lpstr>
      <vt:lpstr>NotoSansJP</vt:lpstr>
      <vt:lpstr>Source Sans Pro</vt:lpstr>
      <vt:lpstr>Meiryo</vt:lpstr>
      <vt:lpstr>Arial</vt:lpstr>
      <vt:lpstr>Calibri</vt:lpstr>
      <vt:lpstr>Office Theme</vt:lpstr>
      <vt:lpstr>DEEP　やまなし</vt:lpstr>
      <vt:lpstr>渇いた心に潤いを ～怪ノ國やまなし 妖甲斐ツーリズム～</vt:lpstr>
      <vt:lpstr>なぜあなたはここにいるのか?</vt:lpstr>
      <vt:lpstr>エレベーターピッチ</vt:lpstr>
      <vt:lpstr>プロダクトボックス(外箱)</vt:lpstr>
      <vt:lpstr>展望</vt:lpstr>
      <vt:lpstr>開発費用と黒字化まで</vt:lpstr>
      <vt:lpstr>開発費用</vt:lpstr>
      <vt:lpstr>費用回収</vt:lpstr>
      <vt:lpstr>ダウンロード数を考える</vt:lpstr>
      <vt:lpstr>ダウンロード数を考える</vt:lpstr>
      <vt:lpstr>黒字化まで</vt:lpstr>
      <vt:lpstr>黒字化まで</vt:lpstr>
      <vt:lpstr>黒字化まで</vt:lpstr>
      <vt:lpstr>展望（再掲）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やまなし</dc:title>
  <cp:lastModifiedBy>山梨県</cp:lastModifiedBy>
  <cp:revision>3</cp:revision>
  <dcterms:modified xsi:type="dcterms:W3CDTF">2022-09-30T05:35:49Z</dcterms:modified>
</cp:coreProperties>
</file>