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70" r:id="rId2"/>
    <p:sldId id="315" r:id="rId3"/>
    <p:sldId id="319" r:id="rId4"/>
    <p:sldId id="357" r:id="rId5"/>
    <p:sldId id="312" r:id="rId6"/>
    <p:sldId id="333" r:id="rId7"/>
    <p:sldId id="335" r:id="rId8"/>
    <p:sldId id="313" r:id="rId9"/>
    <p:sldId id="291" r:id="rId10"/>
    <p:sldId id="268" r:id="rId11"/>
    <p:sldId id="336" r:id="rId12"/>
    <p:sldId id="337" r:id="rId13"/>
    <p:sldId id="358" r:id="rId14"/>
    <p:sldId id="359" r:id="rId15"/>
    <p:sldId id="360" r:id="rId16"/>
    <p:sldId id="342" r:id="rId17"/>
    <p:sldId id="346" r:id="rId18"/>
    <p:sldId id="347" r:id="rId19"/>
    <p:sldId id="343" r:id="rId20"/>
    <p:sldId id="344" r:id="rId21"/>
    <p:sldId id="348" r:id="rId22"/>
    <p:sldId id="349" r:id="rId23"/>
    <p:sldId id="350" r:id="rId24"/>
    <p:sldId id="345" r:id="rId25"/>
    <p:sldId id="351" r:id="rId26"/>
    <p:sldId id="341" r:id="rId27"/>
    <p:sldId id="352" r:id="rId28"/>
    <p:sldId id="353" r:id="rId29"/>
    <p:sldId id="354" r:id="rId30"/>
    <p:sldId id="355" r:id="rId31"/>
    <p:sldId id="356" r:id="rId32"/>
    <p:sldId id="288" r:id="rId33"/>
    <p:sldId id="289"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B"/>
    <a:srgbClr val="F3FFF7"/>
    <a:srgbClr val="F9FFE7"/>
    <a:srgbClr val="F2FFE7"/>
    <a:srgbClr val="F6FFEB"/>
    <a:srgbClr val="FFFFFF"/>
    <a:srgbClr val="E1FFEB"/>
    <a:srgbClr val="C4D79B"/>
    <a:srgbClr val="EBF1DE"/>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45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A3087-864D-40DB-BCD8-00744263150B}" type="doc">
      <dgm:prSet loTypeId="urn:microsoft.com/office/officeart/2005/8/layout/process1" loCatId="process" qsTypeId="urn:microsoft.com/office/officeart/2005/8/quickstyle/simple1" qsCatId="simple" csTypeId="urn:microsoft.com/office/officeart/2005/8/colors/accent1_2" csCatId="accent1" phldr="1"/>
      <dgm:spPr/>
    </dgm:pt>
    <dgm:pt modelId="{E6A890D9-F39F-443F-A25D-C1EA1844F86C}">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年度当初</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育成指標等を参考に、自身のキャリアステージに基づいた目標を設定</a:t>
          </a:r>
          <a:endParaRPr kumimoji="1" lang="en-US" altLang="ja-JP" sz="1800" dirty="0">
            <a:solidFill>
              <a:schemeClr val="tx1"/>
            </a:solidFill>
          </a:endParaRPr>
        </a:p>
      </dgm:t>
    </dgm:pt>
    <dgm:pt modelId="{93C41F13-2A4C-466C-B21E-70104FDF29DB}" type="parTrans" cxnId="{2B468177-1501-46DC-9DCC-05F26FD2B93A}">
      <dgm:prSet/>
      <dgm:spPr/>
      <dgm:t>
        <a:bodyPr/>
        <a:lstStyle/>
        <a:p>
          <a:endParaRPr kumimoji="1" lang="ja-JP" altLang="en-US"/>
        </a:p>
      </dgm:t>
    </dgm:pt>
    <dgm:pt modelId="{6BCE2EB9-D4A7-4D77-931A-2697D9843616}" type="sibTrans" cxnId="{2B468177-1501-46DC-9DCC-05F26FD2B93A}">
      <dgm:prSet/>
      <dgm:spPr>
        <a:solidFill>
          <a:schemeClr val="accent6">
            <a:lumMod val="75000"/>
          </a:schemeClr>
        </a:solidFill>
      </dgm:spPr>
      <dgm:t>
        <a:bodyPr/>
        <a:lstStyle/>
        <a:p>
          <a:endParaRPr kumimoji="1" lang="ja-JP" altLang="en-US" dirty="0"/>
        </a:p>
      </dgm:t>
    </dgm:pt>
    <dgm:pt modelId="{C53C5AD3-7EE5-44D9-B063-A85B72CFEEA2}">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日常活動中</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管理職からの指導助言内容や、自己目標の追加・変更、達成状況を記入</a:t>
          </a:r>
        </a:p>
      </dgm:t>
    </dgm:pt>
    <dgm:pt modelId="{6901557B-3ED9-45A5-88BC-F79012A744EB}" type="parTrans" cxnId="{BB70505A-929E-4D7F-9CDE-F80919EBF639}">
      <dgm:prSet/>
      <dgm:spPr/>
      <dgm:t>
        <a:bodyPr/>
        <a:lstStyle/>
        <a:p>
          <a:endParaRPr kumimoji="1" lang="ja-JP" altLang="en-US"/>
        </a:p>
      </dgm:t>
    </dgm:pt>
    <dgm:pt modelId="{5D253198-1AFF-4FE6-AD74-3432E43BEC7F}" type="sibTrans" cxnId="{BB70505A-929E-4D7F-9CDE-F80919EBF639}">
      <dgm:prSet/>
      <dgm:spPr>
        <a:solidFill>
          <a:schemeClr val="accent6">
            <a:lumMod val="75000"/>
          </a:schemeClr>
        </a:solidFill>
      </dgm:spPr>
      <dgm:t>
        <a:bodyPr/>
        <a:lstStyle/>
        <a:p>
          <a:endParaRPr kumimoji="1" lang="ja-JP" altLang="en-US" dirty="0"/>
        </a:p>
      </dgm:t>
    </dgm:pt>
    <dgm:pt modelId="{EAF32753-3AB8-4F70-AD77-0EBF6A9E01BA}">
      <dgm:prSet phldrT="[テキスト]" custT="1"/>
      <dgm:spPr>
        <a:solidFill>
          <a:srgbClr val="FFCCFF"/>
        </a:solidFill>
      </dgm:spPr>
      <dgm:t>
        <a:bodyPr lIns="108000" tIns="108000" rIns="108000"/>
        <a:lstStyle/>
        <a:p>
          <a:pPr algn="ctr">
            <a:lnSpc>
              <a:spcPts val="2100"/>
            </a:lnSpc>
          </a:pPr>
          <a:r>
            <a:rPr kumimoji="1" lang="ja-JP" altLang="en-US" sz="2000" b="1" dirty="0">
              <a:solidFill>
                <a:schemeClr val="tx1"/>
              </a:solidFill>
              <a:effectLst>
                <a:outerShdw blurRad="38100" dist="38100" dir="2700000" algn="tl">
                  <a:srgbClr val="000000">
                    <a:alpha val="43137"/>
                  </a:srgbClr>
                </a:outerShdw>
              </a:effectLst>
            </a:rPr>
            <a:t>年度末</a:t>
          </a:r>
          <a:endParaRPr kumimoji="1" lang="en-US" altLang="ja-JP" sz="2000" b="1" dirty="0">
            <a:solidFill>
              <a:schemeClr val="tx1"/>
            </a:solidFill>
            <a:effectLst>
              <a:outerShdw blurRad="38100" dist="38100" dir="2700000" algn="tl">
                <a:srgbClr val="000000">
                  <a:alpha val="43137"/>
                </a:srgbClr>
              </a:outerShdw>
            </a:effectLst>
          </a:endParaRPr>
        </a:p>
        <a:p>
          <a:pPr algn="just">
            <a:lnSpc>
              <a:spcPts val="2100"/>
            </a:lnSpc>
          </a:pPr>
          <a:r>
            <a:rPr kumimoji="1" lang="ja-JP" altLang="en-US" sz="1800" dirty="0">
              <a:solidFill>
                <a:schemeClr val="tx1"/>
              </a:solidFill>
            </a:rPr>
            <a:t>育成指標等を参考に目標の達成状況を確認し、次年度の取組内容を整理</a:t>
          </a:r>
        </a:p>
      </dgm:t>
    </dgm:pt>
    <dgm:pt modelId="{B03592ED-B980-4C37-AABF-44EF5EAB5010}" type="parTrans" cxnId="{67FDDD3D-1487-4BCE-961C-64CF9A8EAACB}">
      <dgm:prSet/>
      <dgm:spPr/>
      <dgm:t>
        <a:bodyPr/>
        <a:lstStyle/>
        <a:p>
          <a:endParaRPr kumimoji="1" lang="ja-JP" altLang="en-US"/>
        </a:p>
      </dgm:t>
    </dgm:pt>
    <dgm:pt modelId="{007E17CB-63BD-4FCF-8521-6579B0F81B2B}" type="sibTrans" cxnId="{67FDDD3D-1487-4BCE-961C-64CF9A8EAACB}">
      <dgm:prSet/>
      <dgm:spPr/>
      <dgm:t>
        <a:bodyPr/>
        <a:lstStyle/>
        <a:p>
          <a:endParaRPr kumimoji="1" lang="ja-JP" altLang="en-US"/>
        </a:p>
      </dgm:t>
    </dgm:pt>
    <dgm:pt modelId="{F35980DC-6796-4C35-94E5-44C5C10354E7}" type="pres">
      <dgm:prSet presAssocID="{C27A3087-864D-40DB-BCD8-00744263150B}" presName="Name0" presStyleCnt="0">
        <dgm:presLayoutVars>
          <dgm:dir/>
          <dgm:resizeHandles val="exact"/>
        </dgm:presLayoutVars>
      </dgm:prSet>
      <dgm:spPr/>
    </dgm:pt>
    <dgm:pt modelId="{2B61B06F-77DB-431C-B73A-5BCBE42016C1}" type="pres">
      <dgm:prSet presAssocID="{E6A890D9-F39F-443F-A25D-C1EA1844F86C}" presName="node" presStyleLbl="node1" presStyleIdx="0" presStyleCnt="3">
        <dgm:presLayoutVars>
          <dgm:bulletEnabled val="1"/>
        </dgm:presLayoutVars>
      </dgm:prSet>
      <dgm:spPr/>
    </dgm:pt>
    <dgm:pt modelId="{B592A1BD-5AA4-462D-B548-A4EB7ED09ED7}" type="pres">
      <dgm:prSet presAssocID="{6BCE2EB9-D4A7-4D77-931A-2697D9843616}" presName="sibTrans" presStyleLbl="sibTrans2D1" presStyleIdx="0" presStyleCnt="2"/>
      <dgm:spPr/>
    </dgm:pt>
    <dgm:pt modelId="{29DC98C6-BF25-45F0-AFEB-C7494B8E3444}" type="pres">
      <dgm:prSet presAssocID="{6BCE2EB9-D4A7-4D77-931A-2697D9843616}" presName="connectorText" presStyleLbl="sibTrans2D1" presStyleIdx="0" presStyleCnt="2"/>
      <dgm:spPr/>
    </dgm:pt>
    <dgm:pt modelId="{9D931AD7-BCDF-4042-BF67-AD8C35598770}" type="pres">
      <dgm:prSet presAssocID="{C53C5AD3-7EE5-44D9-B063-A85B72CFEEA2}" presName="node" presStyleLbl="node1" presStyleIdx="1" presStyleCnt="3">
        <dgm:presLayoutVars>
          <dgm:bulletEnabled val="1"/>
        </dgm:presLayoutVars>
      </dgm:prSet>
      <dgm:spPr/>
    </dgm:pt>
    <dgm:pt modelId="{E3540F88-232E-4A8C-B4A8-238052E1CD15}" type="pres">
      <dgm:prSet presAssocID="{5D253198-1AFF-4FE6-AD74-3432E43BEC7F}" presName="sibTrans" presStyleLbl="sibTrans2D1" presStyleIdx="1" presStyleCnt="2"/>
      <dgm:spPr/>
    </dgm:pt>
    <dgm:pt modelId="{9DF275E5-A055-4796-B674-BC49E8FDD95B}" type="pres">
      <dgm:prSet presAssocID="{5D253198-1AFF-4FE6-AD74-3432E43BEC7F}" presName="connectorText" presStyleLbl="sibTrans2D1" presStyleIdx="1" presStyleCnt="2"/>
      <dgm:spPr/>
    </dgm:pt>
    <dgm:pt modelId="{0BC23B8C-E2D7-407B-8BD8-90140BDFED19}" type="pres">
      <dgm:prSet presAssocID="{EAF32753-3AB8-4F70-AD77-0EBF6A9E01BA}" presName="node" presStyleLbl="node1" presStyleIdx="2" presStyleCnt="3">
        <dgm:presLayoutVars>
          <dgm:bulletEnabled val="1"/>
        </dgm:presLayoutVars>
      </dgm:prSet>
      <dgm:spPr/>
    </dgm:pt>
  </dgm:ptLst>
  <dgm:cxnLst>
    <dgm:cxn modelId="{48D76D09-70C6-4470-8BBF-A3889F7CBE3F}" type="presOf" srcId="{6BCE2EB9-D4A7-4D77-931A-2697D9843616}" destId="{B592A1BD-5AA4-462D-B548-A4EB7ED09ED7}" srcOrd="0" destOrd="0" presId="urn:microsoft.com/office/officeart/2005/8/layout/process1"/>
    <dgm:cxn modelId="{10DFA331-CF66-44F7-8EBF-D3159F39843E}" type="presOf" srcId="{E6A890D9-F39F-443F-A25D-C1EA1844F86C}" destId="{2B61B06F-77DB-431C-B73A-5BCBE42016C1}" srcOrd="0" destOrd="0" presId="urn:microsoft.com/office/officeart/2005/8/layout/process1"/>
    <dgm:cxn modelId="{67FDDD3D-1487-4BCE-961C-64CF9A8EAACB}" srcId="{C27A3087-864D-40DB-BCD8-00744263150B}" destId="{EAF32753-3AB8-4F70-AD77-0EBF6A9E01BA}" srcOrd="2" destOrd="0" parTransId="{B03592ED-B980-4C37-AABF-44EF5EAB5010}" sibTransId="{007E17CB-63BD-4FCF-8521-6579B0F81B2B}"/>
    <dgm:cxn modelId="{59BDC945-FEBC-4854-928F-8476C73CDE62}" type="presOf" srcId="{5D253198-1AFF-4FE6-AD74-3432E43BEC7F}" destId="{9DF275E5-A055-4796-B674-BC49E8FDD95B}" srcOrd="1" destOrd="0" presId="urn:microsoft.com/office/officeart/2005/8/layout/process1"/>
    <dgm:cxn modelId="{F42C2169-74FF-40A7-8622-5EFF21B59575}" type="presOf" srcId="{6BCE2EB9-D4A7-4D77-931A-2697D9843616}" destId="{29DC98C6-BF25-45F0-AFEB-C7494B8E3444}" srcOrd="1" destOrd="0" presId="urn:microsoft.com/office/officeart/2005/8/layout/process1"/>
    <dgm:cxn modelId="{39EAFA4E-1F22-4F89-B65F-84057FF24B98}" type="presOf" srcId="{C53C5AD3-7EE5-44D9-B063-A85B72CFEEA2}" destId="{9D931AD7-BCDF-4042-BF67-AD8C35598770}" srcOrd="0" destOrd="0" presId="urn:microsoft.com/office/officeart/2005/8/layout/process1"/>
    <dgm:cxn modelId="{2B468177-1501-46DC-9DCC-05F26FD2B93A}" srcId="{C27A3087-864D-40DB-BCD8-00744263150B}" destId="{E6A890D9-F39F-443F-A25D-C1EA1844F86C}" srcOrd="0" destOrd="0" parTransId="{93C41F13-2A4C-466C-B21E-70104FDF29DB}" sibTransId="{6BCE2EB9-D4A7-4D77-931A-2697D9843616}"/>
    <dgm:cxn modelId="{BB70505A-929E-4D7F-9CDE-F80919EBF639}" srcId="{C27A3087-864D-40DB-BCD8-00744263150B}" destId="{C53C5AD3-7EE5-44D9-B063-A85B72CFEEA2}" srcOrd="1" destOrd="0" parTransId="{6901557B-3ED9-45A5-88BC-F79012A744EB}" sibTransId="{5D253198-1AFF-4FE6-AD74-3432E43BEC7F}"/>
    <dgm:cxn modelId="{9BD00DAE-3F9B-4C40-A45E-9456457C8476}" type="presOf" srcId="{5D253198-1AFF-4FE6-AD74-3432E43BEC7F}" destId="{E3540F88-232E-4A8C-B4A8-238052E1CD15}" srcOrd="0" destOrd="0" presId="urn:microsoft.com/office/officeart/2005/8/layout/process1"/>
    <dgm:cxn modelId="{375A59E6-E8AF-497E-8EE5-CF801296CD0A}" type="presOf" srcId="{EAF32753-3AB8-4F70-AD77-0EBF6A9E01BA}" destId="{0BC23B8C-E2D7-407B-8BD8-90140BDFED19}" srcOrd="0" destOrd="0" presId="urn:microsoft.com/office/officeart/2005/8/layout/process1"/>
    <dgm:cxn modelId="{64594DEE-01C3-48B9-A64F-E30F2F64702D}" type="presOf" srcId="{C27A3087-864D-40DB-BCD8-00744263150B}" destId="{F35980DC-6796-4C35-94E5-44C5C10354E7}" srcOrd="0" destOrd="0" presId="urn:microsoft.com/office/officeart/2005/8/layout/process1"/>
    <dgm:cxn modelId="{1F50F20D-7AF7-4ADD-B448-D3E36E7A84C4}" type="presParOf" srcId="{F35980DC-6796-4C35-94E5-44C5C10354E7}" destId="{2B61B06F-77DB-431C-B73A-5BCBE42016C1}" srcOrd="0" destOrd="0" presId="urn:microsoft.com/office/officeart/2005/8/layout/process1"/>
    <dgm:cxn modelId="{171B6CD6-3278-45D8-83E5-50965A00E779}" type="presParOf" srcId="{F35980DC-6796-4C35-94E5-44C5C10354E7}" destId="{B592A1BD-5AA4-462D-B548-A4EB7ED09ED7}" srcOrd="1" destOrd="0" presId="urn:microsoft.com/office/officeart/2005/8/layout/process1"/>
    <dgm:cxn modelId="{C5AA7DBB-2735-4DC3-997C-5707E669BE63}" type="presParOf" srcId="{B592A1BD-5AA4-462D-B548-A4EB7ED09ED7}" destId="{29DC98C6-BF25-45F0-AFEB-C7494B8E3444}" srcOrd="0" destOrd="0" presId="urn:microsoft.com/office/officeart/2005/8/layout/process1"/>
    <dgm:cxn modelId="{2560A53E-D1D7-40FD-8A34-7A3DBC39D827}" type="presParOf" srcId="{F35980DC-6796-4C35-94E5-44C5C10354E7}" destId="{9D931AD7-BCDF-4042-BF67-AD8C35598770}" srcOrd="2" destOrd="0" presId="urn:microsoft.com/office/officeart/2005/8/layout/process1"/>
    <dgm:cxn modelId="{88DA3B1E-9692-47E6-A029-15221DE113B5}" type="presParOf" srcId="{F35980DC-6796-4C35-94E5-44C5C10354E7}" destId="{E3540F88-232E-4A8C-B4A8-238052E1CD15}" srcOrd="3" destOrd="0" presId="urn:microsoft.com/office/officeart/2005/8/layout/process1"/>
    <dgm:cxn modelId="{81CE1AE3-2BD2-464F-AADF-383F9DCF7779}" type="presParOf" srcId="{E3540F88-232E-4A8C-B4A8-238052E1CD15}" destId="{9DF275E5-A055-4796-B674-BC49E8FDD95B}" srcOrd="0" destOrd="0" presId="urn:microsoft.com/office/officeart/2005/8/layout/process1"/>
    <dgm:cxn modelId="{AD8A0230-84BE-49DF-888A-CD48B035D604}" type="presParOf" srcId="{F35980DC-6796-4C35-94E5-44C5C10354E7}" destId="{0BC23B8C-E2D7-407B-8BD8-90140BDFED1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1B06F-77DB-431C-B73A-5BCBE42016C1}">
      <dsp:nvSpPr>
        <dsp:cNvPr id="0" name=""/>
        <dsp:cNvSpPr/>
      </dsp:nvSpPr>
      <dsp:spPr>
        <a:xfrm>
          <a:off x="7859"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年度当初</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育成指標等を参考に、自身のキャリアステージに基づいた目標を設定</a:t>
          </a:r>
          <a:endParaRPr kumimoji="1" lang="en-US" altLang="ja-JP" sz="1800" kern="1200" dirty="0">
            <a:solidFill>
              <a:schemeClr val="tx1"/>
            </a:solidFill>
          </a:endParaRPr>
        </a:p>
      </dsp:txBody>
      <dsp:txXfrm>
        <a:off x="60754" y="76934"/>
        <a:ext cx="2243450" cy="1700188"/>
      </dsp:txXfrm>
    </dsp:sp>
    <dsp:sp modelId="{B592A1BD-5AA4-462D-B548-A4EB7ED09ED7}">
      <dsp:nvSpPr>
        <dsp:cNvPr id="0" name=""/>
        <dsp:cNvSpPr/>
      </dsp:nvSpPr>
      <dsp:spPr>
        <a:xfrm>
          <a:off x="2592023"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2592023" y="752244"/>
        <a:ext cx="348627" cy="349567"/>
      </dsp:txXfrm>
    </dsp:sp>
    <dsp:sp modelId="{9D931AD7-BCDF-4042-BF67-AD8C35598770}">
      <dsp:nvSpPr>
        <dsp:cNvPr id="0" name=""/>
        <dsp:cNvSpPr/>
      </dsp:nvSpPr>
      <dsp:spPr>
        <a:xfrm>
          <a:off x="3296795"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日常活動中</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管理職からの指導助言内容や、自己目標の追加・変更、達成状況を記入</a:t>
          </a:r>
        </a:p>
      </dsp:txBody>
      <dsp:txXfrm>
        <a:off x="3349690" y="76934"/>
        <a:ext cx="2243450" cy="1700188"/>
      </dsp:txXfrm>
    </dsp:sp>
    <dsp:sp modelId="{E3540F88-232E-4A8C-B4A8-238052E1CD15}">
      <dsp:nvSpPr>
        <dsp:cNvPr id="0" name=""/>
        <dsp:cNvSpPr/>
      </dsp:nvSpPr>
      <dsp:spPr>
        <a:xfrm>
          <a:off x="5880960" y="635722"/>
          <a:ext cx="498038" cy="582611"/>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kumimoji="1" lang="ja-JP" altLang="en-US" sz="2500" kern="1200" dirty="0"/>
        </a:p>
      </dsp:txBody>
      <dsp:txXfrm>
        <a:off x="5880960" y="752244"/>
        <a:ext cx="348627" cy="349567"/>
      </dsp:txXfrm>
    </dsp:sp>
    <dsp:sp modelId="{0BC23B8C-E2D7-407B-8BD8-90140BDFED19}">
      <dsp:nvSpPr>
        <dsp:cNvPr id="0" name=""/>
        <dsp:cNvSpPr/>
      </dsp:nvSpPr>
      <dsp:spPr>
        <a:xfrm>
          <a:off x="6585732" y="24039"/>
          <a:ext cx="2349240" cy="1805978"/>
        </a:xfrm>
        <a:prstGeom prst="roundRect">
          <a:avLst>
            <a:gd name="adj" fmla="val 10000"/>
          </a:avLst>
        </a:prstGeom>
        <a:solidFill>
          <a:srgbClr val="FF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00" tIns="108000" rIns="108000" bIns="76200" numCol="1" spcCol="1270" anchor="ctr" anchorCtr="0">
          <a:noAutofit/>
        </a:bodyPr>
        <a:lstStyle/>
        <a:p>
          <a:pPr marL="0" lvl="0" indent="0" algn="ctr" defTabSz="889000">
            <a:lnSpc>
              <a:spcPts val="2100"/>
            </a:lnSpc>
            <a:spcBef>
              <a:spcPct val="0"/>
            </a:spcBef>
            <a:spcAft>
              <a:spcPct val="35000"/>
            </a:spcAft>
            <a:buNone/>
          </a:pPr>
          <a:r>
            <a:rPr kumimoji="1" lang="ja-JP" altLang="en-US" sz="2000" b="1" kern="1200" dirty="0">
              <a:solidFill>
                <a:schemeClr val="tx1"/>
              </a:solidFill>
              <a:effectLst>
                <a:outerShdw blurRad="38100" dist="38100" dir="2700000" algn="tl">
                  <a:srgbClr val="000000">
                    <a:alpha val="43137"/>
                  </a:srgbClr>
                </a:outerShdw>
              </a:effectLst>
            </a:rPr>
            <a:t>年度末</a:t>
          </a:r>
          <a:endParaRPr kumimoji="1" lang="en-US" altLang="ja-JP" sz="2000" b="1" kern="1200" dirty="0">
            <a:solidFill>
              <a:schemeClr val="tx1"/>
            </a:solidFill>
            <a:effectLst>
              <a:outerShdw blurRad="38100" dist="38100" dir="2700000" algn="tl">
                <a:srgbClr val="000000">
                  <a:alpha val="43137"/>
                </a:srgbClr>
              </a:outerShdw>
            </a:effectLst>
          </a:endParaRPr>
        </a:p>
        <a:p>
          <a:pPr marL="0" lvl="0" indent="0" algn="just" defTabSz="889000">
            <a:lnSpc>
              <a:spcPts val="2100"/>
            </a:lnSpc>
            <a:spcBef>
              <a:spcPct val="0"/>
            </a:spcBef>
            <a:spcAft>
              <a:spcPct val="35000"/>
            </a:spcAft>
            <a:buNone/>
          </a:pPr>
          <a:r>
            <a:rPr kumimoji="1" lang="ja-JP" altLang="en-US" sz="1800" kern="1200" dirty="0">
              <a:solidFill>
                <a:schemeClr val="tx1"/>
              </a:solidFill>
            </a:rPr>
            <a:t>育成指標等を参考に目標の達成状況を確認し、次年度の取組内容を整理</a:t>
          </a:r>
        </a:p>
      </dsp:txBody>
      <dsp:txXfrm>
        <a:off x="6638627" y="76934"/>
        <a:ext cx="2243450" cy="17001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044BDC7-3009-42C8-AC4B-6966A205FD67}" type="datetimeFigureOut">
              <a:rPr kumimoji="1" lang="ja-JP" altLang="en-US" smtClean="0"/>
              <a:t>2024/3/8</a:t>
            </a:fld>
            <a:endParaRPr kumimoji="1" lang="ja-JP" altLang="en-US" dirty="0"/>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86DAC4-80EB-403D-9F44-5B985F881D22}" type="slidenum">
              <a:rPr kumimoji="1" lang="ja-JP" altLang="en-US" smtClean="0"/>
              <a:t>‹#›</a:t>
            </a:fld>
            <a:endParaRPr kumimoji="1" lang="ja-JP" altLang="en-US" dirty="0"/>
          </a:p>
        </p:txBody>
      </p:sp>
    </p:spTree>
    <p:extLst>
      <p:ext uri="{BB962C8B-B14F-4D97-AF65-F5344CB8AC3E}">
        <p14:creationId xmlns:p14="http://schemas.microsoft.com/office/powerpoint/2010/main" val="30842242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AD3A8D4-B3D9-4DC2-ADDB-0A698094DFD5}"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549297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16B9FB-84D2-47AC-B85B-A72C31F59278}"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7916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E1A6CB4-E2ED-48AC-918A-DA33327DB45E}"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5061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76CB209-C252-45F2-9C8F-446D3C7D79E7}"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373675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47DA90-47AD-4CB0-AB0B-E44D474982F0}" type="datetime1">
              <a:rPr kumimoji="1" lang="ja-JP" altLang="en-US" smtClean="0"/>
              <a:t>2024/3/8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988770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BA787F-0438-424B-B07A-C82679D49342}" type="datetime1">
              <a:rPr kumimoji="1" lang="ja-JP" altLang="en-US" smtClean="0"/>
              <a:t>2024/3/8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6676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8540EB-EBA9-4817-95E0-4E3A3447B2C9}" type="datetime1">
              <a:rPr kumimoji="1" lang="ja-JP" altLang="en-US" smtClean="0"/>
              <a:t>2024/3/8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06384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018DA2-6DC2-482D-B844-E6C2622EB6E1}" type="datetime1">
              <a:rPr kumimoji="1" lang="ja-JP" altLang="en-US" smtClean="0"/>
              <a:t>2024/3/8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1703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14FBF-5FF9-4912-BCF1-93413C8B17D4}" type="datetime1">
              <a:rPr kumimoji="1" lang="ja-JP" altLang="en-US" smtClean="0"/>
              <a:t>2024/3/8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46730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4B7FFE1-CEA2-4E3F-953A-AC025678B4DF}" type="datetime1">
              <a:rPr kumimoji="1" lang="ja-JP" altLang="en-US" smtClean="0"/>
              <a:t>2024/3/8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683458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8B6011-0AB9-41A4-9480-CF430D861A94}" type="datetime1">
              <a:rPr kumimoji="1" lang="ja-JP" altLang="en-US" smtClean="0"/>
              <a:t>2024/3/8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279349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2BAB3-06FF-468A-A94C-32BCD54BD82A}" type="datetime1">
              <a:rPr kumimoji="1" lang="ja-JP" altLang="en-US" smtClean="0"/>
              <a:t>2024/3/8</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5370A-2441-44D6-8B96-35D25EB4DDDF}" type="slidenum">
              <a:rPr kumimoji="1" lang="ja-JP" altLang="en-US" smtClean="0"/>
              <a:t>‹#›</a:t>
            </a:fld>
            <a:endParaRPr kumimoji="1" lang="ja-JP" altLang="en-US" dirty="0"/>
          </a:p>
        </p:txBody>
      </p:sp>
    </p:spTree>
    <p:extLst>
      <p:ext uri="{BB962C8B-B14F-4D97-AF65-F5344CB8AC3E}">
        <p14:creationId xmlns:p14="http://schemas.microsoft.com/office/powerpoint/2010/main" val="19775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hyperlink" Target="https://www.pref.yamanashi.jp/documents/80897/senter-hp.pdf" TargetMode="External"/><Relationship Id="rId5" Type="http://schemas.openxmlformats.org/officeDocument/2006/relationships/slide" Target="slide33.xml"/><Relationship Id="rId4" Type="http://schemas.openxmlformats.org/officeDocument/2006/relationships/slide" Target="slide32.xml"/><Relationship Id="rId9"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slide" Target="slide14.xm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image" Target="../media/image8.png"/><Relationship Id="rId10" Type="http://schemas.openxmlformats.org/officeDocument/2006/relationships/hyperlink" Target="https://www.pref.yamanashi.jp/documents/80897/senter-hp.pdf" TargetMode="External"/><Relationship Id="rId4" Type="http://schemas.openxmlformats.org/officeDocument/2006/relationships/slide" Target="slide15.xml"/><Relationship Id="rId9" Type="http://schemas.openxmlformats.org/officeDocument/2006/relationships/slide" Target="slide33.xml"/></Relationships>
</file>

<file path=ppt/slides/_rels/slide13.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ref.yamanashi.jp/documents/80897/senter-hp.pdf" TargetMode="External"/><Relationship Id="rId3" Type="http://schemas.openxmlformats.org/officeDocument/2006/relationships/hyperlink" Target="https://www.ypec.ed.jp/ypechp/wp-content/uploads/2024/03/koutyouS.pdf" TargetMode="External"/><Relationship Id="rId7"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32.xml"/><Relationship Id="rId11" Type="http://schemas.openxmlformats.org/officeDocument/2006/relationships/slide" Target="slide6.xml"/><Relationship Id="rId5" Type="http://schemas.openxmlformats.org/officeDocument/2006/relationships/slide" Target="slide3.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1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1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1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2.xml"/><Relationship Id="rId7" Type="http://schemas.openxmlformats.org/officeDocument/2006/relationships/hyperlink" Target="https://www.pref.yamanashi.jp/documents/80897/senter-hp.pdf" TargetMode="Externa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slide" Target="slide6.xml"/><Relationship Id="rId4" Type="http://schemas.openxmlformats.org/officeDocument/2006/relationships/slide" Target="slide33.xml"/><Relationship Id="rId9"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2.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4.xml"/><Relationship Id="rId3" Type="http://schemas.openxmlformats.org/officeDocument/2006/relationships/hyperlink" Target="&#30740;&#20462;&#19968;&#35239;/R5%20&#30740;&#20462;&#35336;&#30011;&#65288;&#39178;&#35703;&#65289;&#31532;3&#12473;&#12486;&#12540;&#12472;.pdf" TargetMode="External"/><Relationship Id="rId7" Type="http://schemas.openxmlformats.org/officeDocument/2006/relationships/slide" Target="slide5.xml"/><Relationship Id="rId12"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www.ypec.ed.jp/ypechp/wp-content/uploads/2024/01/43-stage-3-yougo.pdf" TargetMode="External"/><Relationship Id="rId11" Type="http://schemas.openxmlformats.org/officeDocument/2006/relationships/hyperlink" Target="https://www.pref.yamanashi.jp/documents/80897/senter-hp.pdf" TargetMode="External"/><Relationship Id="rId5" Type="http://schemas.openxmlformats.org/officeDocument/2006/relationships/hyperlink" Target="https://www.ypec.ed.jp/ypechp/wp-content/uploads/2024/01/42-stage-2-yougo.pdf" TargetMode="External"/><Relationship Id="rId10" Type="http://schemas.openxmlformats.org/officeDocument/2006/relationships/slide" Target="slide33.xml"/><Relationship Id="rId4" Type="http://schemas.openxmlformats.org/officeDocument/2006/relationships/hyperlink" Target="https://www.ypec.ed.jp/ypechp/wp-content/uploads/2024/01/41-stage-1-yougo.pdf" TargetMode="External"/><Relationship Id="rId9" Type="http://schemas.openxmlformats.org/officeDocument/2006/relationships/slide" Target="slide32.xml"/><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32.xml"/><Relationship Id="rId18" Type="http://schemas.openxmlformats.org/officeDocument/2006/relationships/slide" Target="slide6.xml"/><Relationship Id="rId3" Type="http://schemas.openxmlformats.org/officeDocument/2006/relationships/image" Target="../media/image3.emf"/><Relationship Id="rId7" Type="http://schemas.openxmlformats.org/officeDocument/2006/relationships/image" Target="../media/image6.png"/><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5.xml"/><Relationship Id="rId5" Type="http://schemas.openxmlformats.org/officeDocument/2006/relationships/image" Target="../media/image5.png"/><Relationship Id="rId15" Type="http://schemas.openxmlformats.org/officeDocument/2006/relationships/hyperlink" Target="https://www.pref.yamanashi.jp/documents/80897/senter-hp.pdf" TargetMode="External"/><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slide" Target="slide33.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6.xml"/><Relationship Id="rId3" Type="http://schemas.openxmlformats.org/officeDocument/2006/relationships/hyperlink" Target="https://www.ypec.ed.jp/ypechp/wp-content/uploads/2024/01/41-stage-1-yougo.pdf" TargetMode="External"/><Relationship Id="rId7" Type="http://schemas.openxmlformats.org/officeDocument/2006/relationships/slide" Target="slide3.xml"/><Relationship Id="rId12" Type="http://schemas.openxmlformats.org/officeDocument/2006/relationships/slide" Target="slide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2.xml"/><Relationship Id="rId5" Type="http://schemas.openxmlformats.org/officeDocument/2006/relationships/hyperlink" Target="https://www.ypec.ed.jp/ypechp/wp-content/uploads/2024/01/43-stage-3-yougo.pdf" TargetMode="External"/><Relationship Id="rId10" Type="http://schemas.openxmlformats.org/officeDocument/2006/relationships/hyperlink" Target="https://www.pref.yamanashi.jp/documents/80897/senter-hp.pdf" TargetMode="External"/><Relationship Id="rId4" Type="http://schemas.openxmlformats.org/officeDocument/2006/relationships/hyperlink" Target="https://www.ypec.ed.jp/ypechp/wp-content/uploads/2024/01/42-stage-2-yougo.pdf" TargetMode="External"/><Relationship Id="rId9"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diagramLayout" Target="../diagrams/layout1.xml"/><Relationship Id="rId7" Type="http://schemas.openxmlformats.org/officeDocument/2006/relationships/image" Target="../media/image14.png"/><Relationship Id="rId12" Type="http://schemas.openxmlformats.org/officeDocument/2006/relationships/hyperlink" Target="https://www.pref.yamanashi.jp/documents/80897/senter-hp.pdf"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slide" Target="slide33.xml"/><Relationship Id="rId5" Type="http://schemas.openxmlformats.org/officeDocument/2006/relationships/diagramColors" Target="../diagrams/colors1.xml"/><Relationship Id="rId15" Type="http://schemas.openxmlformats.org/officeDocument/2006/relationships/slide" Target="slide6.xml"/><Relationship Id="rId10" Type="http://schemas.openxmlformats.org/officeDocument/2006/relationships/slide" Target="slide32.xml"/><Relationship Id="rId4" Type="http://schemas.openxmlformats.org/officeDocument/2006/relationships/diagramQuickStyle" Target="../diagrams/quickStyle1.xml"/><Relationship Id="rId9" Type="http://schemas.openxmlformats.org/officeDocument/2006/relationships/slide" Target="slide3.xml"/><Relationship Id="rId14"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12"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slide" Target="slide33.xml"/><Relationship Id="rId11" Type="http://schemas.openxmlformats.org/officeDocument/2006/relationships/hyperlink" Target="https://www.ypec.ed.jp/?page_id=80" TargetMode="Externa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hyperlink" Target="https://www.ypec.ed.jp/ypechp/wp-content/uploads/2024/01/04-keikaku-kocho.pdf" TargetMode="External"/><Relationship Id="rId13" Type="http://schemas.openxmlformats.org/officeDocument/2006/relationships/slide" Target="slide32.xml"/><Relationship Id="rId18" Type="http://schemas.openxmlformats.org/officeDocument/2006/relationships/slide" Target="slide6.xml"/><Relationship Id="rId3" Type="http://schemas.openxmlformats.org/officeDocument/2006/relationships/hyperlink" Target="https://www.ypec.ed.jp/ypechp/wp-content/uploads/2024/01/11-itiran-kyouin.pdf" TargetMode="External"/><Relationship Id="rId7" Type="http://schemas.openxmlformats.org/officeDocument/2006/relationships/hyperlink" Target="https://www.ypec.ed.jp/ypechp/wp-content/uploads/2024/01/13-itiran-eiyo.pdf" TargetMode="External"/><Relationship Id="rId12" Type="http://schemas.openxmlformats.org/officeDocument/2006/relationships/slide" Target="slide3.xml"/><Relationship Id="rId17" Type="http://schemas.openxmlformats.org/officeDocument/2006/relationships/slide" Target="slide4.xml"/><Relationship Id="rId2" Type="http://schemas.openxmlformats.org/officeDocument/2006/relationships/hyperlink" Target="https://www.ypec.ed.jp/ypechp/wp-content/uploads/2024/01/01-keikaku-kyouin.pdf" TargetMode="Externa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hyperlink" Target="https://www.ypec.ed.jp/ypechp/wp-content/uploads/2024/01/03-keikaku-eiyo.pdf" TargetMode="External"/><Relationship Id="rId11" Type="http://schemas.openxmlformats.org/officeDocument/2006/relationships/slide" Target="slide5.xml"/><Relationship Id="rId5" Type="http://schemas.openxmlformats.org/officeDocument/2006/relationships/hyperlink" Target="https://www.ypec.ed.jp/ypechp/wp-content/uploads/2024/01/12-itiran-yougo.pdf" TargetMode="External"/><Relationship Id="rId15" Type="http://schemas.openxmlformats.org/officeDocument/2006/relationships/hyperlink" Target="https://www.pref.yamanashi.jp/documents/80897/senter-hp.pdf" TargetMode="External"/><Relationship Id="rId10" Type="http://schemas.openxmlformats.org/officeDocument/2006/relationships/image" Target="../media/image8.png"/><Relationship Id="rId4" Type="http://schemas.openxmlformats.org/officeDocument/2006/relationships/hyperlink" Target="https://www.ypec.ed.jp/ypechp/wp-content/uploads/2024/01/02-keikaku-yougo.pdf" TargetMode="External"/><Relationship Id="rId9" Type="http://schemas.openxmlformats.org/officeDocument/2006/relationships/hyperlink" Target="https://www.ypec.ed.jp/ypechp/wp-content/uploads/2024/01/14-itiran-kocho.pdf" TargetMode="External"/><Relationship Id="rId14" Type="http://schemas.openxmlformats.org/officeDocument/2006/relationships/slide" Target="slide33.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2.xml"/><Relationship Id="rId3" Type="http://schemas.openxmlformats.org/officeDocument/2006/relationships/slide" Target="slide9.xml"/><Relationship Id="rId7" Type="http://schemas.openxmlformats.org/officeDocument/2006/relationships/slide" Target="slide12.xml"/><Relationship Id="rId12" Type="http://schemas.openxmlformats.org/officeDocument/2006/relationships/hyperlink" Target="https://www.pref.yamanashi.jp/documents/80897/senter-hp.pdf"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33.xml"/><Relationship Id="rId5" Type="http://schemas.openxmlformats.org/officeDocument/2006/relationships/slide" Target="slide8.xml"/><Relationship Id="rId15" Type="http://schemas.openxmlformats.org/officeDocument/2006/relationships/slide" Target="slide6.xml"/><Relationship Id="rId10" Type="http://schemas.openxmlformats.org/officeDocument/2006/relationships/slide" Target="slide32.xml"/><Relationship Id="rId4" Type="http://schemas.openxmlformats.org/officeDocument/2006/relationships/slide" Target="slide10.xml"/><Relationship Id="rId9" Type="http://schemas.openxmlformats.org/officeDocument/2006/relationships/slide" Target="slide3.xml"/><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2.xml"/><Relationship Id="rId18" Type="http://schemas.openxmlformats.org/officeDocument/2006/relationships/slide" Target="slide11.xml"/><Relationship Id="rId26" Type="http://schemas.openxmlformats.org/officeDocument/2006/relationships/slide" Target="slide6.xml"/><Relationship Id="rId3" Type="http://schemas.openxmlformats.org/officeDocument/2006/relationships/image" Target="../media/image3.emf"/><Relationship Id="rId21" Type="http://schemas.openxmlformats.org/officeDocument/2006/relationships/slide" Target="slide32.xml"/><Relationship Id="rId7" Type="http://schemas.openxmlformats.org/officeDocument/2006/relationships/slide" Target="slide17.xml"/><Relationship Id="rId12" Type="http://schemas.openxmlformats.org/officeDocument/2006/relationships/slide" Target="slide21.xml"/><Relationship Id="rId17" Type="http://schemas.openxmlformats.org/officeDocument/2006/relationships/slide" Target="slide25.xml"/><Relationship Id="rId25" Type="http://schemas.openxmlformats.org/officeDocument/2006/relationships/slide" Target="slide4.xml"/><Relationship Id="rId2" Type="http://schemas.openxmlformats.org/officeDocument/2006/relationships/oleObject" Target="../embeddings/oleObject1.bin"/><Relationship Id="rId16" Type="http://schemas.openxmlformats.org/officeDocument/2006/relationships/slide" Target="slide26.xml"/><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19.xml"/><Relationship Id="rId24" Type="http://schemas.openxmlformats.org/officeDocument/2006/relationships/slide" Target="slide2.xml"/><Relationship Id="rId5" Type="http://schemas.openxmlformats.org/officeDocument/2006/relationships/slide" Target="slide9.xml"/><Relationship Id="rId15" Type="http://schemas.openxmlformats.org/officeDocument/2006/relationships/slide" Target="slide24.xml"/><Relationship Id="rId23" Type="http://schemas.openxmlformats.org/officeDocument/2006/relationships/hyperlink" Target="https://www.pref.yamanashi.jp/documents/80897/senter-hp.pdf" TargetMode="External"/><Relationship Id="rId10" Type="http://schemas.openxmlformats.org/officeDocument/2006/relationships/slide" Target="slide20.xml"/><Relationship Id="rId19" Type="http://schemas.openxmlformats.org/officeDocument/2006/relationships/slide" Target="slide5.xml"/><Relationship Id="rId4" Type="http://schemas.openxmlformats.org/officeDocument/2006/relationships/slide" Target="slide7.xml"/><Relationship Id="rId9" Type="http://schemas.openxmlformats.org/officeDocument/2006/relationships/slide" Target="slide18.xml"/><Relationship Id="rId14" Type="http://schemas.openxmlformats.org/officeDocument/2006/relationships/slide" Target="slide23.xml"/><Relationship Id="rId22" Type="http://schemas.openxmlformats.org/officeDocument/2006/relationships/slide" Target="slide33.xml"/></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9.xml"/><Relationship Id="rId18" Type="http://schemas.openxmlformats.org/officeDocument/2006/relationships/slide" Target="slide32.xml"/><Relationship Id="rId3" Type="http://schemas.openxmlformats.org/officeDocument/2006/relationships/image" Target="../media/image3.emf"/><Relationship Id="rId21" Type="http://schemas.openxmlformats.org/officeDocument/2006/relationships/slide" Target="slide2.xml"/><Relationship Id="rId7" Type="http://schemas.openxmlformats.org/officeDocument/2006/relationships/slide" Target="slide24.xml"/><Relationship Id="rId12" Type="http://schemas.openxmlformats.org/officeDocument/2006/relationships/slide" Target="slide28.xml"/><Relationship Id="rId17" Type="http://schemas.openxmlformats.org/officeDocument/2006/relationships/slide" Target="slide3.xml"/><Relationship Id="rId2" Type="http://schemas.openxmlformats.org/officeDocument/2006/relationships/oleObject" Target="../embeddings/oleObject1.bin"/><Relationship Id="rId16" Type="http://schemas.openxmlformats.org/officeDocument/2006/relationships/slide" Target="slide5.xml"/><Relationship Id="rId20" Type="http://schemas.openxmlformats.org/officeDocument/2006/relationships/hyperlink" Target="https://www.pref.yamanashi.jp/documents/80897/senter-hp.pdf" TargetMode="Externa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slide" Target="slide27.xml"/><Relationship Id="rId5" Type="http://schemas.openxmlformats.org/officeDocument/2006/relationships/slide" Target="slide25.xml"/><Relationship Id="rId15" Type="http://schemas.openxmlformats.org/officeDocument/2006/relationships/slide" Target="slide30.xml"/><Relationship Id="rId10" Type="http://schemas.openxmlformats.org/officeDocument/2006/relationships/slide" Target="slide21.xml"/><Relationship Id="rId19" Type="http://schemas.openxmlformats.org/officeDocument/2006/relationships/slide" Target="slide33.xml"/><Relationship Id="rId4" Type="http://schemas.openxmlformats.org/officeDocument/2006/relationships/slide" Target="slide6.xml"/><Relationship Id="rId9" Type="http://schemas.openxmlformats.org/officeDocument/2006/relationships/slide" Target="slide22.xml"/><Relationship Id="rId14" Type="http://schemas.openxmlformats.org/officeDocument/2006/relationships/slide" Target="slide31.xml"/><Relationship Id="rId22"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hyperlink" Target="https://www.pref.yamanashi.jp/documents/80897/senter-hp.pdf" TargetMode="External"/><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32.xml"/><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正方形/長方形 18"/>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53660" y="618915"/>
            <a:ext cx="8915400" cy="1156017"/>
          </a:xfrm>
        </p:spPr>
        <p:txBody>
          <a:bodyPr>
            <a:normAutofit/>
          </a:bodyPr>
          <a:lstStyle/>
          <a:p>
            <a:r>
              <a:rPr kumimoji="1" lang="ja-JP" altLang="en-US" sz="5600" dirty="0">
                <a:latin typeface="ＭＳ Ｐゴシック" panose="020B0600070205080204" pitchFamily="50" charset="-128"/>
                <a:ea typeface="ＭＳ Ｐゴシック" panose="020B0600070205080204" pitchFamily="50" charset="-128"/>
              </a:rPr>
              <a:t>やまなし</a:t>
            </a:r>
            <a:r>
              <a:rPr kumimoji="1" lang="ja-JP" altLang="en-US" sz="5600" dirty="0">
                <a:solidFill>
                  <a:srgbClr val="FF0000"/>
                </a:solidFill>
                <a:latin typeface="ＭＳ Ｐゴシック" panose="020B0600070205080204" pitchFamily="50" charset="-128"/>
                <a:ea typeface="ＭＳ Ｐゴシック" panose="020B0600070205080204" pitchFamily="50" charset="-128"/>
              </a:rPr>
              <a:t>養護教諭</a:t>
            </a:r>
            <a:r>
              <a:rPr kumimoji="1" lang="ja-JP" altLang="en-US" sz="5600" dirty="0">
                <a:latin typeface="ＭＳ Ｐゴシック" panose="020B0600070205080204" pitchFamily="50" charset="-128"/>
                <a:ea typeface="ＭＳ Ｐゴシック" panose="020B0600070205080204" pitchFamily="50" charset="-128"/>
              </a:rPr>
              <a:t>育成指標</a:t>
            </a:r>
          </a:p>
        </p:txBody>
      </p:sp>
      <p:sp>
        <p:nvSpPr>
          <p:cNvPr id="4" name="タイトル 1"/>
          <p:cNvSpPr txBox="1">
            <a:spLocks/>
          </p:cNvSpPr>
          <p:nvPr/>
        </p:nvSpPr>
        <p:spPr>
          <a:xfrm>
            <a:off x="105288" y="1498412"/>
            <a:ext cx="8915400" cy="15446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700" b="1" dirty="0">
                <a:latin typeface="ＭＳ ゴシック" panose="020B0609070205080204" pitchFamily="49" charset="-128"/>
                <a:ea typeface="ＭＳ ゴシック" panose="020B0609070205080204" pitchFamily="49" charset="-128"/>
              </a:rPr>
              <a:t>活用ガイド</a:t>
            </a:r>
          </a:p>
        </p:txBody>
      </p:sp>
      <p:sp>
        <p:nvSpPr>
          <p:cNvPr id="9" name="正方形/長方形 8"/>
          <p:cNvSpPr/>
          <p:nvPr/>
        </p:nvSpPr>
        <p:spPr>
          <a:xfrm>
            <a:off x="2255520" y="3257088"/>
            <a:ext cx="4718979" cy="35247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810" y="2848244"/>
            <a:ext cx="4068356" cy="3634399"/>
          </a:xfrm>
          <a:prstGeom prst="rect">
            <a:avLst/>
          </a:prstGeom>
        </p:spPr>
      </p:pic>
      <p:sp>
        <p:nvSpPr>
          <p:cNvPr id="8" name="タイトル 1"/>
          <p:cNvSpPr txBox="1">
            <a:spLocks/>
          </p:cNvSpPr>
          <p:nvPr/>
        </p:nvSpPr>
        <p:spPr>
          <a:xfrm>
            <a:off x="6457950" y="6073799"/>
            <a:ext cx="2491740" cy="662940"/>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latin typeface="ＭＳ ゴシック" panose="020B0609070205080204" pitchFamily="49" charset="-128"/>
                <a:ea typeface="ＭＳ ゴシック" panose="020B0609070205080204" pitchFamily="49" charset="-128"/>
              </a:rPr>
              <a:t>令和６年３月１５日</a:t>
            </a:r>
            <a:endParaRPr lang="en-US" altLang="ja-JP" sz="2000" dirty="0">
              <a:latin typeface="ＭＳ ゴシック" panose="020B0609070205080204" pitchFamily="49" charset="-128"/>
              <a:ea typeface="ＭＳ ゴシック" panose="020B0609070205080204" pitchFamily="49" charset="-128"/>
            </a:endParaRPr>
          </a:p>
          <a:p>
            <a:r>
              <a:rPr lang="ja-JP" altLang="en-US" sz="2000" dirty="0">
                <a:latin typeface="ＭＳ ゴシック" panose="020B0609070205080204" pitchFamily="49" charset="-128"/>
                <a:ea typeface="ＭＳ ゴシック" panose="020B0609070205080204" pitchFamily="49" charset="-128"/>
              </a:rPr>
              <a:t>山梨県教育委員会</a:t>
            </a:r>
          </a:p>
        </p:txBody>
      </p:sp>
      <p:grpSp>
        <p:nvGrpSpPr>
          <p:cNvPr id="6" name="グループ化 5"/>
          <p:cNvGrpSpPr/>
          <p:nvPr/>
        </p:nvGrpSpPr>
        <p:grpSpPr>
          <a:xfrm>
            <a:off x="150483" y="75115"/>
            <a:ext cx="7683666" cy="402824"/>
            <a:chOff x="150483" y="75115"/>
            <a:chExt cx="7683666" cy="402824"/>
          </a:xfrm>
        </p:grpSpPr>
        <p:grpSp>
          <p:nvGrpSpPr>
            <p:cNvPr id="21" name="グループ化 20"/>
            <p:cNvGrpSpPr/>
            <p:nvPr/>
          </p:nvGrpSpPr>
          <p:grpSpPr>
            <a:xfrm>
              <a:off x="150483" y="75115"/>
              <a:ext cx="7683666" cy="402824"/>
              <a:chOff x="150483" y="75115"/>
              <a:chExt cx="7683666" cy="402824"/>
            </a:xfrm>
          </p:grpSpPr>
          <p:grpSp>
            <p:nvGrpSpPr>
              <p:cNvPr id="22" name="グループ化 21"/>
              <p:cNvGrpSpPr/>
              <p:nvPr/>
            </p:nvGrpSpPr>
            <p:grpSpPr>
              <a:xfrm>
                <a:off x="150483" y="75115"/>
                <a:ext cx="6953733" cy="402824"/>
                <a:chOff x="9330690" y="4935897"/>
                <a:chExt cx="6953733" cy="402824"/>
              </a:xfrm>
            </p:grpSpPr>
            <p:sp>
              <p:nvSpPr>
                <p:cNvPr id="25" name="額縁 24">
                  <a:hlinkClick r:id="" action="ppaction://hlinkshowjump?jump=firstslide"/>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6" name="額縁 25">
                  <a:hlinkClick r:id="rId3" action="ppaction://hlinksldjump"/>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7" name="額縁 26">
                  <a:hlinkClick r:id="rId4" action="ppaction://hlinksldjump"/>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8" name="額縁 27">
                  <a:hlinkClick r:id="rId5" action="ppaction://hlinksldjump"/>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9" name="額縁 28">
                  <a:hlinkClick r:id="rId6" action="ppaction://hlinksldjump"/>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0" name="額縁 29">
                  <a:hlinkClick r:id="rId7"/>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1" name="額縁 30">
                  <a:hlinkClick r:id="rId8" action="ppaction://hlinksldjump"/>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3" name="額縁 22">
                <a:hlinkClick r:id="rId9" action="ppaction://hlinksldjump"/>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2" name="額縁 31">
              <a:hlinkClick r:id="rId10" action="ppaction://hlinksldjump"/>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5943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6328" y="560368"/>
            <a:ext cx="1510489" cy="1680655"/>
          </a:xfrm>
          <a:prstGeom prst="rect">
            <a:avLst/>
          </a:prstGeom>
        </p:spPr>
      </p:pic>
      <p:sp>
        <p:nvSpPr>
          <p:cNvPr id="2" name="タイトル 1"/>
          <p:cNvSpPr>
            <a:spLocks noGrp="1"/>
          </p:cNvSpPr>
          <p:nvPr>
            <p:ph type="ctrTitle"/>
          </p:nvPr>
        </p:nvSpPr>
        <p:spPr>
          <a:xfrm>
            <a:off x="2054621" y="701074"/>
            <a:ext cx="4965192" cy="550402"/>
          </a:xfrm>
        </p:spPr>
        <p:txBody>
          <a:bodyPr>
            <a:noAutofit/>
          </a:bodyPr>
          <a:lstStyle/>
          <a:p>
            <a:r>
              <a:rPr lang="ja-JP" altLang="en-US" sz="3600" b="1" dirty="0">
                <a:latin typeface="+mn-ea"/>
                <a:ea typeface="+mn-ea"/>
              </a:rPr>
              <a:t>教員として</a:t>
            </a:r>
            <a:r>
              <a:rPr lang="ja-JP" altLang="en-US" sz="3600" b="1" dirty="0">
                <a:solidFill>
                  <a:srgbClr val="FF0000"/>
                </a:solidFill>
                <a:latin typeface="+mn-ea"/>
                <a:ea typeface="+mn-ea"/>
              </a:rPr>
              <a:t>必要な素養</a:t>
            </a:r>
          </a:p>
        </p:txBody>
      </p:sp>
      <p:grpSp>
        <p:nvGrpSpPr>
          <p:cNvPr id="3" name="グループ化 2"/>
          <p:cNvGrpSpPr/>
          <p:nvPr/>
        </p:nvGrpSpPr>
        <p:grpSpPr>
          <a:xfrm>
            <a:off x="259215" y="1261427"/>
            <a:ext cx="8659602" cy="5365422"/>
            <a:chOff x="236375" y="1161758"/>
            <a:chExt cx="8659602" cy="5365422"/>
          </a:xfrm>
        </p:grpSpPr>
        <p:sp>
          <p:nvSpPr>
            <p:cNvPr id="17" name="角丸四角形 16"/>
            <p:cNvSpPr/>
            <p:nvPr/>
          </p:nvSpPr>
          <p:spPr>
            <a:xfrm>
              <a:off x="246499" y="1161758"/>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◆豊かな人間性と人権意識</a:t>
              </a:r>
              <a:r>
                <a:rPr lang="ja-JP" altLang="en-US" b="1" dirty="0">
                  <a:solidFill>
                    <a:srgbClr val="FF0000"/>
                  </a:solidFill>
                </a:rPr>
                <a:t>◆</a:t>
              </a:r>
              <a:endParaRPr lang="ja-JP" altLang="ja-JP" dirty="0">
                <a:solidFill>
                  <a:srgbClr val="FF0000"/>
                </a:solidFill>
              </a:endParaRPr>
            </a:p>
            <a:p>
              <a:pPr marL="447675" indent="-447675" algn="just"/>
              <a:r>
                <a:rPr lang="ja-JP" altLang="ja-JP" b="1" dirty="0"/>
                <a:t>　</a:t>
              </a:r>
              <a:r>
                <a:rPr lang="ja-JP" altLang="ja-JP" sz="1600" b="1" dirty="0"/>
                <a:t>➢グローバル社会において、豊かな人間性や社会性、人権意識など、国際社会で必要とされる基本的な資質は、教員としての信頼を得ていく上で重要</a:t>
              </a:r>
              <a:r>
                <a:rPr lang="ja-JP" altLang="en-US" sz="1600" b="1" dirty="0"/>
                <a:t>です。</a:t>
              </a:r>
              <a:endParaRPr kumimoji="1" lang="ja-JP" altLang="en-US" sz="1600" b="1" dirty="0">
                <a:solidFill>
                  <a:schemeClr val="tx1"/>
                </a:solidFill>
              </a:endParaRPr>
            </a:p>
          </p:txBody>
        </p:sp>
        <p:sp>
          <p:nvSpPr>
            <p:cNvPr id="14" name="角丸四角形 13"/>
            <p:cNvSpPr/>
            <p:nvPr/>
          </p:nvSpPr>
          <p:spPr>
            <a:xfrm>
              <a:off x="236375" y="2065799"/>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◆優れたコミュニケーション能力</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➢他の教職員や児童生徒、保護者、地域住民等と、自らの意見も伝えつつ、円滑なコミュニケーションを取りながら、良好な人間関係を</a:t>
              </a:r>
              <a:r>
                <a:rPr lang="ja-JP" altLang="en-US" sz="1600" b="1" dirty="0">
                  <a:solidFill>
                    <a:schemeClr val="bg1"/>
                  </a:solidFill>
                </a:rPr>
                <a:t>作る</a:t>
              </a:r>
              <a:r>
                <a:rPr lang="ja-JP" altLang="ja-JP" sz="1600" b="1" dirty="0">
                  <a:solidFill>
                    <a:schemeClr val="bg1"/>
                  </a:solidFill>
                </a:rPr>
                <a:t>力が</a:t>
              </a:r>
              <a:r>
                <a:rPr lang="ja-JP" altLang="en-US" sz="1600" b="1" dirty="0">
                  <a:solidFill>
                    <a:schemeClr val="bg1"/>
                  </a:solidFill>
                </a:rPr>
                <a:t>必要です。</a:t>
              </a:r>
              <a:endParaRPr kumimoji="1" lang="ja-JP" altLang="en-US" sz="1600" b="1" dirty="0">
                <a:solidFill>
                  <a:schemeClr val="bg1"/>
                </a:solidFill>
              </a:endParaRPr>
            </a:p>
          </p:txBody>
        </p:sp>
        <p:sp>
          <p:nvSpPr>
            <p:cNvPr id="18" name="角丸四角形 17"/>
            <p:cNvSpPr/>
            <p:nvPr/>
          </p:nvSpPr>
          <p:spPr>
            <a:xfrm>
              <a:off x="236375" y="2965367"/>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◆崇高な使命感と責任感</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t>➢教育者としての崇高な使命感や誇り、教職</a:t>
              </a:r>
              <a:r>
                <a:rPr lang="ja-JP" altLang="en-US" sz="1600" b="1" dirty="0"/>
                <a:t>への</a:t>
              </a:r>
              <a:r>
                <a:rPr lang="ja-JP" altLang="ja-JP" sz="1600" b="1" dirty="0"/>
                <a:t>強い情熱、児童生徒への教育的愛情や責任感は、いつの時代にも求められる教員として大切な資質</a:t>
              </a:r>
              <a:r>
                <a:rPr lang="ja-JP" altLang="en-US" sz="1600" b="1" dirty="0"/>
                <a:t>です。</a:t>
              </a:r>
              <a:endParaRPr kumimoji="1" lang="ja-JP" altLang="en-US" sz="1600" b="1" dirty="0">
                <a:solidFill>
                  <a:schemeClr val="tx1"/>
                </a:solidFill>
              </a:endParaRPr>
            </a:p>
          </p:txBody>
        </p:sp>
        <p:sp>
          <p:nvSpPr>
            <p:cNvPr id="19" name="角丸四角形 18"/>
            <p:cNvSpPr/>
            <p:nvPr/>
          </p:nvSpPr>
          <p:spPr>
            <a:xfrm>
              <a:off x="236375" y="3864935"/>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◆高い倫理観と規範意識</a:t>
              </a:r>
              <a:r>
                <a:rPr lang="ja-JP" altLang="en-US" b="1" dirty="0">
                  <a:solidFill>
                    <a:srgbClr val="FF0000"/>
                  </a:solidFill>
                </a:rPr>
                <a:t>◆</a:t>
              </a:r>
              <a:endParaRPr lang="ja-JP" altLang="ja-JP" b="1" dirty="0">
                <a:solidFill>
                  <a:srgbClr val="FF0000"/>
                </a:solidFill>
              </a:endParaRPr>
            </a:p>
            <a:p>
              <a:pPr marL="447675" indent="-447675" algn="just"/>
              <a:r>
                <a:rPr lang="ja-JP" altLang="en-US" b="1" dirty="0"/>
                <a:t>　</a:t>
              </a:r>
              <a:r>
                <a:rPr lang="ja-JP" altLang="ja-JP" sz="1600" b="1" dirty="0">
                  <a:solidFill>
                    <a:schemeClr val="bg1"/>
                  </a:solidFill>
                </a:rPr>
                <a:t>➢専門的な知識</a:t>
              </a:r>
              <a:r>
                <a:rPr lang="ja-JP" altLang="en-US" sz="1600" b="1" dirty="0">
                  <a:solidFill>
                    <a:schemeClr val="bg1"/>
                  </a:solidFill>
                </a:rPr>
                <a:t>とともに</a:t>
              </a:r>
              <a:r>
                <a:rPr lang="ja-JP" altLang="ja-JP" sz="1600" b="1" dirty="0">
                  <a:solidFill>
                    <a:schemeClr val="bg1"/>
                  </a:solidFill>
                </a:rPr>
                <a:t>、倫理観や規範意識を</a:t>
              </a:r>
              <a:r>
                <a:rPr lang="ja-JP" altLang="en-US" sz="1600" b="1" dirty="0">
                  <a:solidFill>
                    <a:schemeClr val="bg1"/>
                  </a:solidFill>
                </a:rPr>
                <a:t>一層</a:t>
              </a:r>
              <a:r>
                <a:rPr lang="ja-JP" altLang="ja-JP" sz="1600" b="1" dirty="0">
                  <a:solidFill>
                    <a:schemeClr val="bg1"/>
                  </a:solidFill>
                </a:rPr>
                <a:t>高め、服務の厳正に努め、保護者や地域</a:t>
              </a:r>
              <a:r>
                <a:rPr lang="ja-JP" altLang="en-US" sz="1600" b="1" dirty="0">
                  <a:solidFill>
                    <a:schemeClr val="bg1"/>
                  </a:solidFill>
                </a:rPr>
                <a:t>住民等</a:t>
              </a:r>
              <a:r>
                <a:rPr lang="ja-JP" altLang="ja-JP" sz="1600" b="1" dirty="0">
                  <a:solidFill>
                    <a:schemeClr val="bg1"/>
                  </a:solidFill>
                </a:rPr>
                <a:t>から信頼</a:t>
              </a:r>
              <a:r>
                <a:rPr lang="ja-JP" altLang="en-US" sz="1600" b="1" dirty="0">
                  <a:solidFill>
                    <a:schemeClr val="bg1"/>
                  </a:solidFill>
                </a:rPr>
                <a:t>・</a:t>
              </a:r>
              <a:r>
                <a:rPr lang="ja-JP" altLang="ja-JP" sz="1600" b="1" dirty="0">
                  <a:solidFill>
                    <a:schemeClr val="bg1"/>
                  </a:solidFill>
                </a:rPr>
                <a:t>尊敬される教員として、真摯に取り組</a:t>
              </a:r>
              <a:r>
                <a:rPr lang="ja-JP" altLang="en-US" sz="1600" b="1" dirty="0">
                  <a:solidFill>
                    <a:schemeClr val="bg1"/>
                  </a:solidFill>
                </a:rPr>
                <a:t>みます。</a:t>
              </a:r>
              <a:endParaRPr kumimoji="1" lang="ja-JP" altLang="en-US" sz="1600" b="1" dirty="0">
                <a:solidFill>
                  <a:schemeClr val="bg1"/>
                </a:solidFill>
              </a:endParaRPr>
            </a:p>
          </p:txBody>
        </p:sp>
        <p:sp>
          <p:nvSpPr>
            <p:cNvPr id="20" name="角丸四角形 19"/>
            <p:cNvSpPr/>
            <p:nvPr/>
          </p:nvSpPr>
          <p:spPr>
            <a:xfrm>
              <a:off x="246499" y="4754989"/>
              <a:ext cx="8649478" cy="882137"/>
            </a:xfrm>
            <a:prstGeom prst="roundRect">
              <a:avLst/>
            </a:prstGeom>
            <a:solidFill>
              <a:schemeClr val="accent6">
                <a:lumMod val="20000"/>
                <a:lumOff val="80000"/>
              </a:schemeClr>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lIns="72000" rIns="36000" rtlCol="0" anchor="ctr"/>
            <a:lstStyle/>
            <a:p>
              <a:pPr algn="just"/>
              <a:r>
                <a:rPr lang="ja-JP" altLang="ja-JP" b="1" dirty="0">
                  <a:solidFill>
                    <a:srgbClr val="FF0000"/>
                  </a:solidFill>
                </a:rPr>
                <a:t>◆常に学び続ける力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t>➢変化の激しい中、教師は常に最新の知識技能を学び続け</a:t>
              </a:r>
              <a:r>
                <a:rPr lang="ja-JP" altLang="en-US" sz="1600" b="1" dirty="0"/>
                <a:t>る</a:t>
              </a:r>
              <a:r>
                <a:rPr lang="ja-JP" altLang="ja-JP" sz="1600" b="1" dirty="0"/>
                <a:t>ことが</a:t>
              </a:r>
              <a:r>
                <a:rPr lang="ja-JP" altLang="en-US" sz="1600" b="1" dirty="0"/>
                <a:t>求められ、</a:t>
              </a:r>
              <a:r>
                <a:rPr lang="ja-JP" altLang="ja-JP" sz="1600" b="1" dirty="0"/>
                <a:t>主体的に学</a:t>
              </a:r>
              <a:r>
                <a:rPr lang="ja-JP" altLang="en-US" sz="1600" b="1" dirty="0"/>
                <a:t>ぶ</a:t>
              </a:r>
              <a:r>
                <a:rPr lang="ja-JP" altLang="ja-JP" sz="1600" b="1" dirty="0"/>
                <a:t>教師の姿は、児童生徒にとって重要なロールモデルとな</a:t>
              </a:r>
              <a:r>
                <a:rPr lang="ja-JP" altLang="en-US" sz="1600" b="1" dirty="0"/>
                <a:t>ります</a:t>
              </a:r>
              <a:r>
                <a:rPr lang="ja-JP" altLang="ja-JP" sz="1600" b="1" dirty="0"/>
                <a:t>。</a:t>
              </a:r>
              <a:endParaRPr kumimoji="1" lang="ja-JP" altLang="en-US" sz="1600" b="1" dirty="0">
                <a:solidFill>
                  <a:schemeClr val="tx1"/>
                </a:solidFill>
              </a:endParaRPr>
            </a:p>
          </p:txBody>
        </p:sp>
        <p:sp>
          <p:nvSpPr>
            <p:cNvPr id="21" name="角丸四角形 20"/>
            <p:cNvSpPr/>
            <p:nvPr/>
          </p:nvSpPr>
          <p:spPr>
            <a:xfrm>
              <a:off x="236375" y="5645043"/>
              <a:ext cx="8649478" cy="882137"/>
            </a:xfrm>
            <a:prstGeom prst="roundRect">
              <a:avLst/>
            </a:prstGeom>
            <a:solidFill>
              <a:srgbClr val="8AAB47"/>
            </a:solidFill>
            <a:ln w="19050">
              <a:solidFill>
                <a:srgbClr val="7C9A40"/>
              </a:solidFill>
            </a:ln>
          </p:spPr>
          <p:style>
            <a:lnRef idx="1">
              <a:schemeClr val="accent6"/>
            </a:lnRef>
            <a:fillRef idx="2">
              <a:schemeClr val="accent6"/>
            </a:fillRef>
            <a:effectRef idx="1">
              <a:schemeClr val="accent6"/>
            </a:effectRef>
            <a:fontRef idx="minor">
              <a:schemeClr val="dk1"/>
            </a:fontRef>
          </p:style>
          <p:txBody>
            <a:bodyPr rtlCol="0" anchor="ctr"/>
            <a:lstStyle/>
            <a:p>
              <a:r>
                <a:rPr lang="ja-JP" altLang="ja-JP" b="1" dirty="0">
                  <a:solidFill>
                    <a:srgbClr val="FF0000"/>
                  </a:solidFill>
                </a:rPr>
                <a:t>◆ふるさと山梨の未来を担う人材を育成する力</a:t>
              </a:r>
              <a:r>
                <a:rPr lang="ja-JP" altLang="en-US" b="1" dirty="0">
                  <a:solidFill>
                    <a:srgbClr val="FF0000"/>
                  </a:solidFill>
                </a:rPr>
                <a:t>◆</a:t>
              </a:r>
              <a:endParaRPr lang="ja-JP" altLang="ja-JP" b="1" dirty="0">
                <a:solidFill>
                  <a:srgbClr val="FF0000"/>
                </a:solidFill>
              </a:endParaRPr>
            </a:p>
            <a:p>
              <a:pPr marL="447675" indent="-447675" algn="just"/>
              <a:r>
                <a:rPr lang="ja-JP" altLang="ja-JP" b="1" dirty="0"/>
                <a:t>　</a:t>
              </a:r>
              <a:r>
                <a:rPr lang="ja-JP" altLang="ja-JP" sz="1600" b="1" dirty="0">
                  <a:solidFill>
                    <a:schemeClr val="bg1"/>
                  </a:solidFill>
                </a:rPr>
                <a:t>➢</a:t>
              </a:r>
              <a:r>
                <a:rPr lang="ja-JP" altLang="en-US" sz="1600" b="1" dirty="0">
                  <a:solidFill>
                    <a:schemeClr val="bg1"/>
                  </a:solidFill>
                </a:rPr>
                <a:t>豊かな</a:t>
              </a:r>
              <a:r>
                <a:rPr lang="ja-JP" altLang="ja-JP" sz="1600" b="1" dirty="0">
                  <a:solidFill>
                    <a:schemeClr val="bg1"/>
                  </a:solidFill>
                </a:rPr>
                <a:t>自然や人とのふれあい</a:t>
              </a:r>
              <a:r>
                <a:rPr lang="ja-JP" altLang="en-US" sz="1600" b="1" dirty="0">
                  <a:solidFill>
                    <a:schemeClr val="bg1"/>
                  </a:solidFill>
                </a:rPr>
                <a:t>等</a:t>
              </a:r>
              <a:r>
                <a:rPr lang="ja-JP" altLang="ja-JP" sz="1600" b="1" dirty="0">
                  <a:solidFill>
                    <a:schemeClr val="bg1"/>
                  </a:solidFill>
                </a:rPr>
                <a:t>、ふるさと山梨のよさを強みととらえ、次代を担い、</a:t>
              </a:r>
              <a:r>
                <a:rPr lang="ja-JP" altLang="en-US" sz="1600" b="1" dirty="0">
                  <a:solidFill>
                    <a:schemeClr val="bg1"/>
                  </a:solidFill>
                </a:rPr>
                <a:t>山梨</a:t>
              </a:r>
              <a:r>
                <a:rPr lang="ja-JP" altLang="ja-JP" sz="1600" b="1" dirty="0">
                  <a:solidFill>
                    <a:schemeClr val="bg1"/>
                  </a:solidFill>
                </a:rPr>
                <a:t>の未来を支え、志高く活躍できる</a:t>
              </a:r>
              <a:r>
                <a:rPr lang="ja-JP" altLang="en-US" sz="1600" b="1" dirty="0">
                  <a:solidFill>
                    <a:schemeClr val="bg1"/>
                  </a:solidFill>
                </a:rPr>
                <a:t>グローバル</a:t>
              </a:r>
              <a:r>
                <a:rPr lang="ja-JP" altLang="ja-JP" sz="1600" b="1" dirty="0">
                  <a:solidFill>
                    <a:schemeClr val="bg1"/>
                  </a:solidFill>
                </a:rPr>
                <a:t>人材</a:t>
              </a:r>
              <a:r>
                <a:rPr lang="ja-JP" altLang="en-US" sz="1600" b="1" dirty="0">
                  <a:solidFill>
                    <a:schemeClr val="bg1"/>
                  </a:solidFill>
                </a:rPr>
                <a:t>を</a:t>
              </a:r>
              <a:r>
                <a:rPr lang="ja-JP" altLang="ja-JP" sz="1600" b="1" dirty="0">
                  <a:solidFill>
                    <a:schemeClr val="bg1"/>
                  </a:solidFill>
                </a:rPr>
                <a:t>育成</a:t>
              </a:r>
              <a:r>
                <a:rPr lang="ja-JP" altLang="en-US" sz="1600" b="1" dirty="0">
                  <a:solidFill>
                    <a:schemeClr val="bg1"/>
                  </a:solidFill>
                </a:rPr>
                <a:t>します。</a:t>
              </a:r>
              <a:endParaRPr kumimoji="1" lang="ja-JP" altLang="en-US" sz="1600" b="1" dirty="0">
                <a:solidFill>
                  <a:schemeClr val="bg1"/>
                </a:solidFill>
              </a:endParaRPr>
            </a:p>
          </p:txBody>
        </p:sp>
      </p:grpSp>
      <p:sp>
        <p:nvSpPr>
          <p:cNvPr id="4" name="スライド番号プレースホルダー 3"/>
          <p:cNvSpPr>
            <a:spLocks noGrp="1"/>
          </p:cNvSpPr>
          <p:nvPr>
            <p:ph type="sldNum" sz="quarter" idx="12"/>
          </p:nvPr>
        </p:nvSpPr>
        <p:spPr>
          <a:xfrm>
            <a:off x="6387298" y="6365373"/>
            <a:ext cx="2057400" cy="365125"/>
          </a:xfrm>
        </p:spPr>
        <p:txBody>
          <a:bodyPr/>
          <a:lstStyle/>
          <a:p>
            <a:fld id="{3985370A-2441-44D6-8B96-35D25EB4DDDF}" type="slidenum">
              <a:rPr kumimoji="1" lang="ja-JP" altLang="en-US" smtClean="0"/>
              <a:t>10</a:t>
            </a:fld>
            <a:endParaRPr kumimoji="1" lang="ja-JP" altLang="en-US" dirty="0"/>
          </a:p>
        </p:txBody>
      </p:sp>
      <p:grpSp>
        <p:nvGrpSpPr>
          <p:cNvPr id="5" name="グループ化 4">
            <a:extLst>
              <a:ext uri="{FF2B5EF4-FFF2-40B4-BE49-F238E27FC236}">
                <a16:creationId xmlns:a16="http://schemas.microsoft.com/office/drawing/2014/main" id="{3330986F-3653-3FCD-7D85-6644A4D8BC2D}"/>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A150B1A9-2641-707B-AFAE-62B62FDC0165}"/>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C6702C50-5F2C-E953-5DD6-5F45B0662FDD}"/>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D8ECB384-2289-7238-BCF5-4DC548F956ED}"/>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3" action="ppaction://hlinksldjump"/>
                  <a:extLst>
                    <a:ext uri="{FF2B5EF4-FFF2-40B4-BE49-F238E27FC236}">
                      <a16:creationId xmlns:a16="http://schemas.microsoft.com/office/drawing/2014/main" id="{43995DA8-CB10-EFA7-559A-9E861978454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4" action="ppaction://hlinksldjump"/>
                  <a:extLst>
                    <a:ext uri="{FF2B5EF4-FFF2-40B4-BE49-F238E27FC236}">
                      <a16:creationId xmlns:a16="http://schemas.microsoft.com/office/drawing/2014/main" id="{A7ABDF87-D838-9E58-C80F-018AE60C7BE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3" name="額縁 27">
                  <a:hlinkClick r:id="rId5" action="ppaction://hlinksldjump"/>
                  <a:extLst>
                    <a:ext uri="{FF2B5EF4-FFF2-40B4-BE49-F238E27FC236}">
                      <a16:creationId xmlns:a16="http://schemas.microsoft.com/office/drawing/2014/main" id="{84FE8AF0-6EFF-0142-7BC9-ADEA35791B9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D49E9721-1090-14C6-6787-91001AA414F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6" name="額縁 29">
                  <a:hlinkClick r:id="rId7"/>
                  <a:extLst>
                    <a:ext uri="{FF2B5EF4-FFF2-40B4-BE49-F238E27FC236}">
                      <a16:creationId xmlns:a16="http://schemas.microsoft.com/office/drawing/2014/main" id="{5FFF7668-AAFD-EFF1-6F22-6AF2DCBCDEE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2" name="額縁 30">
                  <a:hlinkClick r:id="rId8" action="ppaction://hlinksldjump"/>
                  <a:extLst>
                    <a:ext uri="{FF2B5EF4-FFF2-40B4-BE49-F238E27FC236}">
                      <a16:creationId xmlns:a16="http://schemas.microsoft.com/office/drawing/2014/main" id="{345F0721-B670-18A5-4F60-DF0ED9BDBB3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9" action="ppaction://hlinksldjump"/>
                <a:extLst>
                  <a:ext uri="{FF2B5EF4-FFF2-40B4-BE49-F238E27FC236}">
                    <a16:creationId xmlns:a16="http://schemas.microsoft.com/office/drawing/2014/main" id="{D8537A42-EFDD-C204-714D-63A40DFB415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10" action="ppaction://hlinksldjump"/>
              <a:extLst>
                <a:ext uri="{FF2B5EF4-FFF2-40B4-BE49-F238E27FC236}">
                  <a16:creationId xmlns:a16="http://schemas.microsoft.com/office/drawing/2014/main" id="{0A6BD22D-F480-79D4-36E3-0ADBF5569257}"/>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77483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135124" y="807385"/>
            <a:ext cx="4965192" cy="550402"/>
          </a:xfrm>
        </p:spPr>
        <p:txBody>
          <a:bodyPr>
            <a:noAutofit/>
          </a:bodyPr>
          <a:lstStyle/>
          <a:p>
            <a:r>
              <a:rPr lang="ja-JP" altLang="en-US" sz="3600" b="1" dirty="0">
                <a:latin typeface="+mn-ea"/>
                <a:ea typeface="+mn-ea"/>
              </a:rPr>
              <a:t>校長として目指す姿</a:t>
            </a:r>
          </a:p>
        </p:txBody>
      </p:sp>
      <p:sp>
        <p:nvSpPr>
          <p:cNvPr id="4" name="正方形/長方形 3"/>
          <p:cNvSpPr/>
          <p:nvPr/>
        </p:nvSpPr>
        <p:spPr>
          <a:xfrm>
            <a:off x="173736" y="2721740"/>
            <a:ext cx="8823960" cy="2605842"/>
          </a:xfrm>
          <a:prstGeom prst="rect">
            <a:avLst/>
          </a:prstGeom>
        </p:spPr>
        <p:txBody>
          <a:bodyPr wrap="square" lIns="180000" rIns="180000">
            <a:spAutoFit/>
          </a:bodyPr>
          <a:lstStyle/>
          <a:p>
            <a:pPr marL="92073" indent="-92073" algn="just" fontAlgn="base">
              <a:lnSpc>
                <a:spcPts val="2300"/>
              </a:lnSpc>
            </a:pPr>
            <a:r>
              <a:rPr lang="ja-JP" altLang="en-US" sz="2000" b="1" dirty="0"/>
              <a:t>◆</a:t>
            </a:r>
            <a:r>
              <a:rPr lang="ja-JP" altLang="en-US" sz="2000" b="1" dirty="0">
                <a:solidFill>
                  <a:schemeClr val="accent5">
                    <a:lumMod val="75000"/>
                  </a:schemeClr>
                </a:solidFill>
              </a:rPr>
              <a:t>校長のリーダーシップ</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学校改革を進め、学校の教育力を向上させるためには、校長がリーダーシップを発揮し、児童生徒や地域の実態を踏まえ、学校のビジョンを示し、教職員や地域住民、保護者等と意識や取組の方向性を共有し、チームとして取り組むことが重要</a:t>
            </a:r>
            <a:r>
              <a:rPr lang="ja-JP" altLang="en-US" sz="2000" dirty="0"/>
              <a:t> </a:t>
            </a:r>
          </a:p>
          <a:p>
            <a:pPr algn="just" fontAlgn="base">
              <a:lnSpc>
                <a:spcPts val="700"/>
              </a:lnSpc>
            </a:pPr>
            <a:r>
              <a:rPr lang="ja-JP" altLang="en-US" sz="2000" dirty="0"/>
              <a:t> </a:t>
            </a:r>
          </a:p>
          <a:p>
            <a:pPr marL="92073" indent="-92073" algn="just" fontAlgn="base">
              <a:lnSpc>
                <a:spcPts val="2300"/>
              </a:lnSpc>
            </a:pPr>
            <a:r>
              <a:rPr lang="ja-JP" altLang="en-US" sz="2000" dirty="0"/>
              <a:t>◆</a:t>
            </a:r>
            <a:r>
              <a:rPr lang="ja-JP" altLang="en-US" sz="2000" b="1" dirty="0">
                <a:solidFill>
                  <a:schemeClr val="accent5">
                    <a:lumMod val="75000"/>
                  </a:schemeClr>
                </a:solidFill>
              </a:rPr>
              <a:t>信頼される学校経営のために</a:t>
            </a:r>
            <a:endParaRPr lang="en-US" altLang="ja-JP" sz="2000" b="1" dirty="0">
              <a:solidFill>
                <a:schemeClr val="accent5">
                  <a:lumMod val="75000"/>
                </a:schemeClr>
              </a:solidFill>
            </a:endParaRPr>
          </a:p>
          <a:p>
            <a:pPr marL="265106" indent="-265106" algn="just" fontAlgn="base">
              <a:lnSpc>
                <a:spcPts val="2000"/>
              </a:lnSpc>
            </a:pPr>
            <a:r>
              <a:rPr lang="ja-JP" altLang="en-US" sz="2000" dirty="0"/>
              <a:t>　　</a:t>
            </a:r>
            <a:r>
              <a:rPr lang="ja-JP" altLang="en-US" dirty="0"/>
              <a:t>地域に開かれ信頼される学校を実現するため、保護者や地域住民の意見や要望を学校経営に反映させ、マネジメントを発揮して、家庭や地域社会と連携・協働することが重要</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3" indent="-92073"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173736" y="5543541"/>
            <a:ext cx="8823960" cy="111718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200" b="1" dirty="0"/>
              <a:t>校長は、山梨県教育振興基本計画を踏まえ、家庭や地域社会と連携・協働して学校経営を行い、児童生徒や保護者、地域住民、教職員から信頼・尊敬を得ることが求められます。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11</a:t>
            </a:fld>
            <a:endParaRPr kumimoji="1" lang="ja-JP" altLang="en-US"/>
          </a:p>
        </p:txBody>
      </p:sp>
      <p:sp>
        <p:nvSpPr>
          <p:cNvPr id="20" name="正方形/長方形 19"/>
          <p:cNvSpPr/>
          <p:nvPr/>
        </p:nvSpPr>
        <p:spPr>
          <a:xfrm>
            <a:off x="173736" y="1370164"/>
            <a:ext cx="8823960" cy="4032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校長として目指す姿</a:t>
            </a:r>
          </a:p>
        </p:txBody>
      </p:sp>
      <p:sp>
        <p:nvSpPr>
          <p:cNvPr id="21" name="正方形/長方形 20"/>
          <p:cNvSpPr/>
          <p:nvPr/>
        </p:nvSpPr>
        <p:spPr>
          <a:xfrm>
            <a:off x="173736" y="1761935"/>
            <a:ext cx="8823960" cy="90489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　リーダーシップやマネジメント力を発揮し、信頼される学校経営を行う校長</a:t>
            </a:r>
            <a:endParaRPr kumimoji="1" lang="ja-JP" altLang="en-US" sz="2400" b="1" dirty="0"/>
          </a:p>
        </p:txBody>
      </p:sp>
      <p:sp>
        <p:nvSpPr>
          <p:cNvPr id="22" name="テキスト ボックス 21"/>
          <p:cNvSpPr txBox="1"/>
          <p:nvPr/>
        </p:nvSpPr>
        <p:spPr>
          <a:xfrm>
            <a:off x="-89916" y="5201765"/>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5" name="グループ化 4">
            <a:extLst>
              <a:ext uri="{FF2B5EF4-FFF2-40B4-BE49-F238E27FC236}">
                <a16:creationId xmlns:a16="http://schemas.microsoft.com/office/drawing/2014/main" id="{4047F61D-EE65-F32E-04EE-1472238BE6CA}"/>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12EE9EA4-6922-4FF7-FBEE-2EC28974EA56}"/>
                </a:ext>
              </a:extLst>
            </p:cNvPr>
            <p:cNvGrpSpPr/>
            <p:nvPr/>
          </p:nvGrpSpPr>
          <p:grpSpPr>
            <a:xfrm>
              <a:off x="150483" y="75115"/>
              <a:ext cx="7683666" cy="402824"/>
              <a:chOff x="150483" y="75115"/>
              <a:chExt cx="7683666" cy="402824"/>
            </a:xfrm>
          </p:grpSpPr>
          <p:grpSp>
            <p:nvGrpSpPr>
              <p:cNvPr id="8" name="グループ化 7">
                <a:extLst>
                  <a:ext uri="{FF2B5EF4-FFF2-40B4-BE49-F238E27FC236}">
                    <a16:creationId xmlns:a16="http://schemas.microsoft.com/office/drawing/2014/main" id="{4C886CB7-B922-DE45-5A90-72648758884C}"/>
                  </a:ext>
                </a:extLst>
              </p:cNvPr>
              <p:cNvGrpSpPr/>
              <p:nvPr/>
            </p:nvGrpSpPr>
            <p:grpSpPr>
              <a:xfrm>
                <a:off x="150483" y="75115"/>
                <a:ext cx="6953733" cy="402824"/>
                <a:chOff x="9330690" y="4935897"/>
                <a:chExt cx="6953733" cy="402824"/>
              </a:xfrm>
            </p:grpSpPr>
            <p:sp>
              <p:nvSpPr>
                <p:cNvPr id="10" name="額縁 24">
                  <a:hlinkClick r:id="" action="ppaction://hlinkshowjump?jump=firstslide"/>
                  <a:extLst>
                    <a:ext uri="{FF2B5EF4-FFF2-40B4-BE49-F238E27FC236}">
                      <a16:creationId xmlns:a16="http://schemas.microsoft.com/office/drawing/2014/main" id="{27D7C0F2-8F22-F667-7453-A486705A74E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1" name="額縁 25">
                  <a:hlinkClick r:id="rId2" action="ppaction://hlinksldjump"/>
                  <a:extLst>
                    <a:ext uri="{FF2B5EF4-FFF2-40B4-BE49-F238E27FC236}">
                      <a16:creationId xmlns:a16="http://schemas.microsoft.com/office/drawing/2014/main" id="{14BFF734-D34C-B277-8A0B-5EAD1A422CC7}"/>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2" name="額縁 26">
                  <a:hlinkClick r:id="rId3" action="ppaction://hlinksldjump"/>
                  <a:extLst>
                    <a:ext uri="{FF2B5EF4-FFF2-40B4-BE49-F238E27FC236}">
                      <a16:creationId xmlns:a16="http://schemas.microsoft.com/office/drawing/2014/main" id="{981442E1-D67A-1EF0-15EE-F07C5F4C85A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4" action="ppaction://hlinksldjump"/>
                  <a:extLst>
                    <a:ext uri="{FF2B5EF4-FFF2-40B4-BE49-F238E27FC236}">
                      <a16:creationId xmlns:a16="http://schemas.microsoft.com/office/drawing/2014/main" id="{35467D75-9A9F-4F0B-2932-6081DD44414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5" action="ppaction://hlinksldjump"/>
                  <a:extLst>
                    <a:ext uri="{FF2B5EF4-FFF2-40B4-BE49-F238E27FC236}">
                      <a16:creationId xmlns:a16="http://schemas.microsoft.com/office/drawing/2014/main" id="{7E828546-A3E2-49CE-B7B1-60B71445E44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6"/>
                  <a:extLst>
                    <a:ext uri="{FF2B5EF4-FFF2-40B4-BE49-F238E27FC236}">
                      <a16:creationId xmlns:a16="http://schemas.microsoft.com/office/drawing/2014/main" id="{1A170B99-13AC-5B7F-59C4-88FAA862263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8" name="額縁 30">
                  <a:hlinkClick r:id="rId7" action="ppaction://hlinksldjump"/>
                  <a:extLst>
                    <a:ext uri="{FF2B5EF4-FFF2-40B4-BE49-F238E27FC236}">
                      <a16:creationId xmlns:a16="http://schemas.microsoft.com/office/drawing/2014/main" id="{D322ECB1-0086-3839-36FA-F07B2FCA98F4}"/>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9" name="額縁 22">
                <a:hlinkClick r:id="rId8" action="ppaction://hlinksldjump"/>
                <a:extLst>
                  <a:ext uri="{FF2B5EF4-FFF2-40B4-BE49-F238E27FC236}">
                    <a16:creationId xmlns:a16="http://schemas.microsoft.com/office/drawing/2014/main" id="{516092BF-0503-BCF7-990A-9E3FD59039B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9" action="ppaction://hlinksldjump"/>
              <a:extLst>
                <a:ext uri="{FF2B5EF4-FFF2-40B4-BE49-F238E27FC236}">
                  <a16:creationId xmlns:a16="http://schemas.microsoft.com/office/drawing/2014/main" id="{432140B5-6F25-2D43-B886-933242847A39}"/>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991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299073" y="760555"/>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3" name="正方形/長方形 2">
            <a:hlinkClick r:id="rId2" action="ppaction://hlinksldjump"/>
          </p:cNvPr>
          <p:cNvSpPr/>
          <p:nvPr/>
        </p:nvSpPr>
        <p:spPr>
          <a:xfrm>
            <a:off x="2491740" y="3305776"/>
            <a:ext cx="2072640" cy="52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12</a:t>
            </a:fld>
            <a:endParaRPr kumimoji="1" lang="ja-JP" altLang="en-US"/>
          </a:p>
        </p:txBody>
      </p:sp>
      <p:graphicFrame>
        <p:nvGraphicFramePr>
          <p:cNvPr id="8" name="表 7"/>
          <p:cNvGraphicFramePr>
            <a:graphicFrameLocks noGrp="1"/>
          </p:cNvGraphicFramePr>
          <p:nvPr/>
        </p:nvGraphicFramePr>
        <p:xfrm>
          <a:off x="158289" y="1539571"/>
          <a:ext cx="8808720" cy="5184204"/>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558175">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505532">
                <a:tc>
                  <a:txBody>
                    <a:bodyPr/>
                    <a:lstStyle/>
                    <a:p>
                      <a:pPr algn="ctr"/>
                      <a:r>
                        <a:rPr kumimoji="1" lang="ja-JP" altLang="en-US" sz="2400" b="1" dirty="0">
                          <a:solidFill>
                            <a:schemeClr val="tx1"/>
                          </a:solidFill>
                        </a:rPr>
                        <a:t>マネジメント力</a:t>
                      </a:r>
                    </a:p>
                  </a:txBody>
                  <a:tcPr anchor="ctr">
                    <a:solidFill>
                      <a:schemeClr val="accent6">
                        <a:lumMod val="40000"/>
                        <a:lumOff val="60000"/>
                      </a:schemeClr>
                    </a:solidFill>
                  </a:tcPr>
                </a:tc>
                <a:extLst>
                  <a:ext uri="{0D108BD9-81ED-4DB2-BD59-A6C34878D82A}">
                    <a16:rowId xmlns:a16="http://schemas.microsoft.com/office/drawing/2014/main" val="2840069995"/>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r h="1727951">
                <a:tc>
                  <a:txBody>
                    <a:bodyPr/>
                    <a:lstStyle/>
                    <a:p>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dirty="0"/>
                    </a:p>
                  </a:txBody>
                  <a:tcPr anchor="ctr">
                    <a:solidFill>
                      <a:srgbClr val="FFFFAB"/>
                    </a:solidFill>
                  </a:tcPr>
                </a:tc>
                <a:extLst>
                  <a:ext uri="{0D108BD9-81ED-4DB2-BD59-A6C34878D82A}">
                    <a16:rowId xmlns:a16="http://schemas.microsoft.com/office/drawing/2014/main" val="3455181300"/>
                  </a:ext>
                </a:extLst>
              </a:tr>
              <a:tr h="1196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933159743"/>
                  </a:ext>
                </a:extLst>
              </a:tr>
            </a:tbl>
          </a:graphicData>
        </a:graphic>
      </p:graphicFrame>
      <p:sp>
        <p:nvSpPr>
          <p:cNvPr id="21" name="テキスト ボックス 20">
            <a:hlinkClick r:id="rId2" action="ppaction://hlinksldjump"/>
          </p:cNvPr>
          <p:cNvSpPr txBox="1"/>
          <p:nvPr/>
        </p:nvSpPr>
        <p:spPr>
          <a:xfrm>
            <a:off x="206481" y="2550771"/>
            <a:ext cx="8712336" cy="1161132"/>
          </a:xfrm>
          <a:prstGeom prst="rect">
            <a:avLst/>
          </a:prstGeom>
          <a:noFill/>
        </p:spPr>
        <p:txBody>
          <a:bodyPr wrap="square" rtlCol="0">
            <a:spAutoFit/>
          </a:bodyPr>
          <a:lstStyle/>
          <a:p>
            <a:endParaRPr kumimoji="1" lang="ja-JP" altLang="en-US" dirty="0"/>
          </a:p>
        </p:txBody>
      </p:sp>
      <p:sp>
        <p:nvSpPr>
          <p:cNvPr id="22" name="テキスト ボックス 21">
            <a:hlinkClick r:id="rId3" action="ppaction://hlinksldjump"/>
          </p:cNvPr>
          <p:cNvSpPr txBox="1"/>
          <p:nvPr/>
        </p:nvSpPr>
        <p:spPr>
          <a:xfrm>
            <a:off x="206481" y="3711903"/>
            <a:ext cx="8712336" cy="1676082"/>
          </a:xfrm>
          <a:prstGeom prst="rect">
            <a:avLst/>
          </a:prstGeom>
          <a:noFill/>
        </p:spPr>
        <p:txBody>
          <a:bodyPr wrap="square" rtlCol="0">
            <a:spAutoFit/>
          </a:bodyPr>
          <a:lstStyle/>
          <a:p>
            <a:endParaRPr kumimoji="1" lang="ja-JP" altLang="en-US" dirty="0"/>
          </a:p>
        </p:txBody>
      </p:sp>
      <p:sp>
        <p:nvSpPr>
          <p:cNvPr id="23" name="テキスト ボックス 22">
            <a:hlinkClick r:id="rId4" action="ppaction://hlinksldjump"/>
          </p:cNvPr>
          <p:cNvSpPr txBox="1"/>
          <p:nvPr/>
        </p:nvSpPr>
        <p:spPr>
          <a:xfrm>
            <a:off x="158289" y="5454982"/>
            <a:ext cx="8712336" cy="1161132"/>
          </a:xfrm>
          <a:prstGeom prst="rect">
            <a:avLst/>
          </a:prstGeom>
          <a:noFill/>
        </p:spPr>
        <p:txBody>
          <a:bodyPr wrap="square" rtlCol="0">
            <a:spAutoFit/>
          </a:bodyPr>
          <a:lstStyle/>
          <a:p>
            <a:endParaRPr kumimoji="1" lang="ja-JP" altLang="en-US"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168" y="3450395"/>
            <a:ext cx="389021" cy="389021"/>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3892" y="4704098"/>
            <a:ext cx="389021" cy="389021"/>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3904" y="6401751"/>
            <a:ext cx="389021" cy="389021"/>
          </a:xfrm>
          <a:prstGeom prst="rect">
            <a:avLst/>
          </a:prstGeom>
        </p:spPr>
      </p:pic>
      <p:grpSp>
        <p:nvGrpSpPr>
          <p:cNvPr id="4" name="グループ化 3">
            <a:extLst>
              <a:ext uri="{FF2B5EF4-FFF2-40B4-BE49-F238E27FC236}">
                <a16:creationId xmlns:a16="http://schemas.microsoft.com/office/drawing/2014/main" id="{EAEE7948-C71D-3989-278B-30CF0E8BDDC1}"/>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4865F73E-56AC-A2A1-97EC-B505B408A8D5}"/>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034D7A32-28FF-0C2E-8B47-6DA1E6874F04}"/>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ADEF80DA-ECEE-5041-6A8F-22C9D8CBD37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9EF71039-5DE3-D9DB-4C1A-4846CE36139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7" action="ppaction://hlinksldjump"/>
                  <a:extLst>
                    <a:ext uri="{FF2B5EF4-FFF2-40B4-BE49-F238E27FC236}">
                      <a16:creationId xmlns:a16="http://schemas.microsoft.com/office/drawing/2014/main" id="{BC2DABFA-B7C4-963B-613A-3166E16B4D0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5" name="額縁 27">
                  <a:hlinkClick r:id="rId8" action="ppaction://hlinksldjump"/>
                  <a:extLst>
                    <a:ext uri="{FF2B5EF4-FFF2-40B4-BE49-F238E27FC236}">
                      <a16:creationId xmlns:a16="http://schemas.microsoft.com/office/drawing/2014/main" id="{D62C215B-C935-EE57-30A0-1C37B962D32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6" name="額縁 28">
                  <a:hlinkClick r:id="rId9" action="ppaction://hlinksldjump"/>
                  <a:extLst>
                    <a:ext uri="{FF2B5EF4-FFF2-40B4-BE49-F238E27FC236}">
                      <a16:creationId xmlns:a16="http://schemas.microsoft.com/office/drawing/2014/main" id="{32B75A75-ABA8-C9CB-D128-136589C17C3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9" name="額縁 29">
                  <a:hlinkClick r:id="rId10"/>
                  <a:extLst>
                    <a:ext uri="{FF2B5EF4-FFF2-40B4-BE49-F238E27FC236}">
                      <a16:creationId xmlns:a16="http://schemas.microsoft.com/office/drawing/2014/main" id="{B6702EDB-66C5-B10B-5B6C-4ABF00DAE0D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0" name="額縁 30">
                  <a:hlinkClick r:id="rId11" action="ppaction://hlinksldjump"/>
                  <a:extLst>
                    <a:ext uri="{FF2B5EF4-FFF2-40B4-BE49-F238E27FC236}">
                      <a16:creationId xmlns:a16="http://schemas.microsoft.com/office/drawing/2014/main" id="{205601AB-CDC2-6FD5-7D6A-774C82AD958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12" action="ppaction://hlinksldjump"/>
                <a:extLst>
                  <a:ext uri="{FF2B5EF4-FFF2-40B4-BE49-F238E27FC236}">
                    <a16:creationId xmlns:a16="http://schemas.microsoft.com/office/drawing/2014/main" id="{5F203A1C-42F5-B4A8-6778-C4B99CD2B3D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7" name="額縁 31">
              <a:hlinkClick r:id="rId13" action="ppaction://hlinksldjump"/>
              <a:extLst>
                <a:ext uri="{FF2B5EF4-FFF2-40B4-BE49-F238E27FC236}">
                  <a16:creationId xmlns:a16="http://schemas.microsoft.com/office/drawing/2014/main" id="{1AD81681-4AA8-E999-D5D8-CA4BD91DE4D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0366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21833" y="699691"/>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マネジメント力</a:t>
            </a:r>
            <a:endParaRPr lang="ja-JP" altLang="en-US" sz="3600" b="1" dirty="0">
              <a:solidFill>
                <a:srgbClr val="FF0000"/>
              </a:solidFill>
              <a:latin typeface="+mn-ea"/>
              <a:ea typeface="+mn-ea"/>
            </a:endParaRPr>
          </a:p>
        </p:txBody>
      </p:sp>
      <p:sp>
        <p:nvSpPr>
          <p:cNvPr id="7" name="正方形/長方形 6"/>
          <p:cNvSpPr/>
          <p:nvPr/>
        </p:nvSpPr>
        <p:spPr>
          <a:xfrm>
            <a:off x="284388" y="3349907"/>
            <a:ext cx="8540123" cy="159274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マネジメントの強化</a:t>
            </a:r>
            <a:endParaRPr lang="en-US" altLang="ja-JP" sz="2200" b="1" dirty="0">
              <a:solidFill>
                <a:schemeClr val="accent5">
                  <a:lumMod val="75000"/>
                </a:schemeClr>
              </a:solidFill>
            </a:endParaRPr>
          </a:p>
          <a:p>
            <a:pPr marL="265106" indent="-265106" algn="just" fontAlgn="base">
              <a:lnSpc>
                <a:spcPts val="2300"/>
              </a:lnSpc>
            </a:pPr>
            <a:r>
              <a:rPr lang="ja-JP" altLang="en-US" sz="2200" dirty="0"/>
              <a:t>　　</a:t>
            </a:r>
            <a:r>
              <a:rPr lang="ja-JP" altLang="en-US" dirty="0"/>
              <a:t>校長には、従前より求められていた判断力、決断力、交渉力、危機管理等のマネジメント力に加え、学校で働く人材が多様化する中で、「チーム学校」を組織し、働きやすい職場環境を構築するとともに、教職員がそれぞれの強みを活かし、働きがいを高めていくマネジメントも必要</a:t>
            </a:r>
            <a:r>
              <a:rPr lang="ja-JP" altLang="en-US" sz="2100" dirty="0"/>
              <a:t> </a:t>
            </a:r>
          </a:p>
        </p:txBody>
      </p:sp>
      <p:sp>
        <p:nvSpPr>
          <p:cNvPr id="9" name="正方形/長方形 8"/>
          <p:cNvSpPr/>
          <p:nvPr/>
        </p:nvSpPr>
        <p:spPr>
          <a:xfrm>
            <a:off x="262874" y="5413884"/>
            <a:ext cx="8620117" cy="130759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校長には、学校内外の多様な人材を「チーム学校」として組織するとともに、学校の働き方改革を進めるなど、より一層</a:t>
            </a:r>
            <a:r>
              <a:rPr lang="ja-JP" altLang="en-US" sz="2400" b="1" dirty="0">
                <a:solidFill>
                  <a:srgbClr val="FF0000"/>
                </a:solidFill>
              </a:rPr>
              <a:t>マネジメント</a:t>
            </a:r>
            <a:r>
              <a:rPr lang="ja-JP" altLang="en-US" sz="2400" b="1" dirty="0"/>
              <a:t>による学校経営が求められます。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13</a:t>
            </a:fld>
            <a:endParaRPr kumimoji="1" lang="ja-JP" altLang="en-US"/>
          </a:p>
        </p:txBody>
      </p:sp>
      <p:graphicFrame>
        <p:nvGraphicFramePr>
          <p:cNvPr id="16" name="表 15"/>
          <p:cNvGraphicFramePr>
            <a:graphicFrameLocks noGrp="1"/>
          </p:cNvGraphicFramePr>
          <p:nvPr/>
        </p:nvGraphicFramePr>
        <p:xfrm>
          <a:off x="162289" y="1404841"/>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教育者としての資質や的確な判断力、決断力、交渉力、危機管理などの</a:t>
                      </a:r>
                      <a:r>
                        <a:rPr lang="ja-JP" altLang="ja-JP" sz="2400" b="1" dirty="0">
                          <a:solidFill>
                            <a:srgbClr val="FF0000"/>
                          </a:solidFill>
                        </a:rPr>
                        <a:t>マネジメント力</a:t>
                      </a:r>
                      <a:r>
                        <a:rPr lang="ja-JP" altLang="ja-JP" sz="2400" b="1" dirty="0"/>
                        <a:t>の向上に取り組んでいる。</a:t>
                      </a:r>
                      <a:endParaRPr kumimoji="1" lang="ja-JP" altLang="en-US" sz="2400"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8" name="テキスト ボックス 17"/>
          <p:cNvSpPr txBox="1"/>
          <p:nvPr/>
        </p:nvSpPr>
        <p:spPr>
          <a:xfrm>
            <a:off x="-89916" y="504455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89916" y="3055702"/>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27466" y="2467316"/>
            <a:ext cx="389021" cy="389021"/>
          </a:xfrm>
          <a:prstGeom prst="rect">
            <a:avLst/>
          </a:prstGeom>
        </p:spPr>
      </p:pic>
      <p:sp>
        <p:nvSpPr>
          <p:cNvPr id="20" name="テキスト ボックス 19">
            <a:hlinkClick r:id="rId3"/>
          </p:cNvPr>
          <p:cNvSpPr txBox="1"/>
          <p:nvPr/>
        </p:nvSpPr>
        <p:spPr>
          <a:xfrm>
            <a:off x="172991" y="1444116"/>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15AB4B5D-69EC-AEF1-30B8-DDC787495584}"/>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C1BAF1E-3168-5146-B623-DA79FA39EA1E}"/>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D228AA74-D616-4BA4-D096-7A65027ED446}"/>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A4C3866E-9529-5427-8A7E-FA7AAA5D65C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18C6B952-0D89-F498-5043-C53454D05EB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A7D99AAD-6CC6-AA0A-CB80-3AFF6BFA456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2D4A04BD-1BCD-A633-8BB1-1C61282E1C8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4F3BB2FA-AC6E-36F2-DFFE-A87DB2C33897}"/>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990D3B90-CA14-3744-D7BA-D9555A609AF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0D83472E-9C82-51BC-D22B-7E1C02AF3AA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7C061086-C628-F3FD-C35F-4C00E53E4D6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9000A1E7-1674-9D40-6223-59734DE9E7F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4458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373905" y="716228"/>
            <a:ext cx="8430768" cy="668448"/>
          </a:xfrm>
        </p:spPr>
        <p:txBody>
          <a:bodyPr>
            <a:normAutofit/>
          </a:bodyPr>
          <a:lstStyle/>
          <a:p>
            <a:r>
              <a:rPr lang="ja-JP" altLang="en-US" sz="2000" b="1" dirty="0">
                <a:latin typeface="+mn-ea"/>
                <a:ea typeface="+mn-ea"/>
              </a:rPr>
              <a:t>校長として必要な素養</a:t>
            </a:r>
            <a:r>
              <a:rPr lang="ja-JP" altLang="en-US" sz="3200" b="1" dirty="0">
                <a:latin typeface="+mn-ea"/>
                <a:ea typeface="+mn-ea"/>
              </a:rPr>
              <a:t>　</a:t>
            </a:r>
            <a:r>
              <a:rPr lang="ja-JP" altLang="en-US" sz="3600" b="1" dirty="0">
                <a:latin typeface="+mn-ea"/>
                <a:ea typeface="+mn-ea"/>
              </a:rPr>
              <a:t>アセスメント力</a:t>
            </a:r>
            <a:endParaRPr lang="ja-JP" altLang="en-US" sz="3600" b="1" dirty="0">
              <a:solidFill>
                <a:srgbClr val="FF0000"/>
              </a:solidFill>
              <a:latin typeface="+mn-ea"/>
              <a:ea typeface="+mn-ea"/>
            </a:endParaRPr>
          </a:p>
        </p:txBody>
      </p:sp>
      <p:sp>
        <p:nvSpPr>
          <p:cNvPr id="7" name="正方形/長方形 6"/>
          <p:cNvSpPr/>
          <p:nvPr/>
        </p:nvSpPr>
        <p:spPr>
          <a:xfrm>
            <a:off x="273570" y="3652574"/>
            <a:ext cx="8661180" cy="1582484"/>
          </a:xfrm>
          <a:prstGeom prst="rect">
            <a:avLst/>
          </a:prstGeom>
        </p:spPr>
        <p:txBody>
          <a:bodyPr wrap="square" lIns="180000" rIns="180000">
            <a:spAutoFit/>
          </a:bodyPr>
          <a:lstStyle/>
          <a:p>
            <a:pPr marL="92073" indent="-92073" algn="just" fontAlgn="base">
              <a:lnSpc>
                <a:spcPts val="2500"/>
              </a:lnSpc>
            </a:pPr>
            <a:r>
              <a:rPr lang="ja-JP" altLang="en-US" sz="2200" b="1" dirty="0"/>
              <a:t>◆</a:t>
            </a:r>
            <a:r>
              <a:rPr lang="ja-JP" altLang="en-US" sz="2200" b="1" dirty="0">
                <a:solidFill>
                  <a:schemeClr val="accent5">
                    <a:lumMod val="75000"/>
                  </a:schemeClr>
                </a:solidFill>
              </a:rPr>
              <a:t>アセスメント力の向上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latin typeface="+mj-ea"/>
              </a:rPr>
              <a:t>学校教育活動に関わる様々なデータや情報（自らの学校の強み・弱み、昨今の学校教育を取り巻く課題など）について、収集・整理・分析することで、</a:t>
            </a:r>
            <a:r>
              <a:rPr lang="ja-JP" altLang="en-US" dirty="0"/>
              <a:t>学校の置かれた状況や課題を把握し、それらを踏まえた対策等について</a:t>
            </a:r>
            <a:r>
              <a:rPr lang="ja-JP" altLang="en-US" dirty="0">
                <a:latin typeface="+mj-ea"/>
              </a:rPr>
              <a:t>教職員間や学校運営協議会等で共有していくことが重要</a:t>
            </a:r>
            <a:endParaRPr lang="ja-JP" altLang="en-US" dirty="0"/>
          </a:p>
        </p:txBody>
      </p:sp>
      <p:sp>
        <p:nvSpPr>
          <p:cNvPr id="9" name="正方形/長方形 8"/>
          <p:cNvSpPr/>
          <p:nvPr/>
        </p:nvSpPr>
        <p:spPr>
          <a:xfrm>
            <a:off x="217170" y="5654502"/>
            <a:ext cx="8744238" cy="107611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校長には、学校経営方針の策定のため、学校の状況や課題を適切に把握する学校組織の</a:t>
            </a:r>
            <a:r>
              <a:rPr lang="ja-JP" altLang="en-US" sz="2400" b="1" dirty="0">
                <a:solidFill>
                  <a:srgbClr val="FF0000"/>
                </a:solidFill>
              </a:rPr>
              <a:t>アセスメント力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14</a:t>
            </a:fld>
            <a:endParaRPr kumimoji="1" lang="ja-JP" altLang="en-US"/>
          </a:p>
        </p:txBody>
      </p:sp>
      <p:graphicFrame>
        <p:nvGraphicFramePr>
          <p:cNvPr id="18" name="表 17"/>
          <p:cNvGraphicFramePr>
            <a:graphicFrameLocks noGrp="1"/>
          </p:cNvGraphicFramePr>
          <p:nvPr/>
        </p:nvGraphicFramePr>
        <p:xfrm>
          <a:off x="184929" y="1434073"/>
          <a:ext cx="8808720" cy="1645920"/>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学校の実態に関する様々なデータや学校が置かれた内外環境に関する情報について収集・整理・分析し共有する</a:t>
                      </a:r>
                      <a:r>
                        <a:rPr lang="ja-JP" altLang="ja-JP" sz="2400" b="1" dirty="0">
                          <a:solidFill>
                            <a:srgbClr val="FF0000"/>
                          </a:solidFill>
                        </a:rPr>
                        <a:t>アセスメント力</a:t>
                      </a:r>
                      <a:r>
                        <a:rPr lang="ja-JP" altLang="ja-JP" sz="2400" b="1" dirty="0"/>
                        <a:t>の向上に取り組んでいる</a:t>
                      </a:r>
                      <a:r>
                        <a:rPr lang="ja-JP" altLang="en-US" sz="2400" b="1" dirty="0"/>
                        <a:t>。</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9" name="テキスト ボックス 18"/>
          <p:cNvSpPr txBox="1"/>
          <p:nvPr/>
        </p:nvSpPr>
        <p:spPr>
          <a:xfrm>
            <a:off x="-99060" y="528517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0" name="テキスト ボックス 19"/>
          <p:cNvSpPr txBox="1"/>
          <p:nvPr/>
        </p:nvSpPr>
        <p:spPr>
          <a:xfrm>
            <a:off x="-99060" y="323313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5652" y="2607472"/>
            <a:ext cx="389021" cy="389021"/>
          </a:xfrm>
          <a:prstGeom prst="rect">
            <a:avLst/>
          </a:prstGeom>
        </p:spPr>
      </p:pic>
      <p:sp>
        <p:nvSpPr>
          <p:cNvPr id="21" name="テキスト ボックス 20">
            <a:hlinkClick r:id="rId3"/>
          </p:cNvPr>
          <p:cNvSpPr txBox="1"/>
          <p:nvPr/>
        </p:nvSpPr>
        <p:spPr>
          <a:xfrm>
            <a:off x="210075" y="1410322"/>
            <a:ext cx="8802956" cy="1648126"/>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41D854BF-0092-17BB-040D-220458557EC9}"/>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C09A79E7-CD50-DE45-E1F6-350291F9908B}"/>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F214F23D-CEE6-3AC2-8059-E673C1B64280}"/>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28F2DD57-0305-B2FA-C927-9B28263B57C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0993B606-FC75-6EC7-EB34-9B425F5BDB0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DEC57B4F-94F5-EB08-EE58-035900EC144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C62D8089-E6B4-3D7C-9CFC-5B4525CC4D6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ED3AFF2A-25F6-A549-7495-CDCB41CE1D9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2D613F36-C65C-8B73-2823-A3CF1FEE6F8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FF4539F2-05B4-C63D-3390-47DB6A8051C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318EE4FB-C9BB-6ADF-6A78-C1FA0A61FFE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CD8188B9-C2C9-300F-51A2-1BA80DE79D2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78999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55371" y="762117"/>
            <a:ext cx="7973568" cy="668448"/>
          </a:xfrm>
        </p:spPr>
        <p:txBody>
          <a:bodyPr>
            <a:normAutofit/>
          </a:bodyPr>
          <a:lstStyle/>
          <a:p>
            <a:r>
              <a:rPr lang="ja-JP" altLang="en-US" sz="2000" b="1" dirty="0">
                <a:latin typeface="+mn-ea"/>
                <a:ea typeface="+mn-ea"/>
              </a:rPr>
              <a:t>校長として必要な素養　</a:t>
            </a:r>
            <a:r>
              <a:rPr lang="ja-JP" altLang="en-US" sz="3200" b="1" spc="-100" dirty="0">
                <a:latin typeface="+mn-ea"/>
                <a:ea typeface="+mn-ea"/>
              </a:rPr>
              <a:t>ファシリテーション力</a:t>
            </a:r>
            <a:endParaRPr lang="ja-JP" altLang="en-US" sz="3200" b="1" spc="-100" dirty="0">
              <a:solidFill>
                <a:srgbClr val="FF0000"/>
              </a:solidFill>
              <a:latin typeface="+mn-ea"/>
              <a:ea typeface="+mn-ea"/>
            </a:endParaRPr>
          </a:p>
        </p:txBody>
      </p:sp>
      <p:sp>
        <p:nvSpPr>
          <p:cNvPr id="7" name="正方形/長方形 6"/>
          <p:cNvSpPr/>
          <p:nvPr/>
        </p:nvSpPr>
        <p:spPr>
          <a:xfrm>
            <a:off x="158207" y="3485794"/>
            <a:ext cx="8881872" cy="1600438"/>
          </a:xfrm>
          <a:prstGeom prst="rect">
            <a:avLst/>
          </a:prstGeom>
        </p:spPr>
        <p:txBody>
          <a:bodyPr wrap="square" lIns="180000" rIns="180000">
            <a:spAutoFit/>
          </a:bodyPr>
          <a:lstStyle/>
          <a:p>
            <a:pPr marL="92073" indent="-92073" algn="just" fontAlgn="base"/>
            <a:r>
              <a:rPr lang="ja-JP" altLang="en-US" sz="2200" b="1" dirty="0"/>
              <a:t>◆</a:t>
            </a:r>
            <a:r>
              <a:rPr lang="ja-JP" altLang="en-US" sz="2200" b="1" dirty="0">
                <a:solidFill>
                  <a:schemeClr val="accent5">
                    <a:lumMod val="75000"/>
                  </a:schemeClr>
                </a:solidFill>
              </a:rPr>
              <a:t>ファシリテーション力の向上</a:t>
            </a:r>
            <a:endParaRPr lang="en-US" altLang="ja-JP" sz="2200" b="1" dirty="0">
              <a:solidFill>
                <a:schemeClr val="accent5">
                  <a:lumMod val="75000"/>
                </a:schemeClr>
              </a:solidFill>
            </a:endParaRPr>
          </a:p>
          <a:p>
            <a:pPr marL="265106" indent="-265106" algn="just" fontAlgn="base"/>
            <a:r>
              <a:rPr lang="ja-JP" altLang="en-US" sz="2200" dirty="0"/>
              <a:t>　　</a:t>
            </a:r>
            <a:r>
              <a:rPr lang="ja-JP" altLang="en-US" dirty="0"/>
              <a:t>様々</a:t>
            </a:r>
            <a:r>
              <a:rPr lang="ja-JP" altLang="en-US" dirty="0">
                <a:latin typeface="+mj-ea"/>
              </a:rPr>
              <a:t>な背景、経験、専門性等をもつ教職員間のコミュニケーションを促し、相互理解を深め、成果を生み出せるように支援するとともに、学校運営協議会などの学校･家庭･地域関係者との協議を円滑に進めていくファシリテーターとしての役割が求められます。 </a:t>
            </a:r>
            <a:endParaRPr lang="ja-JP" altLang="en-US" dirty="0"/>
          </a:p>
        </p:txBody>
      </p:sp>
      <p:sp>
        <p:nvSpPr>
          <p:cNvPr id="9" name="正方形/長方形 8"/>
          <p:cNvSpPr/>
          <p:nvPr/>
        </p:nvSpPr>
        <p:spPr>
          <a:xfrm>
            <a:off x="170688" y="5313300"/>
            <a:ext cx="8772144" cy="1408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06" algn="just"/>
            <a:r>
              <a:rPr lang="ja-JP" altLang="en-US" sz="2400" b="1" dirty="0"/>
              <a:t>校長には、教職員や地域等の学校内外の関係者とのプラスの相互作用を促し、学校が抱える教育課題を解決に導く</a:t>
            </a:r>
            <a:r>
              <a:rPr lang="ja-JP" altLang="en-US" sz="2400" b="1" dirty="0">
                <a:solidFill>
                  <a:srgbClr val="FF0000"/>
                </a:solidFill>
              </a:rPr>
              <a:t>ファシリテーション力</a:t>
            </a:r>
            <a:r>
              <a:rPr lang="ja-JP" altLang="en-US" sz="2400" b="1" dirty="0"/>
              <a:t>が求められます。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15</a:t>
            </a:fld>
            <a:endParaRPr kumimoji="1" lang="ja-JP" altLang="en-US"/>
          </a:p>
        </p:txBody>
      </p:sp>
      <p:graphicFrame>
        <p:nvGraphicFramePr>
          <p:cNvPr id="16" name="表 15"/>
          <p:cNvGraphicFramePr>
            <a:graphicFrameLocks noGrp="1"/>
          </p:cNvGraphicFramePr>
          <p:nvPr/>
        </p:nvGraphicFramePr>
        <p:xfrm>
          <a:off x="150483" y="1482503"/>
          <a:ext cx="8808720" cy="1540293"/>
        </p:xfrm>
        <a:graphic>
          <a:graphicData uri="http://schemas.openxmlformats.org/drawingml/2006/table">
            <a:tbl>
              <a:tblPr firstRow="1" bandRow="1">
                <a:tableStyleId>{5940675A-B579-460E-94D1-54222C63F5DA}</a:tableStyleId>
              </a:tblPr>
              <a:tblGrid>
                <a:gridCol w="8808720">
                  <a:extLst>
                    <a:ext uri="{9D8B030D-6E8A-4147-A177-3AD203B41FA5}">
                      <a16:colId xmlns:a16="http://schemas.microsoft.com/office/drawing/2014/main" val="3429972823"/>
                    </a:ext>
                  </a:extLst>
                </a:gridCol>
              </a:tblGrid>
              <a:tr h="426496">
                <a:tc>
                  <a:txBody>
                    <a:bodyPr/>
                    <a:lstStyle/>
                    <a:p>
                      <a:pPr algn="ctr"/>
                      <a:r>
                        <a:rPr kumimoji="1" lang="ja-JP" altLang="en-US" sz="2400" b="1" dirty="0">
                          <a:solidFill>
                            <a:schemeClr val="bg1"/>
                          </a:solidFill>
                        </a:rPr>
                        <a:t>校長として必要な素養</a:t>
                      </a:r>
                    </a:p>
                  </a:txBody>
                  <a:tcPr anchor="ctr">
                    <a:solidFill>
                      <a:srgbClr val="008A87"/>
                    </a:solidFill>
                  </a:tcPr>
                </a:tc>
                <a:extLst>
                  <a:ext uri="{0D108BD9-81ED-4DB2-BD59-A6C34878D82A}">
                    <a16:rowId xmlns:a16="http://schemas.microsoft.com/office/drawing/2014/main" val="3327616702"/>
                  </a:ext>
                </a:extLst>
              </a:tr>
              <a:tr h="1083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b="1" dirty="0"/>
                        <a:t>　</a:t>
                      </a:r>
                      <a:r>
                        <a:rPr lang="ja-JP" altLang="ja-JP" sz="2400" b="1" dirty="0"/>
                        <a:t>学校内外の関係者の相互作用により、学校の教育力が最大化できる</a:t>
                      </a:r>
                      <a:r>
                        <a:rPr lang="ja-JP" altLang="ja-JP" sz="2400" b="1" dirty="0">
                          <a:solidFill>
                            <a:srgbClr val="FF0000"/>
                          </a:solidFill>
                        </a:rPr>
                        <a:t>ファシリテーション力</a:t>
                      </a:r>
                      <a:r>
                        <a:rPr lang="ja-JP" altLang="ja-JP" sz="2400" b="1" dirty="0"/>
                        <a:t>の向上に取り組んでいる。</a:t>
                      </a:r>
                      <a:endParaRPr kumimoji="1" lang="ja-JP" altLang="en-US" sz="2400" b="1" dirty="0"/>
                    </a:p>
                  </a:txBody>
                  <a:tcPr anchor="ctr">
                    <a:solidFill>
                      <a:srgbClr val="FFFFAB"/>
                    </a:solidFill>
                  </a:tcPr>
                </a:tc>
                <a:extLst>
                  <a:ext uri="{0D108BD9-81ED-4DB2-BD59-A6C34878D82A}">
                    <a16:rowId xmlns:a16="http://schemas.microsoft.com/office/drawing/2014/main" val="3508207710"/>
                  </a:ext>
                </a:extLst>
              </a:tr>
            </a:tbl>
          </a:graphicData>
        </a:graphic>
      </p:graphicFrame>
      <p:sp>
        <p:nvSpPr>
          <p:cNvPr id="17" name="テキスト ボックス 16"/>
          <p:cNvSpPr txBox="1"/>
          <p:nvPr/>
        </p:nvSpPr>
        <p:spPr>
          <a:xfrm>
            <a:off x="-99060" y="494396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9" name="テキスト ボックス 18"/>
          <p:cNvSpPr txBox="1"/>
          <p:nvPr/>
        </p:nvSpPr>
        <p:spPr>
          <a:xfrm>
            <a:off x="-99060" y="3125340"/>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428" y="2490537"/>
            <a:ext cx="389021" cy="389021"/>
          </a:xfrm>
          <a:prstGeom prst="rect">
            <a:avLst/>
          </a:prstGeom>
        </p:spPr>
      </p:pic>
      <p:sp>
        <p:nvSpPr>
          <p:cNvPr id="20" name="テキスト ボックス 19">
            <a:hlinkClick r:id="rId3"/>
          </p:cNvPr>
          <p:cNvSpPr txBox="1"/>
          <p:nvPr/>
        </p:nvSpPr>
        <p:spPr>
          <a:xfrm>
            <a:off x="174578" y="1565300"/>
            <a:ext cx="8760529" cy="1484872"/>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ACEBC55C-44FC-BCC3-DFE3-441426F04040}"/>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AA723FE2-B25F-46A0-6E1C-914696963D7B}"/>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7C8742F3-D8E6-83CE-AB5B-EB1BEB689682}"/>
                  </a:ext>
                </a:extLst>
              </p:cNvPr>
              <p:cNvGrpSpPr/>
              <p:nvPr/>
            </p:nvGrpSpPr>
            <p:grpSpPr>
              <a:xfrm>
                <a:off x="150483" y="75115"/>
                <a:ext cx="6953733" cy="402824"/>
                <a:chOff x="9330690" y="4935897"/>
                <a:chExt cx="6953733" cy="402824"/>
              </a:xfrm>
            </p:grpSpPr>
            <p:sp>
              <p:nvSpPr>
                <p:cNvPr id="29" name="額縁 24">
                  <a:hlinkClick r:id="" action="ppaction://hlinkshowjump?jump=firstslide"/>
                  <a:extLst>
                    <a:ext uri="{FF2B5EF4-FFF2-40B4-BE49-F238E27FC236}">
                      <a16:creationId xmlns:a16="http://schemas.microsoft.com/office/drawing/2014/main" id="{61D2939B-AD18-020D-3708-44572DD5410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0" name="額縁 25">
                  <a:hlinkClick r:id="rId4" action="ppaction://hlinksldjump"/>
                  <a:extLst>
                    <a:ext uri="{FF2B5EF4-FFF2-40B4-BE49-F238E27FC236}">
                      <a16:creationId xmlns:a16="http://schemas.microsoft.com/office/drawing/2014/main" id="{7E4B2338-6DA9-7843-3283-60B3D386C4F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1" name="額縁 26">
                  <a:hlinkClick r:id="rId5" action="ppaction://hlinksldjump"/>
                  <a:extLst>
                    <a:ext uri="{FF2B5EF4-FFF2-40B4-BE49-F238E27FC236}">
                      <a16:creationId xmlns:a16="http://schemas.microsoft.com/office/drawing/2014/main" id="{16E502D5-50C9-63FD-CCFB-9FA72754A20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2" name="額縁 27">
                  <a:hlinkClick r:id="rId6" action="ppaction://hlinksldjump"/>
                  <a:extLst>
                    <a:ext uri="{FF2B5EF4-FFF2-40B4-BE49-F238E27FC236}">
                      <a16:creationId xmlns:a16="http://schemas.microsoft.com/office/drawing/2014/main" id="{83D5EFE6-1493-1244-E747-979D3CC9A574}"/>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3" name="額縁 28">
                  <a:hlinkClick r:id="rId7" action="ppaction://hlinksldjump"/>
                  <a:extLst>
                    <a:ext uri="{FF2B5EF4-FFF2-40B4-BE49-F238E27FC236}">
                      <a16:creationId xmlns:a16="http://schemas.microsoft.com/office/drawing/2014/main" id="{71F1AB3A-2101-06F1-5638-A41BF46B0AB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4" name="額縁 29">
                  <a:hlinkClick r:id="rId8"/>
                  <a:extLst>
                    <a:ext uri="{FF2B5EF4-FFF2-40B4-BE49-F238E27FC236}">
                      <a16:creationId xmlns:a16="http://schemas.microsoft.com/office/drawing/2014/main" id="{02AA96F7-1566-6DF6-6BBE-98124DE07AF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5" name="額縁 30">
                  <a:hlinkClick r:id="rId9" action="ppaction://hlinksldjump"/>
                  <a:extLst>
                    <a:ext uri="{FF2B5EF4-FFF2-40B4-BE49-F238E27FC236}">
                      <a16:creationId xmlns:a16="http://schemas.microsoft.com/office/drawing/2014/main" id="{21BF7231-6866-AD85-B662-D3ACFF36EC2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8" name="額縁 22">
                <a:hlinkClick r:id="rId10" action="ppaction://hlinksldjump"/>
                <a:extLst>
                  <a:ext uri="{FF2B5EF4-FFF2-40B4-BE49-F238E27FC236}">
                    <a16:creationId xmlns:a16="http://schemas.microsoft.com/office/drawing/2014/main" id="{D9A4AF6C-E838-42FC-EFF6-90F57EAF160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1" action="ppaction://hlinksldjump"/>
              <a:extLst>
                <a:ext uri="{FF2B5EF4-FFF2-40B4-BE49-F238E27FC236}">
                  <a16:creationId xmlns:a16="http://schemas.microsoft.com/office/drawing/2014/main" id="{C133C164-1E90-295B-5F1A-5CF8FA63A71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840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60439" y="888561"/>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生徒指導（児童生徒理解）</a:t>
            </a:r>
          </a:p>
        </p:txBody>
      </p:sp>
      <p:sp>
        <p:nvSpPr>
          <p:cNvPr id="4" name="正方形/長方形 3"/>
          <p:cNvSpPr/>
          <p:nvPr/>
        </p:nvSpPr>
        <p:spPr>
          <a:xfrm>
            <a:off x="46333" y="4034383"/>
            <a:ext cx="9052560" cy="1384995"/>
          </a:xfrm>
          <a:prstGeom prst="rect">
            <a:avLst/>
          </a:prstGeom>
        </p:spPr>
        <p:txBody>
          <a:bodyPr wrap="square" lIns="180000" rIns="180000">
            <a:spAutoFit/>
          </a:bodyPr>
          <a:lstStyle/>
          <a:p>
            <a:pPr marL="182558" indent="-182558" algn="just">
              <a:lnSpc>
                <a:spcPts val="2000"/>
              </a:lnSpc>
            </a:pPr>
            <a:r>
              <a:rPr lang="ja-JP" altLang="en-US" sz="1900" dirty="0"/>
              <a:t>◆生徒指導により、</a:t>
            </a:r>
            <a:r>
              <a:rPr lang="ja-JP" altLang="ja-JP" sz="1900" dirty="0"/>
              <a:t>児童生徒が</a:t>
            </a:r>
            <a:r>
              <a:rPr lang="ja-JP" altLang="en-US" sz="1900" dirty="0"/>
              <a:t>、自らの</a:t>
            </a:r>
            <a:r>
              <a:rPr lang="ja-JP" altLang="ja-JP" sz="1900" dirty="0"/>
              <a:t>よさや可能性に気付き、引き出し、伸ばす</a:t>
            </a:r>
            <a:r>
              <a:rPr lang="ja-JP" altLang="en-US" sz="1900" dirty="0"/>
              <a:t>姿勢を身に付けることが大切</a:t>
            </a:r>
            <a:endParaRPr lang="en-US" altLang="ja-JP" sz="1900" dirty="0"/>
          </a:p>
          <a:p>
            <a:pPr marL="182558" indent="-182558" algn="just">
              <a:lnSpc>
                <a:spcPts val="900"/>
              </a:lnSpc>
            </a:pPr>
            <a:endParaRPr lang="en-US" altLang="ja-JP" sz="2300" dirty="0"/>
          </a:p>
          <a:p>
            <a:pPr marL="182558" indent="-182558" algn="just"/>
            <a:r>
              <a:rPr lang="ja-JP" altLang="en-US" sz="1900" dirty="0"/>
              <a:t>◆現在、いじめ等の問題行動への対応や不登校への支援が増加</a:t>
            </a:r>
            <a:endParaRPr lang="en-US" altLang="ja-JP" sz="1900" dirty="0"/>
          </a:p>
          <a:p>
            <a:pPr marL="182558" indent="-182558" algn="just">
              <a:lnSpc>
                <a:spcPts val="900"/>
              </a:lnSpc>
            </a:pPr>
            <a:endParaRPr lang="en-US" altLang="ja-JP" sz="2300" dirty="0"/>
          </a:p>
          <a:p>
            <a:pPr marL="182558" indent="-182558" algn="just">
              <a:lnSpc>
                <a:spcPts val="2000"/>
              </a:lnSpc>
            </a:pPr>
            <a:r>
              <a:rPr lang="ja-JP" altLang="en-US" sz="1900" dirty="0"/>
              <a:t>◆他の教職員や関係機関等との連携、個に応じた指導や集団指導による課題解決</a:t>
            </a:r>
          </a:p>
        </p:txBody>
      </p:sp>
      <p:sp>
        <p:nvSpPr>
          <p:cNvPr id="6" name="テキスト ボックス 5"/>
          <p:cNvSpPr txBox="1"/>
          <p:nvPr/>
        </p:nvSpPr>
        <p:spPr>
          <a:xfrm>
            <a:off x="-155448" y="3671817"/>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9806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67399"/>
            <a:ext cx="8947404" cy="87398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子供の心身の発達の過程や特徴を理解し、児童生徒に寄り添い、個々の悩みや思いを共感的に受け止めることが求められます</a:t>
            </a:r>
            <a:r>
              <a:rPr lang="ja-JP" altLang="en-US" sz="2200" b="1" dirty="0"/>
              <a:t>。</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16</a:t>
            </a:fld>
            <a:endParaRPr kumimoji="1" lang="ja-JP" altLang="en-US"/>
          </a:p>
        </p:txBody>
      </p:sp>
      <p:graphicFrame>
        <p:nvGraphicFramePr>
          <p:cNvPr id="10" name="表 9"/>
          <p:cNvGraphicFramePr>
            <a:graphicFrameLocks noGrp="1"/>
          </p:cNvGraphicFramePr>
          <p:nvPr/>
        </p:nvGraphicFramePr>
        <p:xfrm>
          <a:off x="147066" y="152122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92430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日々の声かけや面談により</a:t>
                      </a:r>
                      <a:r>
                        <a:rPr kumimoji="1" lang="en-US" altLang="ja-JP" sz="2000" b="1" dirty="0">
                          <a:solidFill>
                            <a:schemeClr val="tx1"/>
                          </a:solidFill>
                          <a:effectLst/>
                          <a:latin typeface="+mn-ea"/>
                          <a:ea typeface="+mn-ea"/>
                        </a:rPr>
                        <a:t>､</a:t>
                      </a:r>
                      <a:r>
                        <a:rPr kumimoji="1" lang="ja-JP" altLang="en-US" sz="2000" b="1" dirty="0">
                          <a:solidFill>
                            <a:srgbClr val="FF0000"/>
                          </a:solidFill>
                          <a:effectLst/>
                          <a:latin typeface="+mn-ea"/>
                          <a:ea typeface="+mn-ea"/>
                        </a:rPr>
                        <a:t>児童生徒の気持ちに寄り添い</a:t>
                      </a:r>
                      <a:r>
                        <a:rPr kumimoji="1" lang="en-US" altLang="ja-JP" sz="2000" b="1" dirty="0">
                          <a:solidFill>
                            <a:srgbClr val="FF0000"/>
                          </a:solidFill>
                          <a:effectLst/>
                          <a:latin typeface="+mn-ea"/>
                          <a:ea typeface="+mn-ea"/>
                        </a:rPr>
                        <a:t>､</a:t>
                      </a:r>
                      <a:r>
                        <a:rPr kumimoji="1" lang="ja-JP" altLang="en-US" sz="2000" b="1" dirty="0">
                          <a:solidFill>
                            <a:schemeClr val="tx1"/>
                          </a:solidFill>
                          <a:effectLst/>
                          <a:latin typeface="+mn-ea"/>
                          <a:ea typeface="+mn-ea"/>
                        </a:rPr>
                        <a:t>信頼関係を構築している。</a:t>
                      </a:r>
                      <a:endParaRPr kumimoji="1" lang="ja-JP" altLang="en-US" sz="2000" b="0" dirty="0">
                        <a:effectLst/>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同僚と協働し、</a:t>
                      </a:r>
                      <a:r>
                        <a:rPr kumimoji="1" lang="ja-JP" altLang="en-US" sz="2000" b="1" spc="0" baseline="0" dirty="0">
                          <a:solidFill>
                            <a:srgbClr val="FF0000"/>
                          </a:solidFill>
                          <a:effectLst/>
                          <a:latin typeface="+mn-ea"/>
                          <a:ea typeface="+mn-ea"/>
                        </a:rPr>
                        <a:t>観察や情報収集を通じて児童生徒の理解を深め、</a:t>
                      </a:r>
                      <a:r>
                        <a:rPr kumimoji="1" lang="ja-JP" altLang="en-US" sz="2000" b="1" spc="0" baseline="0" dirty="0">
                          <a:latin typeface="+mn-ea"/>
                          <a:ea typeface="+mn-ea"/>
                        </a:rPr>
                        <a:t>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児童生徒の課題を多面的に把握し、課題解決に向けて組織的な取組を推進している。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52122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518617"/>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518617"/>
            <a:ext cx="389021" cy="389021"/>
          </a:xfrm>
          <a:prstGeom prst="rect">
            <a:avLst/>
          </a:prstGeom>
        </p:spPr>
      </p:pic>
      <p:sp>
        <p:nvSpPr>
          <p:cNvPr id="22" name="テキスト ボックス 21">
            <a:hlinkClick r:id="rId3"/>
          </p:cNvPr>
          <p:cNvSpPr txBox="1"/>
          <p:nvPr/>
        </p:nvSpPr>
        <p:spPr>
          <a:xfrm>
            <a:off x="225576" y="1536929"/>
            <a:ext cx="2767012" cy="2002663"/>
          </a:xfrm>
          <a:prstGeom prst="rect">
            <a:avLst/>
          </a:prstGeom>
          <a:noFill/>
        </p:spPr>
        <p:txBody>
          <a:bodyPr wrap="square" rtlCol="0">
            <a:spAutoFit/>
          </a:bodyPr>
          <a:lstStyle/>
          <a:p>
            <a:endParaRPr kumimoji="1" lang="ja-JP" altLang="en-US" dirty="0"/>
          </a:p>
        </p:txBody>
      </p:sp>
      <p:sp>
        <p:nvSpPr>
          <p:cNvPr id="23" name="テキスト ボックス 22">
            <a:hlinkClick r:id="rId4"/>
          </p:cNvPr>
          <p:cNvSpPr txBox="1"/>
          <p:nvPr/>
        </p:nvSpPr>
        <p:spPr>
          <a:xfrm>
            <a:off x="3149536" y="1538935"/>
            <a:ext cx="2819019" cy="2002663"/>
          </a:xfrm>
          <a:prstGeom prst="rect">
            <a:avLst/>
          </a:prstGeom>
          <a:noFill/>
        </p:spPr>
        <p:txBody>
          <a:bodyPr wrap="square" rtlCol="0">
            <a:spAutoFit/>
          </a:bodyPr>
          <a:lstStyle/>
          <a:p>
            <a:endParaRPr kumimoji="1" lang="ja-JP" altLang="en-US" dirty="0"/>
          </a:p>
        </p:txBody>
      </p:sp>
      <p:sp>
        <p:nvSpPr>
          <p:cNvPr id="24" name="テキスト ボックス 23">
            <a:hlinkClick r:id="rId5"/>
          </p:cNvPr>
          <p:cNvSpPr txBox="1"/>
          <p:nvPr/>
        </p:nvSpPr>
        <p:spPr>
          <a:xfrm>
            <a:off x="6073806" y="1547032"/>
            <a:ext cx="2825687" cy="2002663"/>
          </a:xfrm>
          <a:prstGeom prst="rect">
            <a:avLst/>
          </a:prstGeom>
          <a:noFill/>
        </p:spPr>
        <p:txBody>
          <a:bodyPr wrap="square" rtlCol="0">
            <a:spAutoFit/>
          </a:bodyPr>
          <a:lstStyle/>
          <a:p>
            <a:endParaRPr kumimoji="1" lang="ja-JP" altLang="en-US" dirty="0"/>
          </a:p>
        </p:txBody>
      </p:sp>
      <p:grpSp>
        <p:nvGrpSpPr>
          <p:cNvPr id="29" name="グループ化 28">
            <a:extLst>
              <a:ext uri="{FF2B5EF4-FFF2-40B4-BE49-F238E27FC236}">
                <a16:creationId xmlns:a16="http://schemas.microsoft.com/office/drawing/2014/main" id="{338C14B3-23FF-7758-FDC7-3D5F07B1D424}"/>
              </a:ext>
            </a:extLst>
          </p:cNvPr>
          <p:cNvGrpSpPr/>
          <p:nvPr/>
        </p:nvGrpSpPr>
        <p:grpSpPr>
          <a:xfrm>
            <a:off x="150483" y="75115"/>
            <a:ext cx="7683666" cy="402824"/>
            <a:chOff x="150483" y="75115"/>
            <a:chExt cx="7683666" cy="402824"/>
          </a:xfrm>
        </p:grpSpPr>
        <p:grpSp>
          <p:nvGrpSpPr>
            <p:cNvPr id="30" name="グループ化 29">
              <a:extLst>
                <a:ext uri="{FF2B5EF4-FFF2-40B4-BE49-F238E27FC236}">
                  <a16:creationId xmlns:a16="http://schemas.microsoft.com/office/drawing/2014/main" id="{3F17E1D8-58F5-C8ED-4F3D-795E39D73530}"/>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6F505060-631C-DB56-A2C6-3013CCC45F1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E86178A5-1D7E-4226-F0C9-51215A3C813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BF154E0B-4974-640D-B482-077908480069}"/>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A647F15-30D8-2D5C-8EEC-24B9206BB09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760CE494-E7B2-611F-0166-61A2FA1D76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85C77021-1699-5850-7D32-435BC3D2F689}"/>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E3DCD1C5-4EF7-A072-27AF-4D0F55363E24}"/>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61A8739A-64C1-8A2C-3D52-CB3FCA978FB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2A4B10B1-E583-3A61-5D7E-137FDF21624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1" name="額縁 31">
              <a:hlinkClick r:id="rId13" action="ppaction://hlinksldjump"/>
              <a:extLst>
                <a:ext uri="{FF2B5EF4-FFF2-40B4-BE49-F238E27FC236}">
                  <a16:creationId xmlns:a16="http://schemas.microsoft.com/office/drawing/2014/main" id="{05638F97-F99E-5271-C65D-4923299DC4A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138541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76656" y="856553"/>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生徒指導（道徳教育）</a:t>
            </a:r>
          </a:p>
        </p:txBody>
      </p:sp>
      <p:sp>
        <p:nvSpPr>
          <p:cNvPr id="6" name="テキスト ボックス 5"/>
          <p:cNvSpPr txBox="1"/>
          <p:nvPr/>
        </p:nvSpPr>
        <p:spPr>
          <a:xfrm>
            <a:off x="-155448" y="350576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自己の生き方を考え、主体的な判断の下に行動し、自立した人間として他者と共によりよく生きる基盤となる道徳性を養っていくことが求められます。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17</a:t>
            </a:fld>
            <a:endParaRPr kumimoji="1" lang="ja-JP" altLang="en-US"/>
          </a:p>
        </p:txBody>
      </p:sp>
      <p:graphicFrame>
        <p:nvGraphicFramePr>
          <p:cNvPr id="10" name="表 9"/>
          <p:cNvGraphicFramePr>
            <a:graphicFrameLocks noGrp="1"/>
          </p:cNvGraphicFramePr>
          <p:nvPr/>
        </p:nvGraphicFramePr>
        <p:xfrm>
          <a:off x="147066" y="14108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10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児童生徒の発達段階に応じて、道徳性を高める指導を行っている。</a:t>
                      </a: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2000" b="1" dirty="0">
                        <a:solidFill>
                          <a:schemeClr val="tx1"/>
                        </a:solidFill>
                        <a:effectLst/>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latin typeface="+mn-ea"/>
                          <a:ea typeface="+mn-ea"/>
                        </a:rPr>
                        <a:t>　道徳性の高まりや変容を適切に見取り、同僚と共有し、指導に生かしている。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自校の教育活動全体を通じて、児童生徒の道徳性を高めるよう組織的な取組を推進している。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10864"/>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0825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08259"/>
            <a:ext cx="389021" cy="389021"/>
          </a:xfrm>
          <a:prstGeom prst="rect">
            <a:avLst/>
          </a:prstGeom>
        </p:spPr>
      </p:pic>
      <p:sp>
        <p:nvSpPr>
          <p:cNvPr id="23" name="正方形/長方形 22"/>
          <p:cNvSpPr/>
          <p:nvPr/>
        </p:nvSpPr>
        <p:spPr>
          <a:xfrm>
            <a:off x="57944" y="3805740"/>
            <a:ext cx="9002204" cy="1579920"/>
          </a:xfrm>
          <a:prstGeom prst="rect">
            <a:avLst/>
          </a:prstGeom>
        </p:spPr>
        <p:txBody>
          <a:bodyPr wrap="square" lIns="180000" rIns="180000">
            <a:spAutoFit/>
          </a:bodyPr>
          <a:lstStyle/>
          <a:p>
            <a:pPr marL="182558" indent="-182558" algn="just">
              <a:lnSpc>
                <a:spcPts val="2500"/>
              </a:lnSpc>
            </a:pPr>
            <a:r>
              <a:rPr lang="ja-JP" altLang="en-US" sz="1900" dirty="0"/>
              <a:t>◆全教師による一貫性のある道徳教育を組織的に展開</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◆「考える道徳」「議論する道徳」への授業転換の必要性</a:t>
            </a:r>
            <a:endParaRPr lang="en-US" altLang="ja-JP" sz="1900" dirty="0"/>
          </a:p>
          <a:p>
            <a:pPr marL="182558" indent="-182558" algn="just">
              <a:lnSpc>
                <a:spcPts val="800"/>
              </a:lnSpc>
            </a:pPr>
            <a:endParaRPr lang="en-US" altLang="ja-JP" sz="2100" dirty="0"/>
          </a:p>
          <a:p>
            <a:pPr marL="182558" indent="-182558" algn="just">
              <a:lnSpc>
                <a:spcPts val="2500"/>
              </a:lnSpc>
            </a:pPr>
            <a:r>
              <a:rPr lang="ja-JP" altLang="en-US" sz="1900" dirty="0"/>
              <a:t>◆教科としての道徳の評価は、児童生徒が自らの成長を実感し、意欲の向上につなげていく必要がある。</a:t>
            </a:r>
          </a:p>
        </p:txBody>
      </p:sp>
      <p:sp>
        <p:nvSpPr>
          <p:cNvPr id="29" name="テキスト ボックス 28">
            <a:hlinkClick r:id="rId3"/>
            <a:extLst>
              <a:ext uri="{FF2B5EF4-FFF2-40B4-BE49-F238E27FC236}">
                <a16:creationId xmlns:a16="http://schemas.microsoft.com/office/drawing/2014/main" id="{FE0D76E8-6092-1366-2340-C558994CCB44}"/>
              </a:ext>
            </a:extLst>
          </p:cNvPr>
          <p:cNvSpPr txBox="1"/>
          <p:nvPr/>
        </p:nvSpPr>
        <p:spPr>
          <a:xfrm>
            <a:off x="147247" y="1395826"/>
            <a:ext cx="2916464" cy="2056015"/>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B19509A2-E6C8-D63B-DDC7-A9953BACF4AF}"/>
              </a:ext>
            </a:extLst>
          </p:cNvPr>
          <p:cNvSpPr txBox="1"/>
          <p:nvPr/>
        </p:nvSpPr>
        <p:spPr>
          <a:xfrm>
            <a:off x="3114926" y="1421995"/>
            <a:ext cx="2864236" cy="2029846"/>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3E81C944-9DD7-1B8A-079A-8040ED344F11}"/>
              </a:ext>
            </a:extLst>
          </p:cNvPr>
          <p:cNvSpPr txBox="1"/>
          <p:nvPr/>
        </p:nvSpPr>
        <p:spPr>
          <a:xfrm>
            <a:off x="6030377" y="1435586"/>
            <a:ext cx="2864236" cy="1970005"/>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890F1544-9E44-9314-4EE8-E6B05CF2E55E}"/>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5ED1BE60-3911-F57C-9E38-698EAE67CD32}"/>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D35F4A5F-38F4-4D8D-6DDA-8B52A492D0D7}"/>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BC65CF5-BFC2-F21A-F5F2-1B0ABAA6FEB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957798D4-9D1F-A2D7-4447-6EBC83144FD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1C758D03-2528-AB73-90FE-5BF34DDF4AC9}"/>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3BC069B8-7371-1891-BA74-54B4B2BD14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E27DCA4E-06AF-F4F1-91BB-E555E267AC0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22F3946C-9A39-07D8-1E57-08963A84EAB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D94575C7-C779-01D5-83ED-47D56135B1D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8983CAD1-8A14-DB22-C621-3DE0D2283EC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3" action="ppaction://hlinksldjump"/>
              <a:extLst>
                <a:ext uri="{FF2B5EF4-FFF2-40B4-BE49-F238E27FC236}">
                  <a16:creationId xmlns:a16="http://schemas.microsoft.com/office/drawing/2014/main" id="{6AFE7205-CBD6-A688-53E3-D7A6495AD445}"/>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40964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7982" y="837320"/>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生徒指導（人権教育）</a:t>
            </a:r>
          </a:p>
        </p:txBody>
      </p:sp>
      <p:sp>
        <p:nvSpPr>
          <p:cNvPr id="4" name="正方形/長方形 3"/>
          <p:cNvSpPr/>
          <p:nvPr/>
        </p:nvSpPr>
        <p:spPr>
          <a:xfrm>
            <a:off x="85344" y="3778579"/>
            <a:ext cx="8990076" cy="1579920"/>
          </a:xfrm>
          <a:prstGeom prst="rect">
            <a:avLst/>
          </a:prstGeom>
        </p:spPr>
        <p:txBody>
          <a:bodyPr wrap="square" lIns="180000" rIns="180000">
            <a:spAutoFit/>
          </a:bodyPr>
          <a:lstStyle/>
          <a:p>
            <a:pPr marL="182558" indent="-182558" algn="just">
              <a:lnSpc>
                <a:spcPts val="2500"/>
              </a:lnSpc>
            </a:pPr>
            <a:r>
              <a:rPr lang="ja-JP" altLang="en-US" sz="1900" dirty="0"/>
              <a:t>◆人権が尊重され、安心して過ごせる場としての学校の重要性</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◆多様性の理解と尊重に対する意識の高まり</a:t>
            </a:r>
            <a:endParaRPr lang="en-US" altLang="ja-JP" sz="1900" dirty="0"/>
          </a:p>
          <a:p>
            <a:pPr marL="182558" indent="-182558" algn="just">
              <a:lnSpc>
                <a:spcPts val="800"/>
              </a:lnSpc>
            </a:pPr>
            <a:endParaRPr lang="en-US" altLang="ja-JP" sz="2300" dirty="0"/>
          </a:p>
          <a:p>
            <a:pPr marL="182558" indent="-182558" algn="just">
              <a:lnSpc>
                <a:spcPts val="2500"/>
              </a:lnSpc>
            </a:pPr>
            <a:r>
              <a:rPr lang="ja-JP" altLang="en-US" sz="1900" dirty="0"/>
              <a:t>◆各教科等との関連や、家庭・地域と連携する取組などを意識した教育課程の編成による、人権教育の更なる充実</a:t>
            </a:r>
          </a:p>
        </p:txBody>
      </p:sp>
      <p:sp>
        <p:nvSpPr>
          <p:cNvPr id="6" name="テキスト ボックス 5"/>
          <p:cNvSpPr txBox="1"/>
          <p:nvPr/>
        </p:nvSpPr>
        <p:spPr>
          <a:xfrm>
            <a:off x="-155448" y="3472518"/>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教師自身が児童生徒の人権を尊重する意識を持つとともに、子供たちが、自分の大切さとともに他の人の大切さを認め、具体的な態度や行動に表れる人権感覚を涵養していくことが求め</a:t>
            </a:r>
            <a:r>
              <a:rPr kumimoji="1" lang="ja-JP" altLang="en-US" sz="2200" b="1" dirty="0" err="1"/>
              <a:t>ら</a:t>
            </a:r>
            <a:r>
              <a:rPr kumimoji="1" lang="ja-JP" altLang="en-US" sz="2200" b="1"/>
              <a:t>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18</a:t>
            </a:fld>
            <a:endParaRPr kumimoji="1" lang="ja-JP" altLang="en-US" dirty="0"/>
          </a:p>
        </p:txBody>
      </p:sp>
      <p:graphicFrame>
        <p:nvGraphicFramePr>
          <p:cNvPr id="10" name="表 9"/>
          <p:cNvGraphicFramePr>
            <a:graphicFrameLocks noGrp="1"/>
          </p:cNvGraphicFramePr>
          <p:nvPr/>
        </p:nvGraphicFramePr>
        <p:xfrm>
          <a:off x="147066" y="137808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74266"/>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chemeClr val="tx1"/>
                          </a:solidFill>
                          <a:effectLst/>
                          <a:latin typeface="+mn-ea"/>
                          <a:ea typeface="+mn-ea"/>
                        </a:rPr>
                        <a:t>　人権を尊重することの意義や必要性を認識し、児童生徒一人一人を尊重した指導を行っている。</a:t>
                      </a:r>
                      <a:endParaRPr kumimoji="1" lang="ja-JP" altLang="en-US" sz="20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0" baseline="0" dirty="0">
                          <a:solidFill>
                            <a:srgbClr val="FF0000"/>
                          </a:solidFill>
                          <a:latin typeface="+mn-ea"/>
                          <a:ea typeface="+mn-ea"/>
                        </a:rPr>
                        <a:t>　多様性を受容</a:t>
                      </a:r>
                      <a:r>
                        <a:rPr kumimoji="1" lang="ja-JP" altLang="en-US" sz="2000" b="1" spc="0" baseline="0" dirty="0">
                          <a:latin typeface="+mn-ea"/>
                          <a:ea typeface="+mn-ea"/>
                        </a:rPr>
                        <a:t>し、豊かな人間関係を築くための人権教育を同僚と協働し推進している。</a:t>
                      </a:r>
                      <a:endParaRPr kumimoji="1" lang="en-US" altLang="ja-JP" sz="2000" b="1" spc="0" baseline="0"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人権が尊重された学校づくりをするために、家庭・地域と協働しながら組織的な取組を推進している。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78083"/>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3754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375478"/>
            <a:ext cx="389021" cy="389021"/>
          </a:xfrm>
          <a:prstGeom prst="rect">
            <a:avLst/>
          </a:prstGeom>
        </p:spPr>
      </p:pic>
      <p:sp>
        <p:nvSpPr>
          <p:cNvPr id="29" name="テキスト ボックス 28">
            <a:hlinkClick r:id="rId3"/>
            <a:extLst>
              <a:ext uri="{FF2B5EF4-FFF2-40B4-BE49-F238E27FC236}">
                <a16:creationId xmlns:a16="http://schemas.microsoft.com/office/drawing/2014/main" id="{5D7BCFF4-EB30-8BEC-9A6E-0E75222ACE25}"/>
              </a:ext>
            </a:extLst>
          </p:cNvPr>
          <p:cNvSpPr txBox="1"/>
          <p:nvPr/>
        </p:nvSpPr>
        <p:spPr>
          <a:xfrm>
            <a:off x="147066" y="1387723"/>
            <a:ext cx="2897792" cy="2004255"/>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DE6DB230-FD6A-3584-52BF-FDF4DC1CEBC2}"/>
              </a:ext>
            </a:extLst>
          </p:cNvPr>
          <p:cNvSpPr txBox="1"/>
          <p:nvPr/>
        </p:nvSpPr>
        <p:spPr>
          <a:xfrm>
            <a:off x="3072171" y="1375478"/>
            <a:ext cx="2906991" cy="2022041"/>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DBF61F7F-1D47-22AF-6DED-54F9DF075D60}"/>
              </a:ext>
            </a:extLst>
          </p:cNvPr>
          <p:cNvSpPr txBox="1"/>
          <p:nvPr/>
        </p:nvSpPr>
        <p:spPr>
          <a:xfrm>
            <a:off x="6062250" y="1394857"/>
            <a:ext cx="2906991" cy="1994850"/>
          </a:xfrm>
          <a:prstGeom prst="rect">
            <a:avLst/>
          </a:prstGeom>
          <a:noFill/>
        </p:spPr>
        <p:txBody>
          <a:bodyPr wrap="square" rtlCol="0">
            <a:spAutoFit/>
          </a:bodyPr>
          <a:lstStyle/>
          <a:p>
            <a:endParaRPr kumimoji="1" lang="ja-JP" altLang="en-US" dirty="0"/>
          </a:p>
        </p:txBody>
      </p:sp>
      <p:grpSp>
        <p:nvGrpSpPr>
          <p:cNvPr id="24" name="グループ化 23">
            <a:extLst>
              <a:ext uri="{FF2B5EF4-FFF2-40B4-BE49-F238E27FC236}">
                <a16:creationId xmlns:a16="http://schemas.microsoft.com/office/drawing/2014/main" id="{A96349E0-65F9-CA23-B01E-B1E3D4867D6F}"/>
              </a:ext>
            </a:extLst>
          </p:cNvPr>
          <p:cNvGrpSpPr/>
          <p:nvPr/>
        </p:nvGrpSpPr>
        <p:grpSpPr>
          <a:xfrm>
            <a:off x="150483" y="75115"/>
            <a:ext cx="7683666" cy="402824"/>
            <a:chOff x="150483" y="75115"/>
            <a:chExt cx="7683666" cy="402824"/>
          </a:xfrm>
        </p:grpSpPr>
        <p:grpSp>
          <p:nvGrpSpPr>
            <p:cNvPr id="25" name="グループ化 24">
              <a:extLst>
                <a:ext uri="{FF2B5EF4-FFF2-40B4-BE49-F238E27FC236}">
                  <a16:creationId xmlns:a16="http://schemas.microsoft.com/office/drawing/2014/main" id="{DF3DE9F3-E42E-9636-BF2B-900D4962BF45}"/>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BFCBCFDE-4759-B107-9B98-419A11FEB998}"/>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307A292B-B295-4898-FB75-A62F9B7FF22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7391149A-51DB-B603-8186-3877F2859A6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41DF2861-A372-7F41-EE5C-176B5655759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6BDE01E1-BD7B-748C-565D-40257845391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69C5B6E1-D50E-B3DB-BCD3-74FC75C541AC}"/>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136AD0D5-C293-91B8-E1A7-B19AB887AA1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ACB81383-E0E0-9069-9CAF-CC139CD06988}"/>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5EF567C9-97DC-87C4-5A83-4662917308F0}"/>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6" name="額縁 31">
              <a:hlinkClick r:id="rId13" action="ppaction://hlinksldjump"/>
              <a:extLst>
                <a:ext uri="{FF2B5EF4-FFF2-40B4-BE49-F238E27FC236}">
                  <a16:creationId xmlns:a16="http://schemas.microsoft.com/office/drawing/2014/main" id="{81F1CB37-C9AA-426E-E2F1-7061E00C132E}"/>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096081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612648" y="863769"/>
            <a:ext cx="835837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生徒指導（特別支援教育）</a:t>
            </a:r>
          </a:p>
        </p:txBody>
      </p:sp>
      <p:sp>
        <p:nvSpPr>
          <p:cNvPr id="4" name="正方形/長方形 3"/>
          <p:cNvSpPr/>
          <p:nvPr/>
        </p:nvSpPr>
        <p:spPr>
          <a:xfrm>
            <a:off x="85344" y="3865532"/>
            <a:ext cx="9058655" cy="1492716"/>
          </a:xfrm>
          <a:prstGeom prst="rect">
            <a:avLst/>
          </a:prstGeom>
        </p:spPr>
        <p:txBody>
          <a:bodyPr wrap="square" lIns="180000" rIns="180000">
            <a:spAutoFit/>
          </a:bodyPr>
          <a:lstStyle/>
          <a:p>
            <a:pPr marL="182558" indent="-182558" algn="just"/>
            <a:r>
              <a:rPr lang="ja-JP" altLang="en-US" sz="1900" dirty="0"/>
              <a:t>◆通級による指導、特別支援学級、特別支援学校の在籍者数の増加に伴う、特別支援教育の専門性向上による適切な支援の重要性の高まり</a:t>
            </a:r>
            <a:endParaRPr lang="en-US" altLang="ja-JP" sz="1900" dirty="0"/>
          </a:p>
          <a:p>
            <a:pPr marL="182558" indent="-182558" algn="just">
              <a:lnSpc>
                <a:spcPts val="900"/>
              </a:lnSpc>
            </a:pPr>
            <a:endParaRPr lang="en-US" altLang="ja-JP" sz="2300" dirty="0"/>
          </a:p>
          <a:p>
            <a:pPr marL="182558" indent="-182558" algn="just"/>
            <a:r>
              <a:rPr lang="ja-JP" altLang="en-US" sz="1900" dirty="0"/>
              <a:t>◆発達障害等の特性等を踏まえた学級経営・授業づくりの研鑽を図る必要性</a:t>
            </a:r>
            <a:endParaRPr lang="en-US" altLang="ja-JP" sz="1900" dirty="0"/>
          </a:p>
          <a:p>
            <a:pPr marL="182558" indent="-182558" algn="just">
              <a:lnSpc>
                <a:spcPts val="900"/>
              </a:lnSpc>
            </a:pPr>
            <a:endParaRPr lang="en-US" altLang="ja-JP" sz="2300" dirty="0"/>
          </a:p>
          <a:p>
            <a:pPr marL="182558" indent="-182558" algn="just"/>
            <a:r>
              <a:rPr lang="ja-JP" altLang="en-US" sz="1900" dirty="0"/>
              <a:t>◆関係機関との連携強化により、切れ目のない支援の充実を図ることが重要</a:t>
            </a:r>
          </a:p>
        </p:txBody>
      </p:sp>
      <p:sp>
        <p:nvSpPr>
          <p:cNvPr id="6" name="テキスト ボックス 5"/>
          <p:cNvSpPr txBox="1"/>
          <p:nvPr/>
        </p:nvSpPr>
        <p:spPr>
          <a:xfrm>
            <a:off x="-155448" y="3561170"/>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473850"/>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852861"/>
            <a:ext cx="8947404" cy="88852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特別な支援を受ける子供の数が増加する中で、</a:t>
            </a:r>
            <a:r>
              <a:rPr lang="ja-JP" altLang="en-US" sz="2200" b="1" dirty="0">
                <a:solidFill>
                  <a:srgbClr val="FF0000"/>
                </a:solidFill>
              </a:rPr>
              <a:t>特別支援教育をさらに進展</a:t>
            </a:r>
            <a:r>
              <a:rPr lang="ja-JP" altLang="en-US" sz="2200" b="1" dirty="0"/>
              <a:t>させていくことが求められます。</a:t>
            </a:r>
            <a:endParaRPr kumimoji="1" lang="ja-JP" altLang="en-US" sz="2200" b="1" dirty="0"/>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19</a:t>
            </a:fld>
            <a:endParaRPr kumimoji="1" lang="ja-JP" altLang="en-US" dirty="0"/>
          </a:p>
        </p:txBody>
      </p:sp>
      <p:graphicFrame>
        <p:nvGraphicFramePr>
          <p:cNvPr id="10" name="表 9"/>
          <p:cNvGraphicFramePr>
            <a:graphicFrameLocks noGrp="1"/>
          </p:cNvGraphicFramePr>
          <p:nvPr/>
        </p:nvGraphicFramePr>
        <p:xfrm>
          <a:off x="147066" y="1442672"/>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38453"/>
          <a:ext cx="8823960" cy="1615440"/>
        </p:xfrm>
        <a:graphic>
          <a:graphicData uri="http://schemas.openxmlformats.org/drawingml/2006/table">
            <a:tbl>
              <a:tblPr firstRow="1" bandRow="1">
                <a:tableStyleId>{5940675A-B579-460E-94D1-54222C63F5DA}</a:tableStyleId>
              </a:tblPr>
              <a:tblGrid>
                <a:gridCol w="2947360">
                  <a:extLst>
                    <a:ext uri="{9D8B030D-6E8A-4147-A177-3AD203B41FA5}">
                      <a16:colId xmlns:a16="http://schemas.microsoft.com/office/drawing/2014/main" val="3105154385"/>
                    </a:ext>
                  </a:extLst>
                </a:gridCol>
                <a:gridCol w="293528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dirty="0">
                          <a:solidFill>
                            <a:schemeClr val="tx1"/>
                          </a:solidFill>
                          <a:effectLst/>
                          <a:latin typeface="+mn-ea"/>
                          <a:ea typeface="+mn-ea"/>
                        </a:rPr>
                        <a:t>児童生徒の実態を把握し、</a:t>
                      </a:r>
                      <a:r>
                        <a:rPr kumimoji="1" lang="ja-JP" altLang="en-US" sz="2000" b="1" dirty="0">
                          <a:solidFill>
                            <a:srgbClr val="FF0000"/>
                          </a:solidFill>
                          <a:effectLst/>
                          <a:latin typeface="+mn-ea"/>
                          <a:ea typeface="+mn-ea"/>
                        </a:rPr>
                        <a:t>合理的配慮</a:t>
                      </a:r>
                      <a:r>
                        <a:rPr kumimoji="1" lang="ja-JP" altLang="en-US" sz="2000" b="1" dirty="0">
                          <a:solidFill>
                            <a:schemeClr val="tx1"/>
                          </a:solidFill>
                          <a:effectLst/>
                          <a:latin typeface="+mn-ea"/>
                          <a:ea typeface="+mn-ea"/>
                        </a:rPr>
                        <a:t>や教育的ニーズに応じた適切な指導を実践している。</a:t>
                      </a:r>
                      <a:endParaRPr kumimoji="1" lang="ja-JP" altLang="en-US" sz="2000" b="1" dirty="0">
                        <a:solidFill>
                          <a:schemeClr val="tx1"/>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特別支援教育の専門性高め、同僚と協働し効果的な指導を行っている。</a:t>
                      </a:r>
                      <a:endParaRPr kumimoji="1" lang="en-US" altLang="ja-JP" sz="2000" b="1" dirty="0">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1" dirty="0">
                        <a:effectLst>
                          <a:outerShdw blurRad="38100" dist="38100" dir="2700000" algn="tl">
                            <a:srgbClr val="000000">
                              <a:alpha val="43137"/>
                            </a:srgbClr>
                          </a:outerShdw>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rPr>
                        <a:t>　医療や福祉等の関係機関との連携・協働</a:t>
                      </a:r>
                      <a:r>
                        <a:rPr kumimoji="1" lang="ja-JP" altLang="en-US" sz="2000" b="1" dirty="0">
                          <a:solidFill>
                            <a:schemeClr val="tx1"/>
                          </a:solidFill>
                          <a:effectLst/>
                        </a:rPr>
                        <a:t>を推進し、組織的な校内支援体制の充実を図っている。</a:t>
                      </a:r>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44267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440066"/>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440066"/>
            <a:ext cx="389021" cy="389021"/>
          </a:xfrm>
          <a:prstGeom prst="rect">
            <a:avLst/>
          </a:prstGeom>
        </p:spPr>
      </p:pic>
      <p:sp>
        <p:nvSpPr>
          <p:cNvPr id="24" name="テキスト ボックス 23">
            <a:hlinkClick r:id="rId3"/>
            <a:extLst>
              <a:ext uri="{FF2B5EF4-FFF2-40B4-BE49-F238E27FC236}">
                <a16:creationId xmlns:a16="http://schemas.microsoft.com/office/drawing/2014/main" id="{F5DD3F51-D58E-B4FC-97E4-54DADE61D086}"/>
              </a:ext>
            </a:extLst>
          </p:cNvPr>
          <p:cNvSpPr txBox="1"/>
          <p:nvPr/>
        </p:nvSpPr>
        <p:spPr>
          <a:xfrm>
            <a:off x="147066" y="1494840"/>
            <a:ext cx="2944926" cy="1959053"/>
          </a:xfrm>
          <a:prstGeom prst="rect">
            <a:avLst/>
          </a:prstGeom>
          <a:noFill/>
        </p:spPr>
        <p:txBody>
          <a:bodyPr wrap="square" rtlCol="0">
            <a:spAutoFit/>
          </a:bodyPr>
          <a:lstStyle/>
          <a:p>
            <a:endParaRPr kumimoji="1" lang="ja-JP" altLang="en-US" dirty="0"/>
          </a:p>
        </p:txBody>
      </p:sp>
      <p:sp>
        <p:nvSpPr>
          <p:cNvPr id="29" name="テキスト ボックス 28">
            <a:hlinkClick r:id="rId4"/>
            <a:extLst>
              <a:ext uri="{FF2B5EF4-FFF2-40B4-BE49-F238E27FC236}">
                <a16:creationId xmlns:a16="http://schemas.microsoft.com/office/drawing/2014/main" id="{778B2AA4-440D-91CE-4515-DBED88ED14AB}"/>
              </a:ext>
            </a:extLst>
          </p:cNvPr>
          <p:cNvSpPr txBox="1"/>
          <p:nvPr/>
        </p:nvSpPr>
        <p:spPr>
          <a:xfrm>
            <a:off x="3072171" y="1451230"/>
            <a:ext cx="2944926" cy="2002663"/>
          </a:xfrm>
          <a:prstGeom prst="rect">
            <a:avLst/>
          </a:prstGeom>
          <a:noFill/>
        </p:spPr>
        <p:txBody>
          <a:bodyPr wrap="square" rtlCol="0">
            <a:spAutoFit/>
          </a:bodyPr>
          <a:lstStyle/>
          <a:p>
            <a:endParaRPr kumimoji="1" lang="ja-JP" altLang="en-US" dirty="0"/>
          </a:p>
        </p:txBody>
      </p:sp>
      <p:sp>
        <p:nvSpPr>
          <p:cNvPr id="30" name="テキスト ボックス 29">
            <a:hlinkClick r:id="rId5"/>
            <a:extLst>
              <a:ext uri="{FF2B5EF4-FFF2-40B4-BE49-F238E27FC236}">
                <a16:creationId xmlns:a16="http://schemas.microsoft.com/office/drawing/2014/main" id="{E174FD47-3F78-9681-AD8A-813742393583}"/>
              </a:ext>
            </a:extLst>
          </p:cNvPr>
          <p:cNvSpPr txBox="1"/>
          <p:nvPr/>
        </p:nvSpPr>
        <p:spPr>
          <a:xfrm>
            <a:off x="6073806" y="1440066"/>
            <a:ext cx="2825687" cy="2002663"/>
          </a:xfrm>
          <a:prstGeom prst="rect">
            <a:avLst/>
          </a:prstGeom>
          <a:noFill/>
        </p:spPr>
        <p:txBody>
          <a:bodyPr wrap="square" rtlCol="0">
            <a:spAutoFit/>
          </a:bodyPr>
          <a:lstStyle/>
          <a:p>
            <a:endParaRPr kumimoji="1" lang="ja-JP" altLang="en-US" dirty="0"/>
          </a:p>
        </p:txBody>
      </p:sp>
      <p:grpSp>
        <p:nvGrpSpPr>
          <p:cNvPr id="22" name="グループ化 21">
            <a:extLst>
              <a:ext uri="{FF2B5EF4-FFF2-40B4-BE49-F238E27FC236}">
                <a16:creationId xmlns:a16="http://schemas.microsoft.com/office/drawing/2014/main" id="{54A67D74-1020-0923-AB3F-CAD0B95959E8}"/>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8C6BF021-EAEB-A616-669F-D3293413B517}"/>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3BDB2BF9-ABAB-8E21-273C-CD532F0F087D}"/>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D7DA16C2-222A-BF72-66C0-9CF87FDCD5B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E6D36253-4A58-E9B0-0ADC-E27318785B5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B649C34-C47B-52DB-54E8-84E8534C48F6}"/>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7D8853DA-AA71-ED62-60F5-03536174FB3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D1CD84C8-D691-1D72-0C5B-7990EDEF1B9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A2D319B9-3411-FCC6-EAA0-07B4D1D2AAA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2A76A7A0-1EF1-8537-ACA0-DB1D600E71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05AE909B-AB87-06FA-D326-E6078E98FB9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31" name="額縁 31">
              <a:hlinkClick r:id="rId13" action="ppaction://hlinksldjump"/>
              <a:extLst>
                <a:ext uri="{FF2B5EF4-FFF2-40B4-BE49-F238E27FC236}">
                  <a16:creationId xmlns:a16="http://schemas.microsoft.com/office/drawing/2014/main" id="{BEC3324E-3D92-35BF-7930-6715524299B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3095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85750" y="708726"/>
            <a:ext cx="8686800" cy="550402"/>
          </a:xfrm>
        </p:spPr>
        <p:txBody>
          <a:bodyPr>
            <a:noAutofit/>
          </a:bodyPr>
          <a:lstStyle/>
          <a:p>
            <a:r>
              <a:rPr lang="ja-JP" altLang="en-US" sz="3600" b="1" dirty="0">
                <a:latin typeface="+mn-ea"/>
                <a:ea typeface="+mn-ea"/>
              </a:rPr>
              <a:t>活用ガイド作成にあたり</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2</a:t>
            </a:fld>
            <a:endParaRPr kumimoji="1" lang="ja-JP" altLang="en-US" dirty="0"/>
          </a:p>
        </p:txBody>
      </p:sp>
      <p:sp>
        <p:nvSpPr>
          <p:cNvPr id="16" name="正方形/長方形 15"/>
          <p:cNvSpPr/>
          <p:nvPr/>
        </p:nvSpPr>
        <p:spPr>
          <a:xfrm>
            <a:off x="268224" y="3267074"/>
            <a:ext cx="8686800" cy="3362655"/>
          </a:xfrm>
          <a:prstGeom prst="rect">
            <a:avLst/>
          </a:prstGeom>
          <a:solidFill>
            <a:schemeClr val="accent6">
              <a:lumMod val="20000"/>
              <a:lumOff val="80000"/>
            </a:schemeClr>
          </a:solidFill>
          <a:ln w="571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endParaRPr lang="en-US" altLang="ja-JP" sz="1100" dirty="0">
              <a:solidFill>
                <a:schemeClr val="tx1"/>
              </a:solidFill>
              <a:latin typeface="+mn-ea"/>
            </a:endParaRPr>
          </a:p>
          <a:p>
            <a:r>
              <a:rPr lang="ja-JP" altLang="en-US" sz="2200" b="1" dirty="0">
                <a:solidFill>
                  <a:schemeClr val="tx1"/>
                </a:solidFill>
                <a:latin typeface="+mn-ea"/>
              </a:rPr>
              <a:t>〇育成指標について、さらに理解を深めたい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ja-JP" altLang="en-US" b="1" dirty="0">
              <a:solidFill>
                <a:schemeClr val="tx1"/>
              </a:solidFill>
              <a:latin typeface="+mn-ea"/>
            </a:endParaRPr>
          </a:p>
          <a:p>
            <a:r>
              <a:rPr lang="ja-JP" altLang="en-US" sz="2000" dirty="0">
                <a:solidFill>
                  <a:schemeClr val="tx1"/>
                </a:solidFill>
                <a:latin typeface="+mn-ea"/>
              </a:rPr>
              <a:t>　</a:t>
            </a:r>
            <a:r>
              <a:rPr lang="ja-JP" altLang="en-US" sz="1700" dirty="0">
                <a:solidFill>
                  <a:schemeClr val="tx1"/>
                </a:solidFill>
                <a:latin typeface="+mn-ea"/>
              </a:rPr>
              <a:t>・改定のポイントとなる語句や文章記述について、詳しく解説します。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200" b="1" dirty="0">
                <a:solidFill>
                  <a:schemeClr val="tx1"/>
                </a:solidFill>
                <a:latin typeface="+mn-ea"/>
              </a:rPr>
              <a:t>〇育成指標に基づく研修を知りたい</a:t>
            </a:r>
            <a:r>
              <a:rPr lang="ja-JP" altLang="en-US" b="1" dirty="0">
                <a:solidFill>
                  <a:schemeClr val="tx1"/>
                </a:solidFill>
                <a:latin typeface="+mn-ea"/>
              </a:rPr>
              <a:t>→</a:t>
            </a:r>
            <a:r>
              <a:rPr lang="ja-JP" altLang="en-US" b="1" dirty="0">
                <a:solidFill>
                  <a:schemeClr val="tx1"/>
                </a:solidFill>
                <a:latin typeface="+mn-ea"/>
                <a:hlinkClick r:id="rId2" action="ppaction://hlinksldjump"/>
              </a:rPr>
              <a:t>活用ガイドの見方へ</a:t>
            </a:r>
            <a:endParaRPr lang="en-US" altLang="ja-JP" b="1" dirty="0">
              <a:solidFill>
                <a:schemeClr val="tx1"/>
              </a:solidFill>
              <a:latin typeface="+mn-ea"/>
            </a:endParaRPr>
          </a:p>
          <a:p>
            <a:r>
              <a:rPr lang="ja-JP" altLang="en-US" sz="1600" dirty="0">
                <a:solidFill>
                  <a:schemeClr val="tx1"/>
                </a:solidFill>
                <a:latin typeface="+mn-ea"/>
              </a:rPr>
              <a:t>　</a:t>
            </a:r>
            <a:r>
              <a:rPr lang="ja-JP" altLang="en-US" sz="1700" dirty="0">
                <a:solidFill>
                  <a:schemeClr val="tx1"/>
                </a:solidFill>
                <a:latin typeface="+mn-ea"/>
              </a:rPr>
              <a:t>・各ステージで求められる指標と総合教育センターの研修をつなぎます。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〇活用ガイドの具体的な活用場面や方法を知りたい</a:t>
            </a:r>
            <a:r>
              <a:rPr lang="ja-JP" altLang="en-US" b="1" dirty="0">
                <a:solidFill>
                  <a:schemeClr val="tx1"/>
                </a:solidFill>
                <a:latin typeface="+mn-ea"/>
              </a:rPr>
              <a:t>→</a:t>
            </a:r>
            <a:r>
              <a:rPr lang="ja-JP" altLang="en-US" b="1" dirty="0">
                <a:solidFill>
                  <a:schemeClr val="tx1"/>
                </a:solidFill>
                <a:latin typeface="+mn-ea"/>
                <a:hlinkClick r:id="rId3" action="ppaction://hlinksldjump"/>
              </a:rPr>
              <a:t>具体的活用場面①</a:t>
            </a:r>
            <a:endParaRPr lang="ja-JP" altLang="en-US"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・自己観察書の自己目標の設定など、育成指標の活用場面や方法を伝えます。</a:t>
            </a:r>
            <a:endParaRPr lang="en-US" altLang="ja-JP" sz="1700" dirty="0">
              <a:solidFill>
                <a:schemeClr val="tx1"/>
              </a:solidFill>
              <a:latin typeface="+mn-ea"/>
            </a:endParaRPr>
          </a:p>
          <a:p>
            <a:pPr>
              <a:lnSpc>
                <a:spcPts val="2000"/>
              </a:lnSpc>
            </a:pPr>
            <a:endParaRPr lang="en-US" altLang="ja-JP" sz="2000" b="1" dirty="0">
              <a:solidFill>
                <a:schemeClr val="tx1"/>
              </a:solidFill>
              <a:latin typeface="+mn-ea"/>
            </a:endParaRPr>
          </a:p>
          <a:p>
            <a:r>
              <a:rPr lang="ja-JP" altLang="en-US" sz="2000" b="1" dirty="0">
                <a:solidFill>
                  <a:schemeClr val="tx1"/>
                </a:solidFill>
                <a:latin typeface="+mn-ea"/>
              </a:rPr>
              <a:t>〇研修履歴の活用の参考にしたい</a:t>
            </a:r>
            <a:r>
              <a:rPr lang="ja-JP" altLang="en-US" b="1" dirty="0">
                <a:solidFill>
                  <a:schemeClr val="tx1"/>
                </a:solidFill>
                <a:latin typeface="+mn-ea"/>
              </a:rPr>
              <a:t>→</a:t>
            </a:r>
            <a:r>
              <a:rPr lang="ja-JP" altLang="en-US" b="1" dirty="0">
                <a:solidFill>
                  <a:schemeClr val="tx1"/>
                </a:solidFill>
                <a:latin typeface="+mn-ea"/>
                <a:hlinkClick r:id="rId4" action="ppaction://hlinksldjump"/>
              </a:rPr>
              <a:t>具体的活用場面②</a:t>
            </a:r>
            <a:endParaRPr lang="en-US" altLang="ja-JP" b="1" dirty="0">
              <a:solidFill>
                <a:schemeClr val="tx1"/>
              </a:solidFill>
              <a:latin typeface="+mn-ea"/>
            </a:endParaRPr>
          </a:p>
          <a:p>
            <a:r>
              <a:rPr lang="ja-JP" altLang="en-US" dirty="0">
                <a:solidFill>
                  <a:schemeClr val="tx1"/>
                </a:solidFill>
                <a:latin typeface="+mn-ea"/>
              </a:rPr>
              <a:t>　</a:t>
            </a:r>
            <a:r>
              <a:rPr lang="ja-JP" altLang="en-US" sz="1700" dirty="0">
                <a:solidFill>
                  <a:schemeClr val="tx1"/>
                </a:solidFill>
                <a:latin typeface="+mn-ea"/>
              </a:rPr>
              <a:t>・研修履歴システムを活用した受講奨励について説明します。</a:t>
            </a:r>
            <a:endParaRPr kumimoji="1" lang="ja-JP" altLang="en-US" sz="1700" dirty="0">
              <a:latin typeface="+mn-ea"/>
            </a:endParaRPr>
          </a:p>
        </p:txBody>
      </p:sp>
      <p:sp>
        <p:nvSpPr>
          <p:cNvPr id="7" name="テキスト ボックス 6"/>
          <p:cNvSpPr txBox="1"/>
          <p:nvPr/>
        </p:nvSpPr>
        <p:spPr>
          <a:xfrm>
            <a:off x="214867" y="2803766"/>
            <a:ext cx="4003548" cy="461665"/>
          </a:xfrm>
          <a:prstGeom prst="rect">
            <a:avLst/>
          </a:prstGeom>
          <a:noFill/>
        </p:spPr>
        <p:txBody>
          <a:bodyPr wrap="square" rtlCol="0">
            <a:spAutoFit/>
          </a:bodyPr>
          <a:lstStyle/>
          <a:p>
            <a:r>
              <a:rPr kumimoji="1" lang="ja-JP" altLang="en-US" sz="2400" b="1" dirty="0">
                <a:solidFill>
                  <a:srgbClr val="FF0000"/>
                </a:solidFill>
                <a:latin typeface="ＭＳ ゴシック" panose="020B0609070205080204" pitchFamily="49" charset="-128"/>
                <a:ea typeface="ＭＳ ゴシック" panose="020B0609070205080204" pitchFamily="49" charset="-128"/>
              </a:rPr>
              <a:t>皆様の声にお答えします！</a:t>
            </a:r>
          </a:p>
        </p:txBody>
      </p:sp>
      <p:sp>
        <p:nvSpPr>
          <p:cNvPr id="17" name="テキスト ボックス 16"/>
          <p:cNvSpPr txBox="1"/>
          <p:nvPr/>
        </p:nvSpPr>
        <p:spPr>
          <a:xfrm>
            <a:off x="268224" y="1258573"/>
            <a:ext cx="8686800" cy="1508105"/>
          </a:xfrm>
          <a:prstGeom prst="rect">
            <a:avLst/>
          </a:prstGeom>
          <a:noFill/>
        </p:spPr>
        <p:txBody>
          <a:bodyPr wrap="square" rtlCol="0">
            <a:spAutoFit/>
          </a:bodyPr>
          <a:lstStyle/>
          <a:p>
            <a:pPr algn="just"/>
            <a:r>
              <a:rPr kumimoji="1" lang="ja-JP" altLang="en-US" sz="2000" b="1" dirty="0">
                <a:solidFill>
                  <a:schemeClr val="accent1">
                    <a:lumMod val="50000"/>
                  </a:schemeClr>
                </a:solidFill>
                <a:latin typeface="ＭＳ ゴシック" panose="020B0609070205080204" pitchFamily="49" charset="-128"/>
                <a:ea typeface="ＭＳ ゴシック" panose="020B0609070205080204" pitchFamily="49" charset="-128"/>
              </a:rPr>
              <a:t>　</a:t>
            </a:r>
            <a:r>
              <a:rPr kumimoji="1" lang="ja-JP" altLang="en-US" dirty="0">
                <a:latin typeface="ＭＳ ゴシック" panose="020B0609070205080204" pitchFamily="49" charset="-128"/>
                <a:ea typeface="ＭＳ ゴシック" panose="020B0609070205080204" pitchFamily="49" charset="-128"/>
              </a:rPr>
              <a:t>教員免許更新制の発展的解消など、昨今の教育事情の変化に対応するため、令和５年３月に「やまなし教員等育成指標」を改定しました。その過程で、育成指標の積極的な活用方法について御意見をいただきました。　</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　そこで、皆様の声をもとに、育成指標の有効活用を目的とした</a:t>
            </a:r>
            <a:endParaRPr kumimoji="1" lang="en-US" altLang="ja-JP" dirty="0">
              <a:latin typeface="ＭＳ ゴシック" panose="020B0609070205080204" pitchFamily="49" charset="-128"/>
              <a:ea typeface="ＭＳ ゴシック" panose="020B0609070205080204" pitchFamily="49" charset="-128"/>
            </a:endParaRPr>
          </a:p>
          <a:p>
            <a:pPr algn="just"/>
            <a:r>
              <a:rPr kumimoji="1" lang="ja-JP" altLang="en-US" dirty="0">
                <a:latin typeface="ＭＳ ゴシック" panose="020B0609070205080204" pitchFamily="49" charset="-128"/>
                <a:ea typeface="ＭＳ ゴシック" panose="020B0609070205080204" pitchFamily="49" charset="-128"/>
              </a:rPr>
              <a:t>「活用ガイド」を作成しました。</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91" y="1938540"/>
            <a:ext cx="1141295" cy="1269880"/>
          </a:xfrm>
          <a:prstGeom prst="rect">
            <a:avLst/>
          </a:prstGeom>
        </p:spPr>
      </p:pic>
      <p:grpSp>
        <p:nvGrpSpPr>
          <p:cNvPr id="4" name="グループ化 3">
            <a:extLst>
              <a:ext uri="{FF2B5EF4-FFF2-40B4-BE49-F238E27FC236}">
                <a16:creationId xmlns:a16="http://schemas.microsoft.com/office/drawing/2014/main" id="{FDB42EE7-8D7A-91E9-C4C6-28646EF62C8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E1EDECDD-BA3C-176F-D688-4021D49F332A}"/>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AFDC4AE8-E9DE-B52A-A485-EDA73BD592A2}"/>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904123F0-F846-1D27-63D7-7D54C3E7D22A}"/>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6" action="ppaction://hlinksldjump"/>
                  <a:extLst>
                    <a:ext uri="{FF2B5EF4-FFF2-40B4-BE49-F238E27FC236}">
                      <a16:creationId xmlns:a16="http://schemas.microsoft.com/office/drawing/2014/main" id="{3155F152-40BB-BFB6-9BE7-FD43C83A3524}"/>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2" action="ppaction://hlinksldjump"/>
                  <a:extLst>
                    <a:ext uri="{FF2B5EF4-FFF2-40B4-BE49-F238E27FC236}">
                      <a16:creationId xmlns:a16="http://schemas.microsoft.com/office/drawing/2014/main" id="{4C430652-DFB7-B314-A963-C23D5BAFB8F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3" action="ppaction://hlinksldjump"/>
                  <a:extLst>
                    <a:ext uri="{FF2B5EF4-FFF2-40B4-BE49-F238E27FC236}">
                      <a16:creationId xmlns:a16="http://schemas.microsoft.com/office/drawing/2014/main" id="{F3333E4E-CEE3-4BF9-0E97-531DAAA7E78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4" action="ppaction://hlinksldjump"/>
                  <a:extLst>
                    <a:ext uri="{FF2B5EF4-FFF2-40B4-BE49-F238E27FC236}">
                      <a16:creationId xmlns:a16="http://schemas.microsoft.com/office/drawing/2014/main" id="{6501B72C-E911-1F9E-DA72-8828299B788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8" name="額縁 29">
                  <a:hlinkClick r:id="rId7"/>
                  <a:extLst>
                    <a:ext uri="{FF2B5EF4-FFF2-40B4-BE49-F238E27FC236}">
                      <a16:creationId xmlns:a16="http://schemas.microsoft.com/office/drawing/2014/main" id="{EDD872FC-C305-91D7-E26C-62ABBA6F3269}"/>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51821467-EB5B-8DF8-3DB4-3657C0825C86}"/>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A4AD54A2-FBBF-A993-6B7B-3DF613B5DD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1">
              <a:hlinkClick r:id="rId10" action="ppaction://hlinksldjump"/>
              <a:extLst>
                <a:ext uri="{FF2B5EF4-FFF2-40B4-BE49-F238E27FC236}">
                  <a16:creationId xmlns:a16="http://schemas.microsoft.com/office/drawing/2014/main" id="{646FFD5A-8993-CE60-73A1-A326D93DA3F6}"/>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826464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43853" y="710249"/>
            <a:ext cx="8358378" cy="550403"/>
          </a:xfrm>
        </p:spPr>
        <p:txBody>
          <a:bodyPr>
            <a:noAutofit/>
          </a:bodyPr>
          <a:lstStyle/>
          <a:p>
            <a:r>
              <a:rPr lang="ja-JP" altLang="en-US" sz="1600" b="1" dirty="0">
                <a:latin typeface="+mn-ea"/>
                <a:ea typeface="+mn-ea"/>
              </a:rPr>
              <a:t>教員として必要な専門性　</a:t>
            </a:r>
            <a:r>
              <a:rPr lang="ja-JP" altLang="en-US" sz="3200" b="1" dirty="0">
                <a:latin typeface="+mn-ea"/>
                <a:ea typeface="+mn-ea"/>
              </a:rPr>
              <a:t>生徒指導（いじめ等への対応）</a:t>
            </a:r>
          </a:p>
        </p:txBody>
      </p:sp>
      <p:sp>
        <p:nvSpPr>
          <p:cNvPr id="4" name="正方形/長方形 3"/>
          <p:cNvSpPr/>
          <p:nvPr/>
        </p:nvSpPr>
        <p:spPr>
          <a:xfrm>
            <a:off x="147066" y="3649889"/>
            <a:ext cx="8938260" cy="1592744"/>
          </a:xfrm>
          <a:prstGeom prst="rect">
            <a:avLst/>
          </a:prstGeom>
        </p:spPr>
        <p:txBody>
          <a:bodyPr wrap="square" lIns="180000" rIns="180000">
            <a:spAutoFit/>
          </a:bodyPr>
          <a:lstStyle/>
          <a:p>
            <a:pPr marL="182558" indent="-182558" algn="just"/>
            <a:r>
              <a:rPr lang="ja-JP" altLang="en-US" dirty="0"/>
              <a:t>◆いじめ重大事態の増加傾向</a:t>
            </a:r>
            <a:endParaRPr lang="en-US" altLang="ja-JP" dirty="0"/>
          </a:p>
          <a:p>
            <a:pPr marL="182558" indent="-182558" algn="just">
              <a:lnSpc>
                <a:spcPts val="300"/>
              </a:lnSpc>
            </a:pPr>
            <a:endParaRPr lang="en-US" altLang="ja-JP" sz="1900" dirty="0"/>
          </a:p>
          <a:p>
            <a:pPr marL="182558" indent="-182558" algn="just"/>
            <a:r>
              <a:rPr lang="ja-JP" altLang="en-US" dirty="0"/>
              <a:t>◆いじめはどこの学校でも起こり得るため、積極的な認知→事実確認→方針決定→保護者説明等、解決への取組を組織的に進めることが重要</a:t>
            </a:r>
            <a:endParaRPr lang="en-US" altLang="ja-JP" dirty="0"/>
          </a:p>
          <a:p>
            <a:pPr marL="182558" indent="-182558" algn="just">
              <a:lnSpc>
                <a:spcPts val="300"/>
              </a:lnSpc>
            </a:pPr>
            <a:endParaRPr lang="en-US" altLang="ja-JP" sz="1900" dirty="0"/>
          </a:p>
          <a:p>
            <a:pPr marL="182558" indent="-182558" algn="just"/>
            <a:r>
              <a:rPr lang="ja-JP" altLang="en-US" dirty="0"/>
              <a:t>◆犯罪行為として取り扱われるべきものは、直ちに警察に相談・通報</a:t>
            </a:r>
            <a:endParaRPr lang="en-US" altLang="ja-JP" dirty="0"/>
          </a:p>
          <a:p>
            <a:pPr marL="182558" indent="-182558" algn="just">
              <a:lnSpc>
                <a:spcPts val="300"/>
              </a:lnSpc>
            </a:pPr>
            <a:endParaRPr lang="en-US" altLang="ja-JP" sz="1900" dirty="0"/>
          </a:p>
          <a:p>
            <a:pPr marL="182558" indent="-182558" algn="just"/>
            <a:r>
              <a:rPr lang="ja-JP" altLang="en-US" dirty="0"/>
              <a:t>◆学校いじめ防止基本方針については、必要に応じて見直す。</a:t>
            </a:r>
          </a:p>
        </p:txBody>
      </p:sp>
      <p:sp>
        <p:nvSpPr>
          <p:cNvPr id="6" name="テキスト ボックス 5"/>
          <p:cNvSpPr txBox="1"/>
          <p:nvPr/>
        </p:nvSpPr>
        <p:spPr>
          <a:xfrm>
            <a:off x="-155448" y="3333616"/>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21025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17751"/>
            <a:ext cx="8947404" cy="109162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多様性など人権意識を育てる教育を推進し、多面的な観察により児童生徒の変化を見逃さず、いじめの未然防止・早期発見に努めるとともに、学校いじめ対策組織による丁寧な対応が求められます。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20</a:t>
            </a:fld>
            <a:endParaRPr kumimoji="1" lang="ja-JP" altLang="en-US"/>
          </a:p>
        </p:txBody>
      </p:sp>
      <p:graphicFrame>
        <p:nvGraphicFramePr>
          <p:cNvPr id="10" name="表 9"/>
          <p:cNvGraphicFramePr>
            <a:graphicFrameLocks noGrp="1"/>
          </p:cNvGraphicFramePr>
          <p:nvPr/>
        </p:nvGraphicFramePr>
        <p:xfrm>
          <a:off x="147066" y="124323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64128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rgbClr val="FF0000"/>
                          </a:solidFill>
                          <a:effectLst/>
                        </a:rPr>
                        <a:t>　</a:t>
                      </a:r>
                      <a:r>
                        <a:rPr kumimoji="1" lang="ja-JP" altLang="en-US" sz="2000" b="1" dirty="0">
                          <a:solidFill>
                            <a:srgbClr val="FF0000"/>
                          </a:solidFill>
                          <a:effectLst/>
                        </a:rPr>
                        <a:t>いじめ等問題行動の未然防止・早期発見</a:t>
                      </a:r>
                      <a:r>
                        <a:rPr kumimoji="1" lang="ja-JP" altLang="en-US" sz="2000" b="1" dirty="0">
                          <a:effectLst/>
                        </a:rPr>
                        <a:t>に努め、管理職や関係職員に報告・相談し、早期に対応している。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dirty="0"/>
                        <a:t>　</a:t>
                      </a:r>
                      <a:r>
                        <a:rPr kumimoji="1" lang="ja-JP" altLang="en-US" sz="2000" b="1" dirty="0"/>
                        <a:t>いじめ等問題行動の未然防止や解決に向けた対処法を身に付け、協働して対応している。</a:t>
                      </a: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いじめ等問題行動の未然防止や解決に向け、</a:t>
                      </a:r>
                      <a:r>
                        <a:rPr kumimoji="1" lang="ja-JP" altLang="en-US" sz="2000" b="1" dirty="0">
                          <a:solidFill>
                            <a:srgbClr val="FF0000"/>
                          </a:solidFill>
                        </a:rPr>
                        <a:t>関係機関と連携しながら、組織的に対応</a:t>
                      </a:r>
                      <a:r>
                        <a:rPr kumimoji="1" lang="ja-JP" altLang="en-US" sz="2000" b="1" dirty="0"/>
                        <a:t>している。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243237"/>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4063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40632"/>
            <a:ext cx="389021" cy="389021"/>
          </a:xfrm>
          <a:prstGeom prst="rect">
            <a:avLst/>
          </a:prstGeom>
        </p:spPr>
      </p:pic>
      <p:sp>
        <p:nvSpPr>
          <p:cNvPr id="29" name="テキスト ボックス 28">
            <a:hlinkClick r:id="rId3"/>
            <a:extLst>
              <a:ext uri="{FF2B5EF4-FFF2-40B4-BE49-F238E27FC236}">
                <a16:creationId xmlns:a16="http://schemas.microsoft.com/office/drawing/2014/main" id="{4E967A4D-00CF-C7F0-1AA2-EC3D7802A527}"/>
              </a:ext>
            </a:extLst>
          </p:cNvPr>
          <p:cNvSpPr txBox="1"/>
          <p:nvPr/>
        </p:nvSpPr>
        <p:spPr>
          <a:xfrm>
            <a:off x="147247" y="1223676"/>
            <a:ext cx="2907038" cy="2033049"/>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38D0E8F7-450C-B255-06B6-83274B9D6F1C}"/>
              </a:ext>
            </a:extLst>
          </p:cNvPr>
          <p:cNvSpPr txBox="1"/>
          <p:nvPr/>
        </p:nvSpPr>
        <p:spPr>
          <a:xfrm>
            <a:off x="3072171" y="1223676"/>
            <a:ext cx="2906991" cy="2033049"/>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CDE1BCA9-7C76-3E65-3907-A2C1DA87D725}"/>
              </a:ext>
            </a:extLst>
          </p:cNvPr>
          <p:cNvSpPr txBox="1"/>
          <p:nvPr/>
        </p:nvSpPr>
        <p:spPr>
          <a:xfrm>
            <a:off x="6062250" y="1248121"/>
            <a:ext cx="2825687" cy="2002663"/>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BECD243C-0533-7BA7-983B-1FDE8AA07328}"/>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9AD827E7-6AE0-30B4-A0DE-1713DD1E9C49}"/>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862CF854-930A-74C8-F478-1B1F92F83D2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B771EF4-BE56-B98E-DDA1-D8DBE8F94DD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0A74C5FE-FA0E-E2CE-B58E-3C0F902749B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220A9487-92EA-1D5F-CE42-22228315876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0647AAAD-FF2E-7274-859B-05499E2B849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3373D7BD-992C-2A52-4896-5149C10EF1A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59017787-0D91-218C-DCCE-174C2A56B3B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0BD85C85-960B-F94F-3028-5116FF8A7D8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FBEF9848-0CD2-1E06-24A0-A2C0BC5DF574}"/>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38352607-9B55-D749-9B91-D6F29EB5C201}"/>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92964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96153" y="751654"/>
            <a:ext cx="7882128" cy="550403"/>
          </a:xfrm>
        </p:spPr>
        <p:txBody>
          <a:bodyPr>
            <a:noAutofit/>
          </a:bodyPr>
          <a:lstStyle/>
          <a:p>
            <a:r>
              <a:rPr lang="ja-JP" altLang="en-US" sz="1600" b="1" dirty="0">
                <a:latin typeface="+mn-ea"/>
                <a:ea typeface="+mn-ea"/>
              </a:rPr>
              <a:t>教員として必要な専門性　</a:t>
            </a:r>
            <a:r>
              <a:rPr lang="ja-JP" altLang="en-US" sz="3600" b="1" dirty="0">
                <a:latin typeface="+mn-ea"/>
                <a:ea typeface="+mn-ea"/>
              </a:rPr>
              <a:t>学校運営（連携・協働）</a:t>
            </a:r>
          </a:p>
        </p:txBody>
      </p:sp>
      <p:sp>
        <p:nvSpPr>
          <p:cNvPr id="4" name="正方形/長方形 3"/>
          <p:cNvSpPr/>
          <p:nvPr/>
        </p:nvSpPr>
        <p:spPr>
          <a:xfrm>
            <a:off x="85344" y="3771207"/>
            <a:ext cx="8999982" cy="1669688"/>
          </a:xfrm>
          <a:prstGeom prst="rect">
            <a:avLst/>
          </a:prstGeom>
        </p:spPr>
        <p:txBody>
          <a:bodyPr wrap="square" lIns="180000" rIns="180000">
            <a:spAutoFit/>
          </a:bodyPr>
          <a:lstStyle/>
          <a:p>
            <a:pPr marL="182558" indent="-182558" algn="just"/>
            <a:r>
              <a:rPr lang="ja-JP" altLang="en-US" dirty="0"/>
              <a:t>◆校長のリーダーシップの下、学校のマネジメントを強化</a:t>
            </a:r>
            <a:endParaRPr lang="en-US" altLang="ja-JP" dirty="0"/>
          </a:p>
          <a:p>
            <a:pPr marL="182558" indent="-182558" algn="just">
              <a:lnSpc>
                <a:spcPts val="700"/>
              </a:lnSpc>
            </a:pPr>
            <a:endParaRPr lang="en-US" altLang="ja-JP" sz="2100" dirty="0"/>
          </a:p>
          <a:p>
            <a:pPr marL="182558" indent="-182558" algn="just"/>
            <a:r>
              <a:rPr lang="ja-JP" altLang="en-US" dirty="0"/>
              <a:t>◆学校が抱える課題が、複雑化・困難化し、心理や福祉など教育以外の高い専門性が求められるような事案の増加</a:t>
            </a:r>
          </a:p>
          <a:p>
            <a:pPr marL="182558" indent="-182558" algn="just">
              <a:lnSpc>
                <a:spcPts val="700"/>
              </a:lnSpc>
            </a:pPr>
            <a:endParaRPr lang="en-US" altLang="ja-JP" sz="2100" dirty="0"/>
          </a:p>
          <a:p>
            <a:pPr marL="182558" indent="-182558" algn="just"/>
            <a:r>
              <a:rPr lang="ja-JP" altLang="en-US" dirty="0"/>
              <a:t>◆経験豊かな教員が培ってきた教育に対する高い見識や指導力等を若手の教員に継承していくことの必要性</a:t>
            </a:r>
          </a:p>
        </p:txBody>
      </p:sp>
      <p:sp>
        <p:nvSpPr>
          <p:cNvPr id="6" name="テキスト ボックス 5"/>
          <p:cNvSpPr txBox="1"/>
          <p:nvPr/>
        </p:nvSpPr>
        <p:spPr>
          <a:xfrm>
            <a:off x="-155448" y="3479264"/>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370227"/>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739559"/>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一人一人の教員がもつ力を学校全体の力として生かすことができるよう、教員が力を合わせ、一体となって教育活動を展開していくことが求められます。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21</a:t>
            </a:fld>
            <a:endParaRPr kumimoji="1" lang="ja-JP" altLang="en-US"/>
          </a:p>
        </p:txBody>
      </p:sp>
      <p:graphicFrame>
        <p:nvGraphicFramePr>
          <p:cNvPr id="10" name="表 9"/>
          <p:cNvGraphicFramePr>
            <a:graphicFrameLocks noGrp="1"/>
          </p:cNvGraphicFramePr>
          <p:nvPr/>
        </p:nvGraphicFramePr>
        <p:xfrm>
          <a:off x="147066" y="130205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703970"/>
          <a:ext cx="8823960" cy="173736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自らの役割を理解し、同僚と協働しながら、その責任を果たしている。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effectLst/>
                          <a:latin typeface="+mn-ea"/>
                          <a:ea typeface="+mn-ea"/>
                        </a:rPr>
                        <a:t>　保護者等と望ましい信頼関係を構築し、課題に対応している。</a:t>
                      </a:r>
                      <a:endParaRPr kumimoji="1" lang="ja-JP" altLang="en-US" sz="1800" b="0" dirty="0">
                        <a:solidFill>
                          <a:srgbClr val="FF0000"/>
                        </a:solidFill>
                        <a:effectLst/>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ミドルリーダーとして同僚と協働し、積極的に学校運営に参画している。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spc="0" baseline="0" dirty="0">
                          <a:latin typeface="+mn-ea"/>
                          <a:ea typeface="+mn-ea"/>
                        </a:rPr>
                        <a:t>　関係機関と連携・協働し、課題解決に向け取り組んでいる。</a:t>
                      </a:r>
                      <a:endParaRPr kumimoji="1" lang="ja-JP" altLang="en-US" sz="200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800" b="1" dirty="0">
                          <a:latin typeface="+mn-ea"/>
                          <a:ea typeface="+mn-ea"/>
                        </a:rPr>
                        <a:t>　チームとしての学校という視点をもち、連携・協働による課題解決をリードするとともに、効果的な</a:t>
                      </a:r>
                      <a:r>
                        <a:rPr kumimoji="1" lang="en-US" altLang="ja-JP" sz="1800" b="1" dirty="0">
                          <a:latin typeface="+mn-ea"/>
                          <a:ea typeface="+mn-ea"/>
                        </a:rPr>
                        <a:t>OJT</a:t>
                      </a:r>
                      <a:r>
                        <a:rPr kumimoji="1" lang="ja-JP" altLang="en-US" sz="1800" b="1" dirty="0">
                          <a:latin typeface="+mn-ea"/>
                          <a:ea typeface="+mn-ea"/>
                        </a:rPr>
                        <a:t>を推進している。</a:t>
                      </a:r>
                      <a:endParaRPr kumimoji="1" lang="en-US" altLang="ja-JP" sz="18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8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000" y="130205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803" y="1299453"/>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826" y="1299453"/>
            <a:ext cx="389021" cy="389021"/>
          </a:xfrm>
          <a:prstGeom prst="rect">
            <a:avLst/>
          </a:prstGeom>
        </p:spPr>
      </p:pic>
      <p:sp>
        <p:nvSpPr>
          <p:cNvPr id="29" name="テキスト ボックス 28">
            <a:hlinkClick r:id="rId3"/>
            <a:extLst>
              <a:ext uri="{FF2B5EF4-FFF2-40B4-BE49-F238E27FC236}">
                <a16:creationId xmlns:a16="http://schemas.microsoft.com/office/drawing/2014/main" id="{A36A9670-8D8D-6F81-039E-1ECE109FA81A}"/>
              </a:ext>
            </a:extLst>
          </p:cNvPr>
          <p:cNvSpPr txBox="1"/>
          <p:nvPr/>
        </p:nvSpPr>
        <p:spPr>
          <a:xfrm>
            <a:off x="147247" y="1327269"/>
            <a:ext cx="2954172" cy="2044718"/>
          </a:xfrm>
          <a:prstGeom prst="rect">
            <a:avLst/>
          </a:prstGeom>
          <a:noFill/>
        </p:spPr>
        <p:txBody>
          <a:bodyPr wrap="square" rtlCol="0">
            <a:spAutoFit/>
          </a:bodyPr>
          <a:lstStyle/>
          <a:p>
            <a:endParaRPr kumimoji="1" lang="ja-JP" altLang="en-US" dirty="0"/>
          </a:p>
        </p:txBody>
      </p:sp>
      <p:sp>
        <p:nvSpPr>
          <p:cNvPr id="31" name="テキスト ボックス 30">
            <a:hlinkClick r:id="rId4"/>
            <a:extLst>
              <a:ext uri="{FF2B5EF4-FFF2-40B4-BE49-F238E27FC236}">
                <a16:creationId xmlns:a16="http://schemas.microsoft.com/office/drawing/2014/main" id="{921F477A-E30C-F649-2844-47815277C359}"/>
              </a:ext>
            </a:extLst>
          </p:cNvPr>
          <p:cNvSpPr txBox="1"/>
          <p:nvPr/>
        </p:nvSpPr>
        <p:spPr>
          <a:xfrm>
            <a:off x="3072171" y="1327267"/>
            <a:ext cx="2954172" cy="2069930"/>
          </a:xfrm>
          <a:prstGeom prst="rect">
            <a:avLst/>
          </a:prstGeom>
          <a:noFill/>
        </p:spPr>
        <p:txBody>
          <a:bodyPr wrap="square" rtlCol="0">
            <a:spAutoFit/>
          </a:bodyPr>
          <a:lstStyle/>
          <a:p>
            <a:endParaRPr kumimoji="1" lang="ja-JP" altLang="en-US" dirty="0"/>
          </a:p>
        </p:txBody>
      </p:sp>
      <p:sp>
        <p:nvSpPr>
          <p:cNvPr id="32" name="テキスト ボックス 31">
            <a:hlinkClick r:id="rId5"/>
            <a:extLst>
              <a:ext uri="{FF2B5EF4-FFF2-40B4-BE49-F238E27FC236}">
                <a16:creationId xmlns:a16="http://schemas.microsoft.com/office/drawing/2014/main" id="{B5B0F647-9BA5-13F7-9DE7-1E26068A70CD}"/>
              </a:ext>
            </a:extLst>
          </p:cNvPr>
          <p:cNvSpPr txBox="1"/>
          <p:nvPr/>
        </p:nvSpPr>
        <p:spPr>
          <a:xfrm>
            <a:off x="6021997" y="1348296"/>
            <a:ext cx="2929270" cy="2023691"/>
          </a:xfrm>
          <a:prstGeom prst="rect">
            <a:avLst/>
          </a:prstGeom>
          <a:noFill/>
        </p:spPr>
        <p:txBody>
          <a:bodyPr wrap="square" rtlCol="0">
            <a:spAutoFit/>
          </a:bodyPr>
          <a:lstStyle/>
          <a:p>
            <a:endParaRPr kumimoji="1" lang="ja-JP" altLang="en-US" dirty="0"/>
          </a:p>
        </p:txBody>
      </p:sp>
      <p:grpSp>
        <p:nvGrpSpPr>
          <p:cNvPr id="22" name="グループ化 21">
            <a:extLst>
              <a:ext uri="{FF2B5EF4-FFF2-40B4-BE49-F238E27FC236}">
                <a16:creationId xmlns:a16="http://schemas.microsoft.com/office/drawing/2014/main" id="{35405599-7D37-70EE-3319-5E0951C7F247}"/>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7E49B215-A022-967F-36E0-E44458B157B0}"/>
                </a:ext>
              </a:extLst>
            </p:cNvPr>
            <p:cNvGrpSpPr/>
            <p:nvPr/>
          </p:nvGrpSpPr>
          <p:grpSpPr>
            <a:xfrm>
              <a:off x="150483" y="75115"/>
              <a:ext cx="7683666" cy="402824"/>
              <a:chOff x="150483" y="75115"/>
              <a:chExt cx="7683666" cy="402824"/>
            </a:xfrm>
          </p:grpSpPr>
          <p:grpSp>
            <p:nvGrpSpPr>
              <p:cNvPr id="30" name="グループ化 29">
                <a:extLst>
                  <a:ext uri="{FF2B5EF4-FFF2-40B4-BE49-F238E27FC236}">
                    <a16:creationId xmlns:a16="http://schemas.microsoft.com/office/drawing/2014/main" id="{0B0D5977-F0D1-A316-DA30-D2D61B4C6F47}"/>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559FCE6D-056A-CC07-DD66-B82EB73F581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E5EBB375-AF0A-9C9D-ED2A-42B2357DEA25}"/>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4DFF2935-F5DC-1254-BB55-25CC6D0F0C2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CD7E1117-3B1F-9ADD-FADB-E22DE2381D35}"/>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7747F007-0460-C411-D0BC-4B029BDDBF0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AFDDC4E6-698D-1A73-09C6-437CA5696ED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B89B3B17-5BE0-4260-B42F-E6FEFB6FCC1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E23E20E7-BF6D-79C0-5764-4119F9C5F1D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DF58C2B9-E00D-6116-A664-C735C304E3D4}"/>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68104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08819" y="756331"/>
            <a:ext cx="7448480" cy="646331"/>
          </a:xfrm>
          <a:prstGeom prst="rect">
            <a:avLst/>
          </a:prstGeom>
          <a:noFill/>
        </p:spPr>
        <p:txBody>
          <a:bodyPr wrap="square" rtlCol="0">
            <a:spAutoFit/>
          </a:bodyPr>
          <a:lstStyle/>
          <a:p>
            <a:r>
              <a:rPr kumimoji="1" lang="ja-JP" altLang="en-US" sz="1600" b="1" dirty="0"/>
              <a:t>教員として必要な専門性　　</a:t>
            </a:r>
            <a:r>
              <a:rPr kumimoji="1" lang="ja-JP" altLang="en-US" sz="3600" b="1" dirty="0"/>
              <a:t>学校運営（学校安全）</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22</a:t>
            </a:fld>
            <a:endParaRPr kumimoji="1" lang="ja-JP" altLang="en-US"/>
          </a:p>
        </p:txBody>
      </p:sp>
      <p:graphicFrame>
        <p:nvGraphicFramePr>
          <p:cNvPr id="42" name="表 41"/>
          <p:cNvGraphicFramePr>
            <a:graphicFrameLocks noGrp="1"/>
          </p:cNvGraphicFramePr>
          <p:nvPr/>
        </p:nvGraphicFramePr>
        <p:xfrm>
          <a:off x="147066" y="1385181"/>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nvGraphicFramePr>
        <p:xfrm>
          <a:off x="147066" y="1782452"/>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chemeClr val="tx1"/>
                          </a:solidFill>
                          <a:latin typeface="+mn-ea"/>
                        </a:rPr>
                        <a:t>学校安全計画や危機管理マニュアル等を理解し</a:t>
                      </a:r>
                      <a:r>
                        <a:rPr kumimoji="1" lang="ja-JP" altLang="en-US" sz="2000" b="1" spc="-100" dirty="0">
                          <a:latin typeface="+mn-ea"/>
                        </a:rPr>
                        <a:t>、安全管理に取り組んでいる。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学校安全計画や危機管理マニュアル等に基づいた</a:t>
                      </a:r>
                      <a:r>
                        <a:rPr kumimoji="1" lang="ja-JP" altLang="en-US" sz="2000" b="1" spc="-100" baseline="0" dirty="0">
                          <a:solidFill>
                            <a:schemeClr val="tx1"/>
                          </a:solidFill>
                          <a:latin typeface="+mn-ea"/>
                          <a:ea typeface="+mn-ea"/>
                        </a:rPr>
                        <a:t>取組を推進し、その改善に努めている。</a:t>
                      </a:r>
                      <a:endParaRPr kumimoji="1" lang="ja-JP" altLang="en-US" sz="200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安全管理に精通し、学校安全計画や危機管理マニュアル等の改善が推進されるよう、</a:t>
                      </a:r>
                      <a:r>
                        <a:rPr kumimoji="1" lang="ja-JP" altLang="en-US" sz="2000" b="1" spc="-100" baseline="0" dirty="0">
                          <a:solidFill>
                            <a:schemeClr val="tx1"/>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安全計画や危機管理マニュアルに基づいた安全教育、安全管理、組織活動を推進するとともに、計画やマニュアルが学校の実態に応じた実効性あるものであるか見直し改善していく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406468"/>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87891"/>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87891"/>
            <a:ext cx="389021" cy="389021"/>
          </a:xfrm>
          <a:prstGeom prst="rect">
            <a:avLst/>
          </a:prstGeom>
        </p:spPr>
      </p:pic>
      <p:sp>
        <p:nvSpPr>
          <p:cNvPr id="22" name="正方形/長方形 21"/>
          <p:cNvSpPr/>
          <p:nvPr/>
        </p:nvSpPr>
        <p:spPr>
          <a:xfrm>
            <a:off x="161710" y="3795163"/>
            <a:ext cx="8889470" cy="1579920"/>
          </a:xfrm>
          <a:prstGeom prst="rect">
            <a:avLst/>
          </a:prstGeom>
        </p:spPr>
        <p:txBody>
          <a:bodyPr wrap="square" lIns="180000" rIns="180000">
            <a:spAutoFit/>
          </a:bodyPr>
          <a:lstStyle/>
          <a:p>
            <a:pPr marL="182563" indent="-182563" algn="just">
              <a:lnSpc>
                <a:spcPts val="2000"/>
              </a:lnSpc>
            </a:pPr>
            <a:r>
              <a:rPr lang="ja-JP" altLang="en-US" dirty="0"/>
              <a:t>◆登下校中の交通事故、熱中症事故、不審者対応など、児童生徒を取り巻くあらゆる危機を想定した計画や対応が必要</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◆自転車乗車中のヘルメット着用、</a:t>
            </a:r>
            <a:r>
              <a:rPr lang="en-US" altLang="ja-JP" dirty="0"/>
              <a:t>WBGT</a:t>
            </a:r>
            <a:r>
              <a:rPr lang="ja-JP" altLang="en-US" dirty="0"/>
              <a:t>に基づいた熱中症対策など学校関係者が共通理解の基で組織的に指導することが大切</a:t>
            </a:r>
            <a:endParaRPr lang="en-US" altLang="ja-JP" dirty="0"/>
          </a:p>
          <a:p>
            <a:pPr marL="182563" indent="-182563" algn="just">
              <a:lnSpc>
                <a:spcPts val="800"/>
              </a:lnSpc>
            </a:pPr>
            <a:endParaRPr lang="en-US" altLang="ja-JP" sz="2200" dirty="0"/>
          </a:p>
          <a:p>
            <a:pPr marL="182563" indent="-182563" algn="just">
              <a:lnSpc>
                <a:spcPts val="2000"/>
              </a:lnSpc>
            </a:pPr>
            <a:r>
              <a:rPr lang="ja-JP" altLang="en-US" dirty="0"/>
              <a:t>◆児童生徒が自ら身を守る力や危険を回避する能力を育てていくことが重要</a:t>
            </a:r>
          </a:p>
        </p:txBody>
      </p:sp>
      <p:sp>
        <p:nvSpPr>
          <p:cNvPr id="23" name="テキスト ボックス 22"/>
          <p:cNvSpPr txBox="1"/>
          <p:nvPr/>
        </p:nvSpPr>
        <p:spPr>
          <a:xfrm>
            <a:off x="-128016" y="3456628"/>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6" name="テキスト ボックス 15">
            <a:hlinkClick r:id="rId3"/>
            <a:extLst>
              <a:ext uri="{FF2B5EF4-FFF2-40B4-BE49-F238E27FC236}">
                <a16:creationId xmlns:a16="http://schemas.microsoft.com/office/drawing/2014/main" id="{ED80D904-0242-342A-90F3-7FA414DC31E0}"/>
              </a:ext>
            </a:extLst>
          </p:cNvPr>
          <p:cNvSpPr txBox="1"/>
          <p:nvPr/>
        </p:nvSpPr>
        <p:spPr>
          <a:xfrm>
            <a:off x="147247" y="1385181"/>
            <a:ext cx="2897611" cy="1986806"/>
          </a:xfrm>
          <a:prstGeom prst="rect">
            <a:avLst/>
          </a:prstGeom>
          <a:noFill/>
        </p:spPr>
        <p:txBody>
          <a:bodyPr wrap="square" rtlCol="0">
            <a:spAutoFit/>
          </a:bodyPr>
          <a:lstStyle/>
          <a:p>
            <a:endParaRPr kumimoji="1" lang="ja-JP" altLang="en-US" dirty="0"/>
          </a:p>
        </p:txBody>
      </p:sp>
      <p:sp>
        <p:nvSpPr>
          <p:cNvPr id="17" name="テキスト ボックス 16">
            <a:hlinkClick r:id="rId4"/>
            <a:extLst>
              <a:ext uri="{FF2B5EF4-FFF2-40B4-BE49-F238E27FC236}">
                <a16:creationId xmlns:a16="http://schemas.microsoft.com/office/drawing/2014/main" id="{A63F05D6-FE82-08A9-1D14-54BE4228102B}"/>
              </a:ext>
            </a:extLst>
          </p:cNvPr>
          <p:cNvSpPr txBox="1"/>
          <p:nvPr/>
        </p:nvSpPr>
        <p:spPr>
          <a:xfrm>
            <a:off x="3072171" y="1408939"/>
            <a:ext cx="2897611" cy="1978477"/>
          </a:xfrm>
          <a:prstGeom prst="rect">
            <a:avLst/>
          </a:prstGeom>
          <a:noFill/>
        </p:spPr>
        <p:txBody>
          <a:bodyPr wrap="square" rtlCol="0">
            <a:spAutoFit/>
          </a:bodyPr>
          <a:lstStyle/>
          <a:p>
            <a:endParaRPr kumimoji="1" lang="ja-JP" altLang="en-US" dirty="0"/>
          </a:p>
        </p:txBody>
      </p:sp>
      <p:sp>
        <p:nvSpPr>
          <p:cNvPr id="26" name="テキスト ボックス 25">
            <a:hlinkClick r:id="rId5"/>
            <a:extLst>
              <a:ext uri="{FF2B5EF4-FFF2-40B4-BE49-F238E27FC236}">
                <a16:creationId xmlns:a16="http://schemas.microsoft.com/office/drawing/2014/main" id="{0574EB70-B10B-3BB5-04B9-5A8D7FCA28CE}"/>
              </a:ext>
            </a:extLst>
          </p:cNvPr>
          <p:cNvSpPr txBox="1"/>
          <p:nvPr/>
        </p:nvSpPr>
        <p:spPr>
          <a:xfrm>
            <a:off x="6057560" y="1396845"/>
            <a:ext cx="2913466" cy="2001047"/>
          </a:xfrm>
          <a:prstGeom prst="rect">
            <a:avLst/>
          </a:prstGeom>
          <a:noFill/>
        </p:spPr>
        <p:txBody>
          <a:bodyPr wrap="square" rtlCol="0">
            <a:spAutoFit/>
          </a:bodyPr>
          <a:lstStyle/>
          <a:p>
            <a:endParaRPr kumimoji="1" lang="ja-JP" altLang="en-US" dirty="0"/>
          </a:p>
        </p:txBody>
      </p:sp>
      <p:grpSp>
        <p:nvGrpSpPr>
          <p:cNvPr id="21" name="グループ化 20">
            <a:extLst>
              <a:ext uri="{FF2B5EF4-FFF2-40B4-BE49-F238E27FC236}">
                <a16:creationId xmlns:a16="http://schemas.microsoft.com/office/drawing/2014/main" id="{62F0445D-CB66-AAAB-0468-46B77B358D63}"/>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35FE34FE-80C2-856F-BFBA-046D9C5EF899}"/>
                </a:ext>
              </a:extLst>
            </p:cNvPr>
            <p:cNvGrpSpPr/>
            <p:nvPr/>
          </p:nvGrpSpPr>
          <p:grpSpPr>
            <a:xfrm>
              <a:off x="150483" y="75115"/>
              <a:ext cx="7683666" cy="402824"/>
              <a:chOff x="150483" y="75115"/>
              <a:chExt cx="7683666" cy="402824"/>
            </a:xfrm>
          </p:grpSpPr>
          <p:grpSp>
            <p:nvGrpSpPr>
              <p:cNvPr id="27" name="グループ化 26">
                <a:extLst>
                  <a:ext uri="{FF2B5EF4-FFF2-40B4-BE49-F238E27FC236}">
                    <a16:creationId xmlns:a16="http://schemas.microsoft.com/office/drawing/2014/main" id="{221ADC4D-DC40-E890-35F8-277B0772EC75}"/>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A774B8CF-16F1-C4F4-050B-3000F296F3A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C1392E9E-0410-6F74-170C-E0C0D02F5BE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98EE8098-DD13-ED84-9642-0A60D79E35B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40472CFD-01A9-3C71-7384-8539AB602AB6}"/>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08BADC89-5006-7694-A761-C2BF8B0A5462}"/>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D8AEBE58-D223-A73D-69B6-0B8ED370E081}"/>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B9A6A921-C788-1F6A-032D-73D5D3F0E07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0657F141-8D0F-5A13-9C97-8E1898AFD3E7}"/>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F9C955B5-20D9-2B94-B86C-ECBB1E97DED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14715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982980" y="855391"/>
            <a:ext cx="7269480" cy="550402"/>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ea typeface="+mn-ea"/>
              </a:rPr>
            </a:br>
            <a:r>
              <a:rPr lang="ja-JP" altLang="en-US" sz="3600" b="1" dirty="0">
                <a:latin typeface="+mn-ea"/>
                <a:ea typeface="+mn-ea"/>
              </a:rPr>
              <a:t>学校運営（働き方改革･業務改善）</a:t>
            </a:r>
          </a:p>
        </p:txBody>
      </p:sp>
      <p:sp>
        <p:nvSpPr>
          <p:cNvPr id="4" name="正方形/長方形 3"/>
          <p:cNvSpPr/>
          <p:nvPr/>
        </p:nvSpPr>
        <p:spPr>
          <a:xfrm>
            <a:off x="85344" y="3892789"/>
            <a:ext cx="8967216" cy="1477328"/>
          </a:xfrm>
          <a:prstGeom prst="rect">
            <a:avLst/>
          </a:prstGeom>
        </p:spPr>
        <p:txBody>
          <a:bodyPr wrap="square" lIns="180000" rIns="180000">
            <a:spAutoFit/>
          </a:bodyPr>
          <a:lstStyle/>
          <a:p>
            <a:pPr marL="182563" indent="-182563" algn="just">
              <a:lnSpc>
                <a:spcPts val="2300"/>
              </a:lnSpc>
            </a:pPr>
            <a:r>
              <a:rPr lang="ja-JP" altLang="en-US" dirty="0"/>
              <a:t>◆教員が、ワークライフバランスの実現を通して、心身ともに健康で、充実した教育活動や家庭生活を送るため、学校の働き方改革が喫緊の課題</a:t>
            </a:r>
            <a:endParaRPr lang="en-US" altLang="ja-JP" dirty="0"/>
          </a:p>
          <a:p>
            <a:pPr marL="182563" indent="-182563" algn="just">
              <a:lnSpc>
                <a:spcPts val="800"/>
              </a:lnSpc>
            </a:pPr>
            <a:endParaRPr lang="en-US" altLang="ja-JP" dirty="0"/>
          </a:p>
          <a:p>
            <a:pPr marL="182563" indent="-182563" algn="just">
              <a:lnSpc>
                <a:spcPts val="2300"/>
              </a:lnSpc>
            </a:pPr>
            <a:r>
              <a:rPr lang="ja-JP" altLang="en-US" dirty="0"/>
              <a:t>◆依然として、長時間勤務の教員が多い。</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◆教員不足が深刻化しているため、働き方改革や教職の魅力向上の取り組みが重要</a:t>
            </a:r>
          </a:p>
        </p:txBody>
      </p:sp>
      <p:sp>
        <p:nvSpPr>
          <p:cNvPr id="16" name="テキスト ボックス 15"/>
          <p:cNvSpPr txBox="1"/>
          <p:nvPr/>
        </p:nvSpPr>
        <p:spPr>
          <a:xfrm>
            <a:off x="-144780" y="539733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44780" y="3538934"/>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p:cNvSpPr/>
          <p:nvPr/>
        </p:nvSpPr>
        <p:spPr>
          <a:xfrm>
            <a:off x="85344" y="5735666"/>
            <a:ext cx="8947404" cy="10130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教員が、働きがいを感じ、十分に力を発揮しながら子供と向き合っていくために、勤務時間や健康管理を意識して、働き方改革や業務改善に取り組んでいくことが求められます。</a:t>
            </a:r>
            <a:endParaRPr kumimoji="1" lang="ja-JP" altLang="en-US" sz="2200" b="1" dirty="0"/>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23</a:t>
            </a:fld>
            <a:endParaRPr kumimoji="1" lang="ja-JP" altLang="en-US"/>
          </a:p>
        </p:txBody>
      </p:sp>
      <p:graphicFrame>
        <p:nvGraphicFramePr>
          <p:cNvPr id="18" name="表 17"/>
          <p:cNvGraphicFramePr>
            <a:graphicFrameLocks noGrp="1"/>
          </p:cNvGraphicFramePr>
          <p:nvPr/>
        </p:nvGraphicFramePr>
        <p:xfrm>
          <a:off x="147066" y="1457566"/>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84656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latin typeface="+mn-ea"/>
                          <a:ea typeface="+mn-ea"/>
                        </a:rPr>
                        <a:t>　校務に積極的に参加するとともに、</a:t>
                      </a:r>
                      <a:r>
                        <a:rPr kumimoji="1" lang="ja-JP" altLang="en-US" sz="2000" b="1" dirty="0">
                          <a:solidFill>
                            <a:srgbClr val="FF0000"/>
                          </a:solidFill>
                          <a:latin typeface="+mn-ea"/>
                          <a:ea typeface="+mn-ea"/>
                        </a:rPr>
                        <a:t>勤務時間を意識した働き方</a:t>
                      </a:r>
                      <a:r>
                        <a:rPr kumimoji="1" lang="ja-JP" altLang="en-US" sz="2000" b="1" dirty="0">
                          <a:latin typeface="+mn-ea"/>
                          <a:ea typeface="+mn-ea"/>
                        </a:rPr>
                        <a:t>を行っている。</a:t>
                      </a:r>
                      <a:endParaRPr kumimoji="1" lang="en-US" altLang="ja-JP" sz="2000" b="1" dirty="0">
                        <a:latin typeface="+mn-ea"/>
                        <a:ea typeface="+mn-ea"/>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a:t>
                      </a:r>
                      <a:r>
                        <a:rPr kumimoji="1" lang="ja-JP" altLang="en-US" sz="2000" b="1" spc="0" baseline="0" dirty="0">
                          <a:latin typeface="+mn-ea"/>
                          <a:ea typeface="+mn-ea"/>
                        </a:rPr>
                        <a:t>働き方改革に積極的に取り組み、ミドルリーダーとして学校運営の持続可能な改善を支えている。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latin typeface="+mn-ea"/>
                          <a:ea typeface="+mn-ea"/>
                        </a:rPr>
                        <a:t>　学校組織マネジメント</a:t>
                      </a:r>
                      <a:r>
                        <a:rPr kumimoji="1" lang="ja-JP" altLang="en-US" sz="2000" b="1" dirty="0">
                          <a:latin typeface="+mn-ea"/>
                          <a:ea typeface="+mn-ea"/>
                        </a:rPr>
                        <a:t>の視点から、組織全体を俯瞰し、業務の効率化の具体的提案と推進を図っている。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90567" y="1464785"/>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97" y="1471838"/>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3793" y="1471838"/>
            <a:ext cx="389021" cy="389021"/>
          </a:xfrm>
          <a:prstGeom prst="rect">
            <a:avLst/>
          </a:prstGeom>
        </p:spPr>
      </p:pic>
      <p:sp>
        <p:nvSpPr>
          <p:cNvPr id="29" name="テキスト ボックス 28">
            <a:hlinkClick r:id="rId3"/>
            <a:extLst>
              <a:ext uri="{FF2B5EF4-FFF2-40B4-BE49-F238E27FC236}">
                <a16:creationId xmlns:a16="http://schemas.microsoft.com/office/drawing/2014/main" id="{D6F8C9BD-674A-CD13-0CFA-3E9CD80E8A6A}"/>
              </a:ext>
            </a:extLst>
          </p:cNvPr>
          <p:cNvSpPr txBox="1"/>
          <p:nvPr/>
        </p:nvSpPr>
        <p:spPr>
          <a:xfrm>
            <a:off x="147066" y="1476406"/>
            <a:ext cx="2917432" cy="2004441"/>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D8CCFA3F-4FC4-AB0C-5AF1-1B2B324E762F}"/>
              </a:ext>
            </a:extLst>
          </p:cNvPr>
          <p:cNvSpPr txBox="1"/>
          <p:nvPr/>
        </p:nvSpPr>
        <p:spPr>
          <a:xfrm>
            <a:off x="3106287" y="1507203"/>
            <a:ext cx="2872875" cy="1921797"/>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84C7B662-2C94-E972-5707-9B0E5356518B}"/>
              </a:ext>
            </a:extLst>
          </p:cNvPr>
          <p:cNvSpPr txBox="1"/>
          <p:nvPr/>
        </p:nvSpPr>
        <p:spPr>
          <a:xfrm>
            <a:off x="6062250" y="1464785"/>
            <a:ext cx="2825687" cy="2002663"/>
          </a:xfrm>
          <a:prstGeom prst="rect">
            <a:avLst/>
          </a:prstGeom>
          <a:noFill/>
        </p:spPr>
        <p:txBody>
          <a:bodyPr wrap="square" rtlCol="0">
            <a:spAutoFit/>
          </a:bodyPr>
          <a:lstStyle/>
          <a:p>
            <a:endParaRPr kumimoji="1" lang="ja-JP" altLang="en-US" dirty="0"/>
          </a:p>
        </p:txBody>
      </p:sp>
      <p:grpSp>
        <p:nvGrpSpPr>
          <p:cNvPr id="20" name="グループ化 19">
            <a:extLst>
              <a:ext uri="{FF2B5EF4-FFF2-40B4-BE49-F238E27FC236}">
                <a16:creationId xmlns:a16="http://schemas.microsoft.com/office/drawing/2014/main" id="{FE665A24-4EE7-F668-1CCD-F0F5F17F6C01}"/>
              </a:ext>
            </a:extLst>
          </p:cNvPr>
          <p:cNvGrpSpPr/>
          <p:nvPr/>
        </p:nvGrpSpPr>
        <p:grpSpPr>
          <a:xfrm>
            <a:off x="150483" y="75115"/>
            <a:ext cx="7683666" cy="402824"/>
            <a:chOff x="150483" y="75115"/>
            <a:chExt cx="7683666" cy="402824"/>
          </a:xfrm>
        </p:grpSpPr>
        <p:grpSp>
          <p:nvGrpSpPr>
            <p:cNvPr id="21" name="グループ化 20">
              <a:extLst>
                <a:ext uri="{FF2B5EF4-FFF2-40B4-BE49-F238E27FC236}">
                  <a16:creationId xmlns:a16="http://schemas.microsoft.com/office/drawing/2014/main" id="{A03806E2-5E43-0F5D-59A9-B0DAD7F35563}"/>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1B731102-1018-D25B-7C1A-C030DED1F842}"/>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A21E8AF7-4A8E-95B3-5CF9-404B39A5ECC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74CA4A85-0385-7C1C-2CBF-0926EEDB096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E7314AA3-71E9-7D38-89AA-39AA9422FFC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58CB6A0D-9F98-5C32-D11A-E787278622D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AF73AD3E-E53C-55A3-13AD-200BA658240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D2F500ED-FC52-C621-1D06-072897F5017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4677E615-71C4-1C34-2767-C0E15AF44E8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E7FFC4B3-9B69-AC65-D842-280C1F7A402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2" name="額縁 31">
              <a:hlinkClick r:id="rId13" action="ppaction://hlinksldjump"/>
              <a:extLst>
                <a:ext uri="{FF2B5EF4-FFF2-40B4-BE49-F238E27FC236}">
                  <a16:creationId xmlns:a16="http://schemas.microsoft.com/office/drawing/2014/main" id="{4A828CEE-A275-E0F1-A648-8AA1AE06B78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440650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75057" y="961220"/>
            <a:ext cx="9085326" cy="531883"/>
          </a:xfrm>
        </p:spPr>
        <p:txBody>
          <a:bodyPr>
            <a:noAutofit/>
          </a:bodyPr>
          <a:lstStyle/>
          <a:p>
            <a:pPr algn="l">
              <a:lnSpc>
                <a:spcPct val="100000"/>
              </a:lnSpc>
            </a:pPr>
            <a:r>
              <a:rPr lang="ja-JP" altLang="en-US" sz="1600" b="1" dirty="0">
                <a:latin typeface="+mn-ea"/>
                <a:ea typeface="+mn-ea"/>
              </a:rPr>
              <a:t>　　　教員として必要な専門性　</a:t>
            </a:r>
            <a:br>
              <a:rPr lang="en-US" altLang="ja-JP" sz="1600" b="1" dirty="0">
                <a:latin typeface="+mn-ea"/>
                <a:ea typeface="+mn-ea"/>
              </a:rPr>
            </a:br>
            <a:r>
              <a:rPr lang="ja-JP" altLang="en-US" sz="1600" b="1" dirty="0">
                <a:latin typeface="+mn-ea"/>
                <a:ea typeface="+mn-ea"/>
              </a:rPr>
              <a:t>　</a:t>
            </a:r>
            <a:r>
              <a:rPr lang="ja-JP" altLang="en-US" sz="3000" b="1" dirty="0">
                <a:latin typeface="+mn-ea"/>
                <a:ea typeface="+mn-ea"/>
              </a:rPr>
              <a:t>特別な配慮や支援を必要とする児童生徒への対応</a:t>
            </a:r>
          </a:p>
        </p:txBody>
      </p:sp>
      <p:sp>
        <p:nvSpPr>
          <p:cNvPr id="4" name="正方形/長方形 3"/>
          <p:cNvSpPr/>
          <p:nvPr/>
        </p:nvSpPr>
        <p:spPr>
          <a:xfrm>
            <a:off x="85344" y="3858418"/>
            <a:ext cx="8999982" cy="1379865"/>
          </a:xfrm>
          <a:prstGeom prst="rect">
            <a:avLst/>
          </a:prstGeom>
        </p:spPr>
        <p:txBody>
          <a:bodyPr wrap="square" lIns="180000" rIns="180000">
            <a:spAutoFit/>
          </a:bodyPr>
          <a:lstStyle/>
          <a:p>
            <a:pPr marL="182558" indent="-182558" algn="just"/>
            <a:r>
              <a:rPr lang="ja-JP" altLang="en-US" dirty="0"/>
              <a:t>◆不登校児童生徒数は年々増加傾向（小学校低学年、中学校１年生の増加）</a:t>
            </a:r>
            <a:endParaRPr lang="en-US" altLang="ja-JP" dirty="0"/>
          </a:p>
          <a:p>
            <a:pPr marL="182558" indent="-182558" algn="just">
              <a:lnSpc>
                <a:spcPts val="700"/>
              </a:lnSpc>
            </a:pPr>
            <a:endParaRPr lang="en-US" altLang="ja-JP" sz="2000" dirty="0"/>
          </a:p>
          <a:p>
            <a:pPr marL="182558" indent="-182558" algn="just"/>
            <a:r>
              <a:rPr lang="ja-JP" altLang="en-US" dirty="0"/>
              <a:t>◆児童生徒の家庭環境の多様化･複雑化、発達障害等の個々の特性への理解</a:t>
            </a:r>
            <a:endParaRPr lang="en-US" altLang="ja-JP" dirty="0"/>
          </a:p>
          <a:p>
            <a:pPr marL="182558" indent="-182558" algn="just">
              <a:lnSpc>
                <a:spcPts val="700"/>
              </a:lnSpc>
            </a:pPr>
            <a:endParaRPr lang="en-US" altLang="ja-JP" dirty="0"/>
          </a:p>
          <a:p>
            <a:pPr marL="182558" indent="-182558" algn="just"/>
            <a:r>
              <a:rPr lang="ja-JP" altLang="en-US" dirty="0"/>
              <a:t>◆不登校</a:t>
            </a:r>
            <a:r>
              <a:rPr lang="en-US" altLang="ja-JP" dirty="0"/>
              <a:t>､</a:t>
            </a:r>
            <a:r>
              <a:rPr lang="ja-JP" altLang="en-US" dirty="0"/>
              <a:t>子供の貧困</a:t>
            </a:r>
            <a:r>
              <a:rPr lang="en-US" altLang="ja-JP" dirty="0"/>
              <a:t>､</a:t>
            </a:r>
            <a:r>
              <a:rPr lang="ja-JP" altLang="en-US" dirty="0"/>
              <a:t>ヤングケアラー</a:t>
            </a:r>
            <a:r>
              <a:rPr lang="en-US" altLang="ja-JP" dirty="0"/>
              <a:t>､</a:t>
            </a:r>
            <a:r>
              <a:rPr lang="ja-JP" altLang="en-US" dirty="0"/>
              <a:t>外国籍児童生徒への支援は、福祉等の専門家と連携した環境への働きかけとともに</a:t>
            </a:r>
            <a:r>
              <a:rPr lang="en-US" altLang="ja-JP" dirty="0"/>
              <a:t>､</a:t>
            </a:r>
            <a:r>
              <a:rPr lang="ja-JP" altLang="en-US" dirty="0"/>
              <a:t>フリースクール等関係機関との連携も必要</a:t>
            </a:r>
          </a:p>
        </p:txBody>
      </p:sp>
      <p:sp>
        <p:nvSpPr>
          <p:cNvPr id="6" name="テキスト ボックス 5"/>
          <p:cNvSpPr txBox="1"/>
          <p:nvPr/>
        </p:nvSpPr>
        <p:spPr>
          <a:xfrm>
            <a:off x="-155448" y="3559445"/>
            <a:ext cx="178765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50876" y="5198702"/>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6" name="正方形/長方形 15"/>
          <p:cNvSpPr/>
          <p:nvPr/>
        </p:nvSpPr>
        <p:spPr>
          <a:xfrm>
            <a:off x="85344" y="5607141"/>
            <a:ext cx="8947404" cy="110223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多様な背景をもつ児童生徒には、家庭環境や本人の特性を理解した支援が必要なため、スクールカウンセラーやスクールソーシャルワーカー、関係機関等と連携･協働した組織的な支援体制が求められます。</a:t>
            </a:r>
          </a:p>
        </p:txBody>
      </p:sp>
      <p:sp>
        <p:nvSpPr>
          <p:cNvPr id="8" name="スライド番号プレースホルダー 7"/>
          <p:cNvSpPr>
            <a:spLocks noGrp="1"/>
          </p:cNvSpPr>
          <p:nvPr>
            <p:ph type="sldNum" sz="quarter" idx="12"/>
          </p:nvPr>
        </p:nvSpPr>
        <p:spPr/>
        <p:txBody>
          <a:bodyPr/>
          <a:lstStyle/>
          <a:p>
            <a:fld id="{3985370A-2441-44D6-8B96-35D25EB4DDDF}" type="slidenum">
              <a:rPr kumimoji="1" lang="ja-JP" altLang="en-US" smtClean="0"/>
              <a:t>24</a:t>
            </a:fld>
            <a:endParaRPr kumimoji="1" lang="ja-JP" altLang="en-US"/>
          </a:p>
        </p:txBody>
      </p:sp>
      <p:graphicFrame>
        <p:nvGraphicFramePr>
          <p:cNvPr id="10" name="表 9"/>
          <p:cNvGraphicFramePr>
            <a:graphicFrameLocks noGrp="1"/>
          </p:cNvGraphicFramePr>
          <p:nvPr/>
        </p:nvGraphicFramePr>
        <p:xfrm>
          <a:off x="147066" y="1465017"/>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1" name="表 20"/>
          <p:cNvGraphicFramePr>
            <a:graphicFrameLocks noGrp="1"/>
          </p:cNvGraphicFramePr>
          <p:nvPr/>
        </p:nvGraphicFramePr>
        <p:xfrm>
          <a:off x="147066" y="186522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effectLst/>
                        </a:rPr>
                        <a:t>　児童生徒の個々の状況や背景を理解し、スクールカウンセラー等からの助言を受け、適切な支援をしている。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児童生徒の個々の状況や背景を分析し、</a:t>
                      </a:r>
                      <a:r>
                        <a:rPr kumimoji="1" lang="ja-JP" altLang="en-US" sz="2000" b="1" dirty="0">
                          <a:solidFill>
                            <a:srgbClr val="FF0000"/>
                          </a:solidFill>
                        </a:rPr>
                        <a:t>スクールカウンセラー等と連携・協働</a:t>
                      </a:r>
                      <a:r>
                        <a:rPr kumimoji="1" lang="ja-JP" altLang="en-US" sz="2000" b="1" dirty="0"/>
                        <a:t>し、適切な支援をしている。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t>　福祉等の関係機関との連携・協働を推進し、組織的な校内支援体制の充実を図っている。</a:t>
                      </a:r>
                    </a:p>
                  </a:txBody>
                  <a:tcPr>
                    <a:solidFill>
                      <a:srgbClr val="FFFFAB"/>
                    </a:solidFill>
                  </a:tcPr>
                </a:tc>
                <a:extLst>
                  <a:ext uri="{0D108BD9-81ED-4DB2-BD59-A6C34878D82A}">
                    <a16:rowId xmlns:a16="http://schemas.microsoft.com/office/drawing/2014/main" val="4226333920"/>
                  </a:ext>
                </a:extLst>
              </a:tr>
            </a:tbl>
          </a:graphicData>
        </a:graphic>
      </p:graphicFrame>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711" y="1469960"/>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508" y="146727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459425"/>
            <a:ext cx="389021" cy="389021"/>
          </a:xfrm>
          <a:prstGeom prst="rect">
            <a:avLst/>
          </a:prstGeom>
        </p:spPr>
      </p:pic>
      <p:sp>
        <p:nvSpPr>
          <p:cNvPr id="29" name="テキスト ボックス 28">
            <a:hlinkClick r:id="rId3"/>
            <a:extLst>
              <a:ext uri="{FF2B5EF4-FFF2-40B4-BE49-F238E27FC236}">
                <a16:creationId xmlns:a16="http://schemas.microsoft.com/office/drawing/2014/main" id="{66523B02-A8B4-A796-D956-7BD5D39E0A8F}"/>
              </a:ext>
            </a:extLst>
          </p:cNvPr>
          <p:cNvSpPr txBox="1"/>
          <p:nvPr/>
        </p:nvSpPr>
        <p:spPr>
          <a:xfrm>
            <a:off x="147066" y="1452741"/>
            <a:ext cx="2954172" cy="2044718"/>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EFE2E291-522F-75F0-1201-36DE720F1B25}"/>
              </a:ext>
            </a:extLst>
          </p:cNvPr>
          <p:cNvSpPr txBox="1"/>
          <p:nvPr/>
        </p:nvSpPr>
        <p:spPr>
          <a:xfrm>
            <a:off x="3101238" y="1505379"/>
            <a:ext cx="2877924" cy="1923621"/>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F4BFBC87-6B6B-A023-1625-6942F1373475}"/>
              </a:ext>
            </a:extLst>
          </p:cNvPr>
          <p:cNvSpPr txBox="1"/>
          <p:nvPr/>
        </p:nvSpPr>
        <p:spPr>
          <a:xfrm>
            <a:off x="6042764" y="1506123"/>
            <a:ext cx="2825687" cy="2002663"/>
          </a:xfrm>
          <a:prstGeom prst="rect">
            <a:avLst/>
          </a:prstGeom>
          <a:noFill/>
        </p:spPr>
        <p:txBody>
          <a:bodyPr wrap="square" rtlCol="0">
            <a:spAutoFit/>
          </a:bodyPr>
          <a:lstStyle/>
          <a:p>
            <a:endParaRPr kumimoji="1" lang="ja-JP" altLang="en-US" dirty="0"/>
          </a:p>
        </p:txBody>
      </p:sp>
      <p:grpSp>
        <p:nvGrpSpPr>
          <p:cNvPr id="23" name="グループ化 22">
            <a:extLst>
              <a:ext uri="{FF2B5EF4-FFF2-40B4-BE49-F238E27FC236}">
                <a16:creationId xmlns:a16="http://schemas.microsoft.com/office/drawing/2014/main" id="{F5546686-2EC8-FB40-4645-C136B5BE4CA3}"/>
              </a:ext>
            </a:extLst>
          </p:cNvPr>
          <p:cNvGrpSpPr/>
          <p:nvPr/>
        </p:nvGrpSpPr>
        <p:grpSpPr>
          <a:xfrm>
            <a:off x="150483" y="75115"/>
            <a:ext cx="7683666" cy="402824"/>
            <a:chOff x="150483" y="75115"/>
            <a:chExt cx="7683666" cy="402824"/>
          </a:xfrm>
        </p:grpSpPr>
        <p:grpSp>
          <p:nvGrpSpPr>
            <p:cNvPr id="24" name="グループ化 23">
              <a:extLst>
                <a:ext uri="{FF2B5EF4-FFF2-40B4-BE49-F238E27FC236}">
                  <a16:creationId xmlns:a16="http://schemas.microsoft.com/office/drawing/2014/main" id="{082F69B1-E1E1-89BE-0285-0B691C3F3586}"/>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C1DCADAF-6772-BB7F-9B30-29021EB90921}"/>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D680C8FE-BC99-DB45-6AB5-C804AB7F65DE}"/>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F55C0C7E-1A38-3DEE-8918-899FB75C64E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AC9B558B-7EAF-1ADC-74A5-01D69F71D0B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EE35AE70-038E-C84B-767C-5D9DC1CA52F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788E34E6-12BD-F019-BA0F-F9EB0ACCF87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D9AC6442-8C95-9FBC-B8F5-6F8B3B851240}"/>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ACC54339-9251-9D89-5DBE-5B3F832D7519}"/>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A0E7AE97-EE6E-4CFC-3233-BA9FB4D397D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3" action="ppaction://hlinksldjump"/>
              <a:extLst>
                <a:ext uri="{FF2B5EF4-FFF2-40B4-BE49-F238E27FC236}">
                  <a16:creationId xmlns:a16="http://schemas.microsoft.com/office/drawing/2014/main" id="{3D102DDB-3E35-E23F-61F4-FB1AB261B7A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42974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203198" y="808022"/>
            <a:ext cx="6711696" cy="550402"/>
          </a:xfrm>
        </p:spPr>
        <p:txBody>
          <a:bodyPr>
            <a:noAutofit/>
          </a:bodyPr>
          <a:lstStyle/>
          <a:p>
            <a:r>
              <a:rPr lang="ja-JP" altLang="en-US" sz="1800" b="1" dirty="0">
                <a:latin typeface="+mn-ea"/>
                <a:ea typeface="+mn-ea"/>
              </a:rPr>
              <a:t>教員として必要な専門性　　</a:t>
            </a:r>
            <a:r>
              <a:rPr lang="ja-JP" altLang="en-US" sz="3600" b="1" dirty="0">
                <a:latin typeface="+mn-ea"/>
                <a:ea typeface="+mn-ea"/>
              </a:rPr>
              <a:t>自ら学ぶ姿勢</a:t>
            </a:r>
          </a:p>
        </p:txBody>
      </p:sp>
      <p:sp>
        <p:nvSpPr>
          <p:cNvPr id="3" name="正方形/長方形 2"/>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solidFill>
                  <a:schemeClr val="tx1"/>
                </a:solidFill>
              </a:rPr>
              <a:t>教師自身が学び（研修観）の転換を図り、常に社会情勢や今日的教育課題に関心を持ちながら学び続けていくことにより、職務遂行に必要な資質能力を</a:t>
            </a:r>
            <a:r>
              <a:rPr lang="ja-JP" altLang="en-US" sz="2200" b="1" dirty="0">
                <a:solidFill>
                  <a:srgbClr val="FF0000"/>
                </a:solidFill>
              </a:rPr>
              <a:t>主体的にマネジメント</a:t>
            </a:r>
            <a:r>
              <a:rPr lang="ja-JP" altLang="en-US" sz="2200" b="1" dirty="0">
                <a:solidFill>
                  <a:schemeClr val="tx1"/>
                </a:solidFill>
              </a:rPr>
              <a:t>していくことが求められます。</a:t>
            </a:r>
            <a:endParaRPr kumimoji="1" lang="ja-JP" altLang="en-US" sz="2200" b="1" dirty="0">
              <a:solidFill>
                <a:schemeClr val="tx1"/>
              </a:solidFill>
            </a:endParaRPr>
          </a:p>
        </p:txBody>
      </p:sp>
      <p:sp>
        <p:nvSpPr>
          <p:cNvPr id="16" name="テキスト ボックス 15"/>
          <p:cNvSpPr txBox="1"/>
          <p:nvPr/>
        </p:nvSpPr>
        <p:spPr>
          <a:xfrm>
            <a:off x="-115062" y="3428427"/>
            <a:ext cx="17739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17" name="テキスト ボックス 16"/>
          <p:cNvSpPr txBox="1"/>
          <p:nvPr/>
        </p:nvSpPr>
        <p:spPr>
          <a:xfrm>
            <a:off x="-113157" y="5413498"/>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6" name="スライド番号プレースホルダー 5"/>
          <p:cNvSpPr>
            <a:spLocks noGrp="1"/>
          </p:cNvSpPr>
          <p:nvPr>
            <p:ph type="sldNum" sz="quarter" idx="12"/>
          </p:nvPr>
        </p:nvSpPr>
        <p:spPr/>
        <p:txBody>
          <a:bodyPr/>
          <a:lstStyle/>
          <a:p>
            <a:fld id="{3985370A-2441-44D6-8B96-35D25EB4DDDF}" type="slidenum">
              <a:rPr kumimoji="1" lang="ja-JP" altLang="en-US" smtClean="0"/>
              <a:t>25</a:t>
            </a:fld>
            <a:endParaRPr kumimoji="1" lang="ja-JP" altLang="en-US"/>
          </a:p>
        </p:txBody>
      </p:sp>
      <p:graphicFrame>
        <p:nvGraphicFramePr>
          <p:cNvPr id="18" name="表 17"/>
          <p:cNvGraphicFramePr>
            <a:graphicFrameLocks noGrp="1"/>
          </p:cNvGraphicFramePr>
          <p:nvPr/>
        </p:nvGraphicFramePr>
        <p:xfrm>
          <a:off x="147066" y="1369983"/>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19" name="表 18"/>
          <p:cNvGraphicFramePr>
            <a:graphicFrameLocks noGrp="1"/>
          </p:cNvGraphicFramePr>
          <p:nvPr/>
        </p:nvGraphicFramePr>
        <p:xfrm>
          <a:off x="147066" y="1758005"/>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solidFill>
                            <a:schemeClr val="tx1"/>
                          </a:solidFill>
                          <a:latin typeface="+mn-ea"/>
                          <a:ea typeface="+mn-ea"/>
                        </a:rPr>
                        <a:t>自己の課題を認識し、必要な</a:t>
                      </a:r>
                      <a:r>
                        <a:rPr kumimoji="1" lang="ja-JP" altLang="en-US" sz="2000" b="1" spc="-100" baseline="0" dirty="0">
                          <a:solidFill>
                            <a:srgbClr val="FF0000"/>
                          </a:solidFill>
                          <a:latin typeface="+mn-ea"/>
                          <a:ea typeface="+mn-ea"/>
                        </a:rPr>
                        <a:t>研修</a:t>
                      </a:r>
                      <a:r>
                        <a:rPr kumimoji="1" lang="ja-JP" altLang="en-US" sz="2000" b="1" spc="-100" baseline="0" dirty="0">
                          <a:solidFill>
                            <a:schemeClr val="tx1"/>
                          </a:solidFill>
                          <a:latin typeface="+mn-ea"/>
                          <a:ea typeface="+mn-ea"/>
                        </a:rPr>
                        <a:t>に主体的に取り組むとともに、</a:t>
                      </a:r>
                      <a:r>
                        <a:rPr kumimoji="1" lang="ja-JP" altLang="en-US" sz="2000" b="1" spc="-100" baseline="0" dirty="0">
                          <a:solidFill>
                            <a:srgbClr val="FF0000"/>
                          </a:solidFill>
                          <a:latin typeface="+mn-ea"/>
                          <a:ea typeface="+mn-ea"/>
                        </a:rPr>
                        <a:t>広い視野をもって自己研鑽</a:t>
                      </a:r>
                      <a:r>
                        <a:rPr kumimoji="1" lang="ja-JP" altLang="en-US" sz="2000" b="1" spc="-100" baseline="0" dirty="0">
                          <a:solidFill>
                            <a:schemeClr val="tx1"/>
                          </a:solidFill>
                          <a:latin typeface="+mn-ea"/>
                          <a:ea typeface="+mn-ea"/>
                        </a:rPr>
                        <a:t>を積んでいる。</a:t>
                      </a:r>
                      <a:endParaRPr kumimoji="1" lang="ja-JP" altLang="en-US" sz="2000" b="0" spc="-100" baseline="0" dirty="0">
                        <a:solidFill>
                          <a:schemeClr val="tx1"/>
                        </a:solidFill>
                      </a:endParaRP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ミドルリーダーとして、積極的に</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に参加し、その成果を同僚と共有して、自校の教育活動全体に生かしている。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自校の教育課題に対応した</a:t>
                      </a:r>
                      <a:r>
                        <a:rPr kumimoji="1" lang="ja-JP" altLang="en-US" sz="2000" b="1" spc="-100" baseline="0" dirty="0">
                          <a:solidFill>
                            <a:srgbClr val="FF0000"/>
                          </a:solidFill>
                          <a:latin typeface="+mn-ea"/>
                          <a:ea typeface="+mn-ea"/>
                        </a:rPr>
                        <a:t>研修</a:t>
                      </a:r>
                      <a:r>
                        <a:rPr kumimoji="1" lang="ja-JP" altLang="en-US" sz="2000" b="1" spc="-100" baseline="0" dirty="0">
                          <a:latin typeface="+mn-ea"/>
                          <a:ea typeface="+mn-ea"/>
                        </a:rPr>
                        <a:t>を企画・立案し、チームとしての学校の組織力を高める取組を推進している。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0925" y="1377202"/>
            <a:ext cx="389021" cy="389021"/>
          </a:xfrm>
          <a:prstGeom prst="rect">
            <a:avLst/>
          </a:prstGeom>
        </p:spPr>
      </p:pic>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0601" y="137720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9682" y="1377202"/>
            <a:ext cx="389021" cy="389021"/>
          </a:xfrm>
          <a:prstGeom prst="rect">
            <a:avLst/>
          </a:prstGeom>
        </p:spPr>
      </p:pic>
      <p:sp>
        <p:nvSpPr>
          <p:cNvPr id="39" name="正方形/長方形 38"/>
          <p:cNvSpPr/>
          <p:nvPr/>
        </p:nvSpPr>
        <p:spPr>
          <a:xfrm>
            <a:off x="0" y="3734282"/>
            <a:ext cx="9085326" cy="1608133"/>
          </a:xfrm>
          <a:prstGeom prst="rect">
            <a:avLst/>
          </a:prstGeom>
        </p:spPr>
        <p:txBody>
          <a:bodyPr wrap="square" lIns="180000" rIns="180000">
            <a:spAutoFit/>
          </a:bodyPr>
          <a:lstStyle/>
          <a:p>
            <a:pPr marL="182563" indent="-182563" algn="just">
              <a:lnSpc>
                <a:spcPts val="2300"/>
              </a:lnSpc>
            </a:pPr>
            <a:r>
              <a:rPr lang="ja-JP" altLang="en-US" dirty="0"/>
              <a:t>◆組織の力で学校が抱える課題の解決や教育活動の質の向上を図ることが喫緊の課題</a:t>
            </a:r>
            <a:endParaRPr lang="en-US" altLang="ja-JP" dirty="0"/>
          </a:p>
          <a:p>
            <a:pPr marL="182563" indent="-182563" algn="just">
              <a:lnSpc>
                <a:spcPts val="800"/>
              </a:lnSpc>
            </a:pPr>
            <a:endParaRPr lang="en-US" altLang="ja-JP" sz="2200" dirty="0"/>
          </a:p>
          <a:p>
            <a:pPr marL="182563" indent="-182563" algn="just">
              <a:lnSpc>
                <a:spcPts val="2300"/>
              </a:lnSpc>
            </a:pPr>
            <a:r>
              <a:rPr lang="ja-JP" altLang="en-US" dirty="0"/>
              <a:t>◆</a:t>
            </a:r>
            <a:r>
              <a:rPr lang="en-US" altLang="ja-JP" dirty="0"/>
              <a:t>VUCA</a:t>
            </a:r>
            <a:r>
              <a:rPr lang="ja-JP" altLang="en-US" dirty="0"/>
              <a:t>の時代、教員が主体的に学ぶ姿勢が求められる。</a:t>
            </a:r>
            <a:endParaRPr lang="en-US" altLang="ja-JP" strike="sngStrike" dirty="0"/>
          </a:p>
          <a:p>
            <a:pPr marL="182563" indent="-182563" algn="just">
              <a:lnSpc>
                <a:spcPts val="800"/>
              </a:lnSpc>
            </a:pPr>
            <a:endParaRPr lang="en-US" altLang="ja-JP" sz="2200" dirty="0"/>
          </a:p>
          <a:p>
            <a:pPr marL="182563" indent="-182563" algn="just">
              <a:lnSpc>
                <a:spcPts val="2300"/>
              </a:lnSpc>
            </a:pPr>
            <a:r>
              <a:rPr lang="ja-JP" altLang="en-US" dirty="0"/>
              <a:t>◆探究心をもちつつ、自らの専門性を向上させる学びが重要</a:t>
            </a:r>
            <a:endParaRPr lang="en-US" altLang="ja-JP" dirty="0"/>
          </a:p>
          <a:p>
            <a:pPr marL="182563" indent="-182563" algn="just">
              <a:lnSpc>
                <a:spcPts val="800"/>
              </a:lnSpc>
            </a:pPr>
            <a:endParaRPr lang="en-US" altLang="ja-JP" sz="2100" dirty="0"/>
          </a:p>
          <a:p>
            <a:pPr marL="182563" indent="-182563" algn="just"/>
            <a:r>
              <a:rPr lang="ja-JP" altLang="en-US" dirty="0"/>
              <a:t>◆学校力を高めるための校内研究の推進方法について学ぶことが大切</a:t>
            </a:r>
          </a:p>
        </p:txBody>
      </p:sp>
      <p:sp>
        <p:nvSpPr>
          <p:cNvPr id="27" name="テキスト ボックス 26">
            <a:hlinkClick r:id="rId3"/>
            <a:extLst>
              <a:ext uri="{FF2B5EF4-FFF2-40B4-BE49-F238E27FC236}">
                <a16:creationId xmlns:a16="http://schemas.microsoft.com/office/drawing/2014/main" id="{60573744-53DF-CB94-CB0A-86DACEC36883}"/>
              </a:ext>
            </a:extLst>
          </p:cNvPr>
          <p:cNvSpPr txBox="1"/>
          <p:nvPr/>
        </p:nvSpPr>
        <p:spPr>
          <a:xfrm>
            <a:off x="154497" y="1413406"/>
            <a:ext cx="2899788" cy="1907744"/>
          </a:xfrm>
          <a:prstGeom prst="rect">
            <a:avLst/>
          </a:prstGeom>
          <a:noFill/>
        </p:spPr>
        <p:txBody>
          <a:bodyPr wrap="square" rtlCol="0">
            <a:spAutoFit/>
          </a:bodyPr>
          <a:lstStyle/>
          <a:p>
            <a:endParaRPr kumimoji="1" lang="ja-JP" altLang="en-US" dirty="0"/>
          </a:p>
        </p:txBody>
      </p:sp>
      <p:sp>
        <p:nvSpPr>
          <p:cNvPr id="29" name="テキスト ボックス 28">
            <a:hlinkClick r:id="rId4"/>
            <a:extLst>
              <a:ext uri="{FF2B5EF4-FFF2-40B4-BE49-F238E27FC236}">
                <a16:creationId xmlns:a16="http://schemas.microsoft.com/office/drawing/2014/main" id="{EC453656-ED55-A5AE-E974-3A38DB8E7C20}"/>
              </a:ext>
            </a:extLst>
          </p:cNvPr>
          <p:cNvSpPr txBox="1"/>
          <p:nvPr/>
        </p:nvSpPr>
        <p:spPr>
          <a:xfrm>
            <a:off x="3072171" y="1358424"/>
            <a:ext cx="2899788" cy="2015021"/>
          </a:xfrm>
          <a:prstGeom prst="rect">
            <a:avLst/>
          </a:prstGeom>
          <a:noFill/>
        </p:spPr>
        <p:txBody>
          <a:bodyPr wrap="square" rtlCol="0">
            <a:spAutoFit/>
          </a:bodyPr>
          <a:lstStyle/>
          <a:p>
            <a:endParaRPr kumimoji="1" lang="ja-JP" altLang="en-US" dirty="0"/>
          </a:p>
        </p:txBody>
      </p:sp>
      <p:sp>
        <p:nvSpPr>
          <p:cNvPr id="30" name="テキスト ボックス 29">
            <a:hlinkClick r:id="rId5"/>
            <a:extLst>
              <a:ext uri="{FF2B5EF4-FFF2-40B4-BE49-F238E27FC236}">
                <a16:creationId xmlns:a16="http://schemas.microsoft.com/office/drawing/2014/main" id="{2B6356D1-1644-B2AA-0299-41CF4270B476}"/>
              </a:ext>
            </a:extLst>
          </p:cNvPr>
          <p:cNvSpPr txBox="1"/>
          <p:nvPr/>
        </p:nvSpPr>
        <p:spPr>
          <a:xfrm>
            <a:off x="6073806" y="1358424"/>
            <a:ext cx="2825687" cy="2002663"/>
          </a:xfrm>
          <a:prstGeom prst="rect">
            <a:avLst/>
          </a:prstGeom>
          <a:noFill/>
        </p:spPr>
        <p:txBody>
          <a:bodyPr wrap="square" rtlCol="0">
            <a:spAutoFit/>
          </a:bodyPr>
          <a:lstStyle/>
          <a:p>
            <a:endParaRPr kumimoji="1" lang="ja-JP" altLang="en-US" dirty="0"/>
          </a:p>
        </p:txBody>
      </p:sp>
      <p:grpSp>
        <p:nvGrpSpPr>
          <p:cNvPr id="20" name="グループ化 19">
            <a:extLst>
              <a:ext uri="{FF2B5EF4-FFF2-40B4-BE49-F238E27FC236}">
                <a16:creationId xmlns:a16="http://schemas.microsoft.com/office/drawing/2014/main" id="{9D2B4DC5-12C9-B1DF-5AE6-A2021BD47CF0}"/>
              </a:ext>
            </a:extLst>
          </p:cNvPr>
          <p:cNvGrpSpPr/>
          <p:nvPr/>
        </p:nvGrpSpPr>
        <p:grpSpPr>
          <a:xfrm>
            <a:off x="150483" y="75115"/>
            <a:ext cx="7683666" cy="402824"/>
            <a:chOff x="150483" y="75115"/>
            <a:chExt cx="7683666" cy="402824"/>
          </a:xfrm>
        </p:grpSpPr>
        <p:grpSp>
          <p:nvGrpSpPr>
            <p:cNvPr id="21" name="グループ化 20">
              <a:extLst>
                <a:ext uri="{FF2B5EF4-FFF2-40B4-BE49-F238E27FC236}">
                  <a16:creationId xmlns:a16="http://schemas.microsoft.com/office/drawing/2014/main" id="{BB4D3D85-AF4C-4640-DAE4-F2E5952A131A}"/>
                </a:ext>
              </a:extLst>
            </p:cNvPr>
            <p:cNvGrpSpPr/>
            <p:nvPr/>
          </p:nvGrpSpPr>
          <p:grpSpPr>
            <a:xfrm>
              <a:off x="150483" y="75115"/>
              <a:ext cx="7683666" cy="402824"/>
              <a:chOff x="150483" y="75115"/>
              <a:chExt cx="7683666" cy="402824"/>
            </a:xfrm>
          </p:grpSpPr>
          <p:grpSp>
            <p:nvGrpSpPr>
              <p:cNvPr id="31" name="グループ化 30">
                <a:extLst>
                  <a:ext uri="{FF2B5EF4-FFF2-40B4-BE49-F238E27FC236}">
                    <a16:creationId xmlns:a16="http://schemas.microsoft.com/office/drawing/2014/main" id="{495AA32E-B8B1-61B1-A08E-E0870FEB2279}"/>
                  </a:ext>
                </a:extLst>
              </p:cNvPr>
              <p:cNvGrpSpPr/>
              <p:nvPr/>
            </p:nvGrpSpPr>
            <p:grpSpPr>
              <a:xfrm>
                <a:off x="150483" y="75115"/>
                <a:ext cx="6953733" cy="402824"/>
                <a:chOff x="9330690" y="4935897"/>
                <a:chExt cx="6953733" cy="402824"/>
              </a:xfrm>
            </p:grpSpPr>
            <p:sp>
              <p:nvSpPr>
                <p:cNvPr id="33" name="額縁 24">
                  <a:hlinkClick r:id="" action="ppaction://hlinkshowjump?jump=firstslide"/>
                  <a:extLst>
                    <a:ext uri="{FF2B5EF4-FFF2-40B4-BE49-F238E27FC236}">
                      <a16:creationId xmlns:a16="http://schemas.microsoft.com/office/drawing/2014/main" id="{1647BA57-9163-A9E4-B7B0-47ACF216A2B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4" name="額縁 25">
                  <a:hlinkClick r:id="rId6" action="ppaction://hlinksldjump"/>
                  <a:extLst>
                    <a:ext uri="{FF2B5EF4-FFF2-40B4-BE49-F238E27FC236}">
                      <a16:creationId xmlns:a16="http://schemas.microsoft.com/office/drawing/2014/main" id="{B6E7F782-E110-4971-0E72-E98E48DC2A7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5" name="額縁 26">
                  <a:hlinkClick r:id="rId7" action="ppaction://hlinksldjump"/>
                  <a:extLst>
                    <a:ext uri="{FF2B5EF4-FFF2-40B4-BE49-F238E27FC236}">
                      <a16:creationId xmlns:a16="http://schemas.microsoft.com/office/drawing/2014/main" id="{24A91E39-550D-60A5-AEAC-C7E85661091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6" name="額縁 27">
                  <a:hlinkClick r:id="rId8" action="ppaction://hlinksldjump"/>
                  <a:extLst>
                    <a:ext uri="{FF2B5EF4-FFF2-40B4-BE49-F238E27FC236}">
                      <a16:creationId xmlns:a16="http://schemas.microsoft.com/office/drawing/2014/main" id="{66EC6BB9-3BBD-586C-2930-8D2D8117A68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7" name="額縁 28">
                  <a:hlinkClick r:id="rId9" action="ppaction://hlinksldjump"/>
                  <a:extLst>
                    <a:ext uri="{FF2B5EF4-FFF2-40B4-BE49-F238E27FC236}">
                      <a16:creationId xmlns:a16="http://schemas.microsoft.com/office/drawing/2014/main" id="{ABEA25B9-FA9E-DC0F-BDD5-B4D7783EC92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8" name="額縁 29">
                  <a:hlinkClick r:id="rId10"/>
                  <a:extLst>
                    <a:ext uri="{FF2B5EF4-FFF2-40B4-BE49-F238E27FC236}">
                      <a16:creationId xmlns:a16="http://schemas.microsoft.com/office/drawing/2014/main" id="{31B5C71E-AC41-7C4B-D428-B3C9135B35B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CC5342F6-B0BE-E994-7198-2AB320198D5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2" name="額縁 22">
                <a:hlinkClick r:id="rId12" action="ppaction://hlinksldjump"/>
                <a:extLst>
                  <a:ext uri="{FF2B5EF4-FFF2-40B4-BE49-F238E27FC236}">
                    <a16:creationId xmlns:a16="http://schemas.microsoft.com/office/drawing/2014/main" id="{54227157-DFFC-67A2-CAB1-60DC2E1DDB6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2" name="額縁 31">
              <a:hlinkClick r:id="rId13" action="ppaction://hlinksldjump"/>
              <a:extLst>
                <a:ext uri="{FF2B5EF4-FFF2-40B4-BE49-F238E27FC236}">
                  <a16:creationId xmlns:a16="http://schemas.microsoft.com/office/drawing/2014/main" id="{8C674D08-E0EF-B3BD-E08A-24F16D27748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05257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97155" y="5740823"/>
            <a:ext cx="8947404" cy="100182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lang="ja-JP" altLang="en-US" sz="2200" b="1" dirty="0"/>
              <a:t>教育におけるデジタル化の進展に伴い、ＩＣＴや教育データ等の活用による「学習者主体の授業」の実現とともに、働き方改革のＩＣＴ化も含め、ＩＣＴ活用指導力は、全ての教員に求められます。</a:t>
            </a:r>
            <a:endParaRPr kumimoji="1" lang="ja-JP" altLang="en-US" sz="2200" b="1" dirty="0"/>
          </a:p>
        </p:txBody>
      </p:sp>
      <p:sp>
        <p:nvSpPr>
          <p:cNvPr id="2" name="タイトル 1"/>
          <p:cNvSpPr>
            <a:spLocks noGrp="1"/>
          </p:cNvSpPr>
          <p:nvPr>
            <p:ph type="ctrTitle"/>
          </p:nvPr>
        </p:nvSpPr>
        <p:spPr>
          <a:xfrm>
            <a:off x="779907" y="559848"/>
            <a:ext cx="7581900" cy="849200"/>
          </a:xfrm>
        </p:spPr>
        <p:txBody>
          <a:bodyPr>
            <a:noAutofit/>
          </a:bodyPr>
          <a:lstStyle/>
          <a:p>
            <a:pPr algn="l">
              <a:lnSpc>
                <a:spcPts val="1800"/>
              </a:lnSpc>
            </a:pPr>
            <a:r>
              <a:rPr lang="ja-JP" altLang="en-US" sz="1600" b="1" dirty="0">
                <a:latin typeface="+mn-ea"/>
                <a:ea typeface="+mn-ea"/>
              </a:rPr>
              <a:t>　　教員として必要な専門性</a:t>
            </a:r>
            <a:br>
              <a:rPr lang="en-US" altLang="ja-JP" sz="1600" b="1" dirty="0">
                <a:latin typeface="+mn-ea"/>
                <a:ea typeface="+mn-ea"/>
              </a:rPr>
            </a:br>
            <a:br>
              <a:rPr lang="en-US" altLang="ja-JP" sz="1600" b="1" dirty="0">
                <a:latin typeface="+mn-ea"/>
              </a:rPr>
            </a:br>
            <a:r>
              <a:rPr lang="ja-JP" altLang="en-US" sz="3600" b="1" dirty="0">
                <a:latin typeface="+mn-ea"/>
                <a:ea typeface="+mn-ea"/>
              </a:rPr>
              <a:t>ＩＣＴや情報･教育データの利活用</a:t>
            </a:r>
          </a:p>
        </p:txBody>
      </p:sp>
      <p:sp>
        <p:nvSpPr>
          <p:cNvPr id="4" name="正方形/長方形 3"/>
          <p:cNvSpPr/>
          <p:nvPr/>
        </p:nvSpPr>
        <p:spPr>
          <a:xfrm>
            <a:off x="97155" y="3775675"/>
            <a:ext cx="9141714" cy="1644040"/>
          </a:xfrm>
          <a:prstGeom prst="rect">
            <a:avLst/>
          </a:prstGeom>
        </p:spPr>
        <p:txBody>
          <a:bodyPr wrap="square" lIns="180000" rIns="180000">
            <a:spAutoFit/>
          </a:bodyPr>
          <a:lstStyle/>
          <a:p>
            <a:pPr marL="182563" indent="-182563" algn="just">
              <a:lnSpc>
                <a:spcPts val="2000"/>
              </a:lnSpc>
            </a:pPr>
            <a:r>
              <a:rPr lang="ja-JP" altLang="en-US" dirty="0"/>
              <a:t>◆</a:t>
            </a:r>
            <a:r>
              <a:rPr lang="en-US" altLang="ja-JP" dirty="0">
                <a:latin typeface="+mn-ea"/>
              </a:rPr>
              <a:t>GIGA</a:t>
            </a:r>
            <a:r>
              <a:rPr lang="ja-JP" altLang="en-US" dirty="0">
                <a:latin typeface="+mn-ea"/>
              </a:rPr>
              <a:t>スクール構想</a:t>
            </a:r>
            <a:r>
              <a:rPr lang="ja-JP" altLang="en-US" dirty="0"/>
              <a:t>による</a:t>
            </a:r>
            <a:r>
              <a:rPr lang="ja-JP" altLang="en-US" dirty="0">
                <a:latin typeface="+mn-ea"/>
              </a:rPr>
              <a:t>一人一台端末の活用や、情報・教育データおよび生成</a:t>
            </a:r>
            <a:r>
              <a:rPr lang="en-US" altLang="ja-JP" dirty="0">
                <a:latin typeface="+mn-ea"/>
              </a:rPr>
              <a:t>AI</a:t>
            </a:r>
            <a:r>
              <a:rPr lang="ja-JP" altLang="en-US" dirty="0">
                <a:latin typeface="+mn-ea"/>
              </a:rPr>
              <a:t>の学校現場での利活用など、教育</a:t>
            </a:r>
            <a:r>
              <a:rPr lang="en-US" altLang="ja-JP" dirty="0">
                <a:latin typeface="+mn-ea"/>
              </a:rPr>
              <a:t>DX</a:t>
            </a:r>
            <a:r>
              <a:rPr lang="ja-JP" altLang="en-US" dirty="0">
                <a:latin typeface="+mn-ea"/>
              </a:rPr>
              <a:t>が加速</a:t>
            </a:r>
            <a:endParaRPr lang="en-US" altLang="ja-JP" dirty="0">
              <a:latin typeface="+mn-ea"/>
            </a:endParaRPr>
          </a:p>
          <a:p>
            <a:pPr marL="182563" indent="-182563" algn="just">
              <a:lnSpc>
                <a:spcPts val="800"/>
              </a:lnSpc>
            </a:pPr>
            <a:endParaRPr lang="en-US" altLang="ja-JP" sz="2200" dirty="0"/>
          </a:p>
          <a:p>
            <a:pPr marL="182563" indent="-182563" algn="just">
              <a:lnSpc>
                <a:spcPts val="2000"/>
              </a:lnSpc>
            </a:pPr>
            <a:r>
              <a:rPr lang="ja-JP" altLang="en-US" dirty="0"/>
              <a:t>◆令和の日本型学校教育を支える基盤として、ＩＣＴは必要不可欠であり、教員のデータリテラシーの向上やＩＣＴ活用指導力は必須</a:t>
            </a:r>
            <a:endParaRPr lang="en-US" altLang="ja-JP" dirty="0"/>
          </a:p>
          <a:p>
            <a:pPr marL="182563" indent="-182563" algn="just">
              <a:lnSpc>
                <a:spcPts val="800"/>
              </a:lnSpc>
            </a:pPr>
            <a:endParaRPr lang="en-US" altLang="ja-JP" sz="2000" dirty="0"/>
          </a:p>
          <a:p>
            <a:pPr marL="182563" indent="-182563" algn="just">
              <a:lnSpc>
                <a:spcPts val="2300"/>
              </a:lnSpc>
            </a:pPr>
            <a:r>
              <a:rPr lang="ja-JP" altLang="en-US" dirty="0"/>
              <a:t>◆ＩＣＴ活用に</a:t>
            </a:r>
            <a:r>
              <a:rPr lang="ja-JP" altLang="en-US" dirty="0">
                <a:latin typeface="+mn-ea"/>
              </a:rPr>
              <a:t>よる校務の効率化で、教員の業務負担を軽減</a:t>
            </a:r>
          </a:p>
        </p:txBody>
      </p:sp>
      <p:sp>
        <p:nvSpPr>
          <p:cNvPr id="17" name="テキスト ボックス 16"/>
          <p:cNvSpPr txBox="1"/>
          <p:nvPr/>
        </p:nvSpPr>
        <p:spPr>
          <a:xfrm>
            <a:off x="-150876" y="5371491"/>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18" name="テキスト ボックス 17"/>
          <p:cNvSpPr txBox="1"/>
          <p:nvPr/>
        </p:nvSpPr>
        <p:spPr>
          <a:xfrm>
            <a:off x="-155448" y="3454567"/>
            <a:ext cx="1709928"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5" name="スライド番号プレースホルダー 4"/>
          <p:cNvSpPr>
            <a:spLocks noGrp="1"/>
          </p:cNvSpPr>
          <p:nvPr>
            <p:ph type="sldNum" sz="quarter" idx="12"/>
          </p:nvPr>
        </p:nvSpPr>
        <p:spPr/>
        <p:txBody>
          <a:bodyPr/>
          <a:lstStyle/>
          <a:p>
            <a:fld id="{3985370A-2441-44D6-8B96-35D25EB4DDDF}" type="slidenum">
              <a:rPr kumimoji="1" lang="ja-JP" altLang="en-US" smtClean="0"/>
              <a:t>26</a:t>
            </a:fld>
            <a:endParaRPr kumimoji="1" lang="ja-JP" altLang="en-US"/>
          </a:p>
        </p:txBody>
      </p:sp>
      <p:graphicFrame>
        <p:nvGraphicFramePr>
          <p:cNvPr id="19" name="表 18"/>
          <p:cNvGraphicFramePr>
            <a:graphicFrameLocks noGrp="1"/>
          </p:cNvGraphicFramePr>
          <p:nvPr/>
        </p:nvGraphicFramePr>
        <p:xfrm>
          <a:off x="147066" y="140419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370840">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2813706035"/>
              </p:ext>
            </p:extLst>
          </p:nvPr>
        </p:nvGraphicFramePr>
        <p:xfrm>
          <a:off x="147066" y="1796087"/>
          <a:ext cx="8823960" cy="16154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04705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dirty="0">
                          <a:solidFill>
                            <a:srgbClr val="FF0000"/>
                          </a:solidFill>
                          <a:effectLst>
                            <a:outerShdw blurRad="38100" dist="38100" dir="2700000" algn="tl">
                              <a:srgbClr val="000000">
                                <a:alpha val="43137"/>
                              </a:srgbClr>
                            </a:outerShdw>
                          </a:effectLst>
                          <a:latin typeface="+mn-ea"/>
                          <a:ea typeface="+mn-ea"/>
                        </a:rPr>
                        <a:t>　</a:t>
                      </a:r>
                      <a:r>
                        <a:rPr kumimoji="1" lang="ja-JP" altLang="en-US" sz="2000" b="1" spc="-100" baseline="0" dirty="0"/>
                        <a:t>授業や校務等にＩＣＴを活用し、児童生徒の情報モラルを含めた</a:t>
                      </a:r>
                      <a:r>
                        <a:rPr kumimoji="1" lang="ja-JP" altLang="en-US" sz="2000" b="1" spc="-100" baseline="0" dirty="0">
                          <a:solidFill>
                            <a:srgbClr val="FF0000"/>
                          </a:solidFill>
                        </a:rPr>
                        <a:t>情報活用能力を育成</a:t>
                      </a:r>
                      <a:r>
                        <a:rPr kumimoji="1" lang="ja-JP" altLang="en-US" sz="2000" b="1" spc="-100" baseline="0" dirty="0"/>
                        <a:t>する実践を行っている。</a:t>
                      </a:r>
                      <a:endParaRPr kumimoji="1" lang="ja-JP" altLang="en-US" sz="2000" b="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ＩＣＴや情報･教育データを適切に利活用し、</a:t>
                      </a:r>
                      <a:r>
                        <a:rPr kumimoji="1" lang="ja-JP" altLang="en-US" sz="2000" b="1" spc="-100" baseline="0" dirty="0">
                          <a:solidFill>
                            <a:srgbClr val="FF0000"/>
                          </a:solidFill>
                        </a:rPr>
                        <a:t>校務の効率化</a:t>
                      </a:r>
                      <a:r>
                        <a:rPr kumimoji="1" lang="ja-JP" altLang="en-US" sz="2000" b="1" spc="-100" baseline="0" dirty="0"/>
                        <a:t>及び児童生徒の学習等の改善を図っている。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ＩＣＴや情報･教育データの利活用により、自校の課題を明確にし、改善に向けて指導的役割を果たしている。</a:t>
                      </a:r>
                      <a:endParaRPr kumimoji="1" lang="ja-JP" altLang="en-US" sz="2000" dirty="0"/>
                    </a:p>
                  </a:txBody>
                  <a:tcPr anchor="ctr">
                    <a:solidFill>
                      <a:srgbClr val="FFFFAB"/>
                    </a:solidFill>
                  </a:tcPr>
                </a:tc>
                <a:extLst>
                  <a:ext uri="{0D108BD9-81ED-4DB2-BD59-A6C34878D82A}">
                    <a16:rowId xmlns:a16="http://schemas.microsoft.com/office/drawing/2014/main" val="4226333920"/>
                  </a:ext>
                </a:extLst>
              </a:tr>
            </a:tbl>
          </a:graphicData>
        </a:graphic>
      </p:graphicFrame>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858" y="1401722"/>
            <a:ext cx="389021" cy="389021"/>
          </a:xfrm>
          <a:prstGeom prst="rect">
            <a:avLst/>
          </a:prstGeom>
        </p:spPr>
      </p:pic>
      <p:pic>
        <p:nvPicPr>
          <p:cNvPr id="25" name="図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5654" y="1410284"/>
            <a:ext cx="389021" cy="389021"/>
          </a:xfrm>
          <a:prstGeom prst="rect">
            <a:avLst/>
          </a:prstGeom>
        </p:spPr>
      </p:pic>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2214" y="1401721"/>
            <a:ext cx="389021" cy="389021"/>
          </a:xfrm>
          <a:prstGeom prst="rect">
            <a:avLst/>
          </a:prstGeom>
        </p:spPr>
      </p:pic>
      <p:sp>
        <p:nvSpPr>
          <p:cNvPr id="29" name="テキスト ボックス 28">
            <a:hlinkClick r:id="rId3"/>
            <a:extLst>
              <a:ext uri="{FF2B5EF4-FFF2-40B4-BE49-F238E27FC236}">
                <a16:creationId xmlns:a16="http://schemas.microsoft.com/office/drawing/2014/main" id="{48BD9DA5-E06E-4DFC-AD08-F9EE162FD937}"/>
              </a:ext>
            </a:extLst>
          </p:cNvPr>
          <p:cNvSpPr txBox="1"/>
          <p:nvPr/>
        </p:nvSpPr>
        <p:spPr>
          <a:xfrm>
            <a:off x="147066" y="1409849"/>
            <a:ext cx="2916645" cy="1986401"/>
          </a:xfrm>
          <a:prstGeom prst="rect">
            <a:avLst/>
          </a:prstGeom>
          <a:noFill/>
        </p:spPr>
        <p:txBody>
          <a:bodyPr wrap="square" rtlCol="0">
            <a:spAutoFit/>
          </a:bodyPr>
          <a:lstStyle/>
          <a:p>
            <a:endParaRPr kumimoji="1" lang="ja-JP" altLang="en-US" dirty="0"/>
          </a:p>
        </p:txBody>
      </p:sp>
      <p:sp>
        <p:nvSpPr>
          <p:cNvPr id="30" name="テキスト ボックス 29">
            <a:hlinkClick r:id="rId4"/>
            <a:extLst>
              <a:ext uri="{FF2B5EF4-FFF2-40B4-BE49-F238E27FC236}">
                <a16:creationId xmlns:a16="http://schemas.microsoft.com/office/drawing/2014/main" id="{0596F068-8263-1921-035A-487FBB85937D}"/>
              </a:ext>
            </a:extLst>
          </p:cNvPr>
          <p:cNvSpPr txBox="1"/>
          <p:nvPr/>
        </p:nvSpPr>
        <p:spPr>
          <a:xfrm>
            <a:off x="3072171" y="1393587"/>
            <a:ext cx="2906991" cy="2035413"/>
          </a:xfrm>
          <a:prstGeom prst="rect">
            <a:avLst/>
          </a:prstGeom>
          <a:noFill/>
        </p:spPr>
        <p:txBody>
          <a:bodyPr wrap="square" rtlCol="0">
            <a:spAutoFit/>
          </a:bodyPr>
          <a:lstStyle/>
          <a:p>
            <a:endParaRPr kumimoji="1" lang="ja-JP" altLang="en-US" dirty="0"/>
          </a:p>
        </p:txBody>
      </p:sp>
      <p:sp>
        <p:nvSpPr>
          <p:cNvPr id="31" name="テキスト ボックス 30">
            <a:hlinkClick r:id="rId5"/>
            <a:extLst>
              <a:ext uri="{FF2B5EF4-FFF2-40B4-BE49-F238E27FC236}">
                <a16:creationId xmlns:a16="http://schemas.microsoft.com/office/drawing/2014/main" id="{6C817C7B-18C1-8AC3-91A1-8402A80ED6FC}"/>
              </a:ext>
            </a:extLst>
          </p:cNvPr>
          <p:cNvSpPr txBox="1"/>
          <p:nvPr/>
        </p:nvSpPr>
        <p:spPr>
          <a:xfrm>
            <a:off x="6073806" y="1381626"/>
            <a:ext cx="2825687" cy="2002663"/>
          </a:xfrm>
          <a:prstGeom prst="rect">
            <a:avLst/>
          </a:prstGeom>
          <a:noFill/>
        </p:spPr>
        <p:txBody>
          <a:bodyPr wrap="square" rtlCol="0">
            <a:spAutoFit/>
          </a:bodyPr>
          <a:lstStyle/>
          <a:p>
            <a:endParaRPr kumimoji="1" lang="ja-JP" altLang="en-US" dirty="0"/>
          </a:p>
        </p:txBody>
      </p:sp>
      <p:grpSp>
        <p:nvGrpSpPr>
          <p:cNvPr id="21" name="グループ化 20">
            <a:extLst>
              <a:ext uri="{FF2B5EF4-FFF2-40B4-BE49-F238E27FC236}">
                <a16:creationId xmlns:a16="http://schemas.microsoft.com/office/drawing/2014/main" id="{F5188C2E-D98C-ECB6-0692-4C6E53018ADD}"/>
              </a:ext>
            </a:extLst>
          </p:cNvPr>
          <p:cNvGrpSpPr/>
          <p:nvPr/>
        </p:nvGrpSpPr>
        <p:grpSpPr>
          <a:xfrm>
            <a:off x="150483" y="75115"/>
            <a:ext cx="7683666" cy="402824"/>
            <a:chOff x="150483" y="75115"/>
            <a:chExt cx="7683666" cy="402824"/>
          </a:xfrm>
        </p:grpSpPr>
        <p:grpSp>
          <p:nvGrpSpPr>
            <p:cNvPr id="22" name="グループ化 21">
              <a:extLst>
                <a:ext uri="{FF2B5EF4-FFF2-40B4-BE49-F238E27FC236}">
                  <a16:creationId xmlns:a16="http://schemas.microsoft.com/office/drawing/2014/main" id="{32542A22-5688-5EEC-75B8-4BE36D27C441}"/>
                </a:ext>
              </a:extLst>
            </p:cNvPr>
            <p:cNvGrpSpPr/>
            <p:nvPr/>
          </p:nvGrpSpPr>
          <p:grpSpPr>
            <a:xfrm>
              <a:off x="150483" y="75115"/>
              <a:ext cx="7683666" cy="402824"/>
              <a:chOff x="150483" y="75115"/>
              <a:chExt cx="7683666" cy="402824"/>
            </a:xfrm>
          </p:grpSpPr>
          <p:grpSp>
            <p:nvGrpSpPr>
              <p:cNvPr id="32" name="グループ化 31">
                <a:extLst>
                  <a:ext uri="{FF2B5EF4-FFF2-40B4-BE49-F238E27FC236}">
                    <a16:creationId xmlns:a16="http://schemas.microsoft.com/office/drawing/2014/main" id="{25017133-AE9C-4B01-E36F-5C2C4BADB03F}"/>
                  </a:ext>
                </a:extLst>
              </p:cNvPr>
              <p:cNvGrpSpPr/>
              <p:nvPr/>
            </p:nvGrpSpPr>
            <p:grpSpPr>
              <a:xfrm>
                <a:off x="150483" y="75115"/>
                <a:ext cx="6953733" cy="402824"/>
                <a:chOff x="9330690" y="4935897"/>
                <a:chExt cx="6953733" cy="402824"/>
              </a:xfrm>
            </p:grpSpPr>
            <p:sp>
              <p:nvSpPr>
                <p:cNvPr id="34" name="額縁 24">
                  <a:hlinkClick r:id="" action="ppaction://hlinkshowjump?jump=firstslide"/>
                  <a:extLst>
                    <a:ext uri="{FF2B5EF4-FFF2-40B4-BE49-F238E27FC236}">
                      <a16:creationId xmlns:a16="http://schemas.microsoft.com/office/drawing/2014/main" id="{F003076A-F811-F6B4-4D85-ECD08C052952}"/>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5" name="額縁 25">
                  <a:hlinkClick r:id="rId6" action="ppaction://hlinksldjump"/>
                  <a:extLst>
                    <a:ext uri="{FF2B5EF4-FFF2-40B4-BE49-F238E27FC236}">
                      <a16:creationId xmlns:a16="http://schemas.microsoft.com/office/drawing/2014/main" id="{681744AF-0771-AF4A-866D-D3136932B8D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6" name="額縁 26">
                  <a:hlinkClick r:id="rId7" action="ppaction://hlinksldjump"/>
                  <a:extLst>
                    <a:ext uri="{FF2B5EF4-FFF2-40B4-BE49-F238E27FC236}">
                      <a16:creationId xmlns:a16="http://schemas.microsoft.com/office/drawing/2014/main" id="{9446DEFB-AB1D-2030-7906-01BB65823AB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7" name="額縁 27">
                  <a:hlinkClick r:id="rId8" action="ppaction://hlinksldjump"/>
                  <a:extLst>
                    <a:ext uri="{FF2B5EF4-FFF2-40B4-BE49-F238E27FC236}">
                      <a16:creationId xmlns:a16="http://schemas.microsoft.com/office/drawing/2014/main" id="{673025C7-29EE-CD96-1F5C-955EC005746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8" name="額縁 28">
                  <a:hlinkClick r:id="rId9" action="ppaction://hlinksldjump"/>
                  <a:extLst>
                    <a:ext uri="{FF2B5EF4-FFF2-40B4-BE49-F238E27FC236}">
                      <a16:creationId xmlns:a16="http://schemas.microsoft.com/office/drawing/2014/main" id="{970ABC6C-2FE6-3726-288C-1B41DF347FA8}"/>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9" name="額縁 29">
                  <a:hlinkClick r:id="rId10"/>
                  <a:extLst>
                    <a:ext uri="{FF2B5EF4-FFF2-40B4-BE49-F238E27FC236}">
                      <a16:creationId xmlns:a16="http://schemas.microsoft.com/office/drawing/2014/main" id="{3A11B792-3CAF-5635-6208-4E8249B9AC0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40" name="額縁 30">
                  <a:hlinkClick r:id="rId11" action="ppaction://hlinksldjump"/>
                  <a:extLst>
                    <a:ext uri="{FF2B5EF4-FFF2-40B4-BE49-F238E27FC236}">
                      <a16:creationId xmlns:a16="http://schemas.microsoft.com/office/drawing/2014/main" id="{5A2750E2-5487-AE63-F6F9-4EC6CBB0D55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3" name="額縁 22">
                <a:hlinkClick r:id="rId12" action="ppaction://hlinksldjump"/>
                <a:extLst>
                  <a:ext uri="{FF2B5EF4-FFF2-40B4-BE49-F238E27FC236}">
                    <a16:creationId xmlns:a16="http://schemas.microsoft.com/office/drawing/2014/main" id="{241BAE61-9265-3FB5-3A45-555FAA1D967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3" name="額縁 31">
              <a:hlinkClick r:id="rId13" action="ppaction://hlinksldjump"/>
              <a:extLst>
                <a:ext uri="{FF2B5EF4-FFF2-40B4-BE49-F238E27FC236}">
                  <a16:creationId xmlns:a16="http://schemas.microsoft.com/office/drawing/2014/main" id="{854C31CB-4CAB-C315-99B9-962EFF089D10}"/>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269847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43659" y="691583"/>
            <a:ext cx="5430774"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保健管理</a:t>
            </a:r>
          </a:p>
        </p:txBody>
      </p:sp>
      <p:sp>
        <p:nvSpPr>
          <p:cNvPr id="21" name="正方形/長方形 20"/>
          <p:cNvSpPr/>
          <p:nvPr/>
        </p:nvSpPr>
        <p:spPr>
          <a:xfrm>
            <a:off x="147066" y="3511445"/>
            <a:ext cx="8823960" cy="1769715"/>
          </a:xfrm>
          <a:prstGeom prst="rect">
            <a:avLst/>
          </a:prstGeom>
          <a:ln>
            <a:noFill/>
          </a:ln>
        </p:spPr>
        <p:txBody>
          <a:bodyPr wrap="square" lIns="180000" rIns="180000">
            <a:spAutoFit/>
          </a:bodyPr>
          <a:lstStyle/>
          <a:p>
            <a:pPr marL="182563" indent="-182563" algn="just"/>
            <a:r>
              <a:rPr lang="ja-JP" altLang="en-US" dirty="0"/>
              <a:t>「</a:t>
            </a:r>
            <a:r>
              <a:rPr lang="ja-JP" altLang="en-US" dirty="0">
                <a:solidFill>
                  <a:srgbClr val="FF0000"/>
                </a:solidFill>
              </a:rPr>
              <a:t>様々な課題</a:t>
            </a:r>
            <a:r>
              <a:rPr lang="ja-JP" altLang="en-US" dirty="0"/>
              <a:t>」</a:t>
            </a:r>
          </a:p>
          <a:p>
            <a:pPr marL="182563" indent="-182563" algn="just"/>
            <a:r>
              <a:rPr lang="ja-JP" altLang="en-US" dirty="0"/>
              <a:t>　◆朝食欠食、スクリーンタイムの増加、睡眠時間の減少などの生活習慣の改善</a:t>
            </a:r>
            <a:endParaRPr lang="en-US" altLang="ja-JP" dirty="0"/>
          </a:p>
          <a:p>
            <a:pPr marL="182563" indent="-182563" algn="just">
              <a:spcBef>
                <a:spcPts val="600"/>
              </a:spcBef>
            </a:pPr>
            <a:r>
              <a:rPr lang="ja-JP" altLang="en-US" dirty="0"/>
              <a:t>　◆視力低下、体力低下、肥満等の状況の改善</a:t>
            </a:r>
          </a:p>
          <a:p>
            <a:pPr marL="182563" indent="-182563" algn="just">
              <a:spcBef>
                <a:spcPts val="600"/>
              </a:spcBef>
            </a:pPr>
            <a:r>
              <a:rPr lang="ja-JP" altLang="en-US" dirty="0"/>
              <a:t>　◆不登校傾向児童生徒への心の健康相談のあり方</a:t>
            </a:r>
          </a:p>
          <a:p>
            <a:pPr marL="182563" indent="-182563" algn="just">
              <a:spcBef>
                <a:spcPts val="600"/>
              </a:spcBef>
            </a:pPr>
            <a:r>
              <a:rPr lang="ja-JP" altLang="en-US" dirty="0"/>
              <a:t>　◆けがの傾向の分析と予防対策　など</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27</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226328102"/>
              </p:ext>
            </p:extLst>
          </p:nvPr>
        </p:nvGraphicFramePr>
        <p:xfrm>
          <a:off x="147066" y="1324208"/>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1877688357"/>
              </p:ext>
            </p:extLst>
          </p:nvPr>
        </p:nvGraphicFramePr>
        <p:xfrm>
          <a:off x="147066" y="1724671"/>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児童生徒の健康状態を把握し、</a:t>
                      </a:r>
                      <a:r>
                        <a:rPr kumimoji="1" lang="ja-JP" altLang="en-US" sz="2000" b="1" spc="-100" dirty="0">
                          <a:solidFill>
                            <a:srgbClr val="FF0000"/>
                          </a:solidFill>
                          <a:latin typeface="+mn-ea"/>
                        </a:rPr>
                        <a:t>様々な課題に対して適切に対応</a:t>
                      </a:r>
                      <a:r>
                        <a:rPr kumimoji="1" lang="ja-JP" altLang="en-US" sz="2000" b="1" spc="-100" dirty="0">
                          <a:latin typeface="+mn-ea"/>
                        </a:rPr>
                        <a:t>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家庭や地域の医療機関等との</a:t>
                      </a:r>
                      <a:r>
                        <a:rPr kumimoji="1" lang="ja-JP" altLang="en-US" sz="2000" b="1" spc="-100" baseline="0" dirty="0">
                          <a:solidFill>
                            <a:srgbClr val="FF0000"/>
                          </a:solidFill>
                          <a:latin typeface="+mn-ea"/>
                          <a:ea typeface="+mn-ea"/>
                        </a:rPr>
                        <a:t>連携体制づくりを推進</a:t>
                      </a:r>
                      <a:r>
                        <a:rPr kumimoji="1" lang="ja-JP" altLang="en-US" sz="2000" b="1" spc="-100" baseline="0" dirty="0">
                          <a:latin typeface="+mn-ea"/>
                          <a:ea typeface="+mn-ea"/>
                        </a:rPr>
                        <a:t>し、様々な課題に対応している。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様々な課題解決に向けての対応が組織的に行えるよう</a:t>
                      </a:r>
                      <a:r>
                        <a:rPr kumimoji="1" lang="ja-JP" altLang="en-US" sz="2000" b="1" spc="-100" baseline="0" dirty="0">
                          <a:solidFill>
                            <a:srgbClr val="FF0000"/>
                          </a:solidFill>
                          <a:latin typeface="+mn-ea"/>
                          <a:ea typeface="+mn-ea"/>
                        </a:rPr>
                        <a:t>指導的役割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学校保健安全法等を理解し、児童生徒等の心身の健康管理、生活の管理及び学校環境衛生の管理についての知識をもち、</a:t>
            </a:r>
            <a:r>
              <a:rPr kumimoji="1" lang="ja-JP" altLang="en-US" sz="2200" b="1" dirty="0">
                <a:solidFill>
                  <a:srgbClr val="FF0000"/>
                </a:solidFill>
              </a:rPr>
              <a:t>様々な課題</a:t>
            </a:r>
            <a:r>
              <a:rPr kumimoji="1" lang="ja-JP" altLang="en-US" sz="2200" b="1" dirty="0"/>
              <a:t>に適切に対応する力が求められています。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45495"/>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26918"/>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26918"/>
            <a:ext cx="389021" cy="389021"/>
          </a:xfrm>
          <a:prstGeom prst="rect">
            <a:avLst/>
          </a:prstGeom>
        </p:spPr>
      </p:pic>
      <p:sp>
        <p:nvSpPr>
          <p:cNvPr id="22" name="テキスト ボックス 21"/>
          <p:cNvSpPr txBox="1"/>
          <p:nvPr/>
        </p:nvSpPr>
        <p:spPr>
          <a:xfrm>
            <a:off x="-135532" y="3142113"/>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6" name="テキスト ボックス 15">
            <a:hlinkClick r:id="rId3"/>
            <a:extLst>
              <a:ext uri="{FF2B5EF4-FFF2-40B4-BE49-F238E27FC236}">
                <a16:creationId xmlns:a16="http://schemas.microsoft.com/office/drawing/2014/main" id="{FBEDDDE9-8B4E-9A43-3869-05A7618F01D5}"/>
              </a:ext>
            </a:extLst>
          </p:cNvPr>
          <p:cNvSpPr txBox="1"/>
          <p:nvPr/>
        </p:nvSpPr>
        <p:spPr>
          <a:xfrm>
            <a:off x="147066" y="1364495"/>
            <a:ext cx="2935318" cy="1682506"/>
          </a:xfrm>
          <a:prstGeom prst="rect">
            <a:avLst/>
          </a:prstGeom>
          <a:noFill/>
        </p:spPr>
        <p:txBody>
          <a:bodyPr wrap="square" rtlCol="0">
            <a:spAutoFit/>
          </a:bodyPr>
          <a:lstStyle/>
          <a:p>
            <a:endParaRPr kumimoji="1" lang="ja-JP" altLang="en-US" dirty="0"/>
          </a:p>
        </p:txBody>
      </p:sp>
      <p:sp>
        <p:nvSpPr>
          <p:cNvPr id="17" name="テキスト ボックス 16">
            <a:hlinkClick r:id="rId4"/>
            <a:extLst>
              <a:ext uri="{FF2B5EF4-FFF2-40B4-BE49-F238E27FC236}">
                <a16:creationId xmlns:a16="http://schemas.microsoft.com/office/drawing/2014/main" id="{82990879-766F-39C2-3DED-53B641C0C13F}"/>
              </a:ext>
            </a:extLst>
          </p:cNvPr>
          <p:cNvSpPr txBox="1"/>
          <p:nvPr/>
        </p:nvSpPr>
        <p:spPr>
          <a:xfrm>
            <a:off x="3082565" y="1343892"/>
            <a:ext cx="2935318" cy="1665883"/>
          </a:xfrm>
          <a:prstGeom prst="rect">
            <a:avLst/>
          </a:prstGeom>
          <a:noFill/>
        </p:spPr>
        <p:txBody>
          <a:bodyPr wrap="square" rtlCol="0">
            <a:spAutoFit/>
          </a:bodyPr>
          <a:lstStyle/>
          <a:p>
            <a:endParaRPr kumimoji="1" lang="ja-JP" altLang="en-US" dirty="0"/>
          </a:p>
        </p:txBody>
      </p:sp>
      <p:sp>
        <p:nvSpPr>
          <p:cNvPr id="24" name="テキスト ボックス 23">
            <a:hlinkClick r:id="rId5"/>
            <a:extLst>
              <a:ext uri="{FF2B5EF4-FFF2-40B4-BE49-F238E27FC236}">
                <a16:creationId xmlns:a16="http://schemas.microsoft.com/office/drawing/2014/main" id="{4DC48167-A3AF-97FB-41B7-22E38AC8C20A}"/>
              </a:ext>
            </a:extLst>
          </p:cNvPr>
          <p:cNvSpPr txBox="1"/>
          <p:nvPr/>
        </p:nvSpPr>
        <p:spPr>
          <a:xfrm>
            <a:off x="6061437" y="1337914"/>
            <a:ext cx="2909408" cy="1665883"/>
          </a:xfrm>
          <a:prstGeom prst="rect">
            <a:avLst/>
          </a:prstGeom>
          <a:noFill/>
        </p:spPr>
        <p:txBody>
          <a:bodyPr wrap="square" rtlCol="0">
            <a:spAutoFit/>
          </a:bodyPr>
          <a:lstStyle/>
          <a:p>
            <a:endParaRPr kumimoji="1" lang="ja-JP" altLang="en-US" dirty="0"/>
          </a:p>
        </p:txBody>
      </p:sp>
      <p:grpSp>
        <p:nvGrpSpPr>
          <p:cNvPr id="25" name="グループ化 24">
            <a:extLst>
              <a:ext uri="{FF2B5EF4-FFF2-40B4-BE49-F238E27FC236}">
                <a16:creationId xmlns:a16="http://schemas.microsoft.com/office/drawing/2014/main" id="{5A7C9EFA-C25C-D6E6-2169-CD6EB8AA4F9C}"/>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8BE47344-BA8C-D86E-8013-9EE8856327DE}"/>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B159608E-01A6-7A93-5219-CE11FD8E8671}"/>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8F8494B7-D7E8-DD6A-6CA2-8863AC25C30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5B17DA84-8184-5DAA-FE61-3B9535CA44B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719B588E-ACBF-FB23-966D-5C2D0203A630}"/>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9808E4F8-6B6F-5DEA-AEEF-D11A3BF9D71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264F9AB4-5F7F-EF22-CC25-36EC07E04CF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2C37BAE3-E1BB-3C2F-EB69-5E2658428B76}"/>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236EB7B9-D247-32F3-29AD-58EA79D61EE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41D161E4-22A9-EBF6-9CB6-93C03C42AC1D}"/>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31">
              <a:hlinkClick r:id="rId13" action="ppaction://hlinksldjump"/>
              <a:extLst>
                <a:ext uri="{FF2B5EF4-FFF2-40B4-BE49-F238E27FC236}">
                  <a16:creationId xmlns:a16="http://schemas.microsoft.com/office/drawing/2014/main" id="{F720FD65-F4C8-5CF8-802C-FA24B62853D4}"/>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46057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856613" y="670498"/>
            <a:ext cx="5430774"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保健教育</a:t>
            </a:r>
          </a:p>
        </p:txBody>
      </p:sp>
      <p:sp>
        <p:nvSpPr>
          <p:cNvPr id="21" name="正方形/長方形 20"/>
          <p:cNvSpPr/>
          <p:nvPr/>
        </p:nvSpPr>
        <p:spPr>
          <a:xfrm>
            <a:off x="275765" y="3442418"/>
            <a:ext cx="8823960" cy="1908215"/>
          </a:xfrm>
          <a:prstGeom prst="rect">
            <a:avLst/>
          </a:prstGeom>
          <a:ln>
            <a:noFill/>
          </a:ln>
        </p:spPr>
        <p:txBody>
          <a:bodyPr wrap="square" lIns="180000" rIns="180000">
            <a:spAutoFit/>
          </a:bodyPr>
          <a:lstStyle/>
          <a:p>
            <a:pPr marL="358775" indent="-358775" algn="just"/>
            <a:r>
              <a:rPr lang="ja-JP" altLang="en-US" dirty="0"/>
              <a:t>　◆多様化・複雑化する児童生徒の健康課題の解決に、養護教諭の専門性を生かした指導が求められている。</a:t>
            </a:r>
            <a:endParaRPr lang="en-US" altLang="ja-JP" dirty="0"/>
          </a:p>
          <a:p>
            <a:pPr marL="358775" indent="-358775" algn="just">
              <a:spcBef>
                <a:spcPts val="600"/>
              </a:spcBef>
            </a:pPr>
            <a:r>
              <a:rPr lang="ja-JP" altLang="en-US" dirty="0"/>
              <a:t>　◆教科及び特別活動など、学校教育活動全体を通じて計画的に健康課題の解決を目指した指導をすることが求められている。</a:t>
            </a:r>
          </a:p>
          <a:p>
            <a:pPr marL="358775" indent="-358775" algn="just">
              <a:spcBef>
                <a:spcPts val="600"/>
              </a:spcBef>
            </a:pPr>
            <a:r>
              <a:rPr lang="ja-JP" altLang="en-US" dirty="0"/>
              <a:t>　◆様々な角度から健康課題にアプローチするためには、教職員の共通理解と組織的な指導実践が必要である。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28</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08715697"/>
              </p:ext>
            </p:extLst>
          </p:nvPr>
        </p:nvGraphicFramePr>
        <p:xfrm>
          <a:off x="147066" y="1299765"/>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525523670"/>
              </p:ext>
            </p:extLst>
          </p:nvPr>
        </p:nvGraphicFramePr>
        <p:xfrm>
          <a:off x="147066" y="1700228"/>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学級担任等と連携</a:t>
                      </a:r>
                      <a:r>
                        <a:rPr kumimoji="1" lang="ja-JP" altLang="en-US" sz="2000" b="1" spc="-100" dirty="0">
                          <a:latin typeface="+mn-ea"/>
                        </a:rPr>
                        <a:t>し、専門性を生かした保健教育を実践している。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児童生徒の</a:t>
                      </a:r>
                      <a:r>
                        <a:rPr kumimoji="1" lang="ja-JP" altLang="en-US" sz="2000" b="1" spc="-100" baseline="0" dirty="0">
                          <a:solidFill>
                            <a:srgbClr val="FF0000"/>
                          </a:solidFill>
                          <a:latin typeface="+mn-ea"/>
                          <a:ea typeface="+mn-ea"/>
                        </a:rPr>
                        <a:t>健康課題解決を目指した指導計画立案</a:t>
                      </a:r>
                      <a:r>
                        <a:rPr kumimoji="1" lang="ja-JP" altLang="en-US" sz="2000" b="1" spc="-100" baseline="0" dirty="0">
                          <a:latin typeface="+mn-ea"/>
                          <a:ea typeface="+mn-ea"/>
                        </a:rPr>
                        <a:t>に関わり、実践している。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他教科との関連した保健教育の指導計画を立案し、</a:t>
                      </a:r>
                      <a:r>
                        <a:rPr kumimoji="1" lang="ja-JP" altLang="en-US" sz="2000" b="1" spc="-100" baseline="0" dirty="0">
                          <a:solidFill>
                            <a:srgbClr val="FF0000"/>
                          </a:solidFill>
                          <a:latin typeface="+mn-ea"/>
                          <a:ea typeface="+mn-ea"/>
                        </a:rPr>
                        <a:t>組織的な実践と評価</a:t>
                      </a:r>
                      <a:r>
                        <a:rPr kumimoji="1" lang="ja-JP" altLang="en-US" sz="2000" b="1" spc="-100" baseline="0" dirty="0">
                          <a:latin typeface="+mn-ea"/>
                          <a:ea typeface="+mn-ea"/>
                        </a:rPr>
                        <a:t>を進めている。</a:t>
                      </a:r>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児童生徒の健康課題を把握し、適切な保健教育を組織的に実践するための指導計画の立案に関わり、学級担任等と連携して専門性を生かした効果的な指導を実践することが求められています。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880" y="1321052"/>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9929" y="1302475"/>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0839" y="1302475"/>
            <a:ext cx="389021" cy="389021"/>
          </a:xfrm>
          <a:prstGeom prst="rect">
            <a:avLst/>
          </a:prstGeom>
        </p:spPr>
      </p:pic>
      <p:sp>
        <p:nvSpPr>
          <p:cNvPr id="22" name="テキスト ボックス 21"/>
          <p:cNvSpPr txBox="1"/>
          <p:nvPr/>
        </p:nvSpPr>
        <p:spPr>
          <a:xfrm>
            <a:off x="-128016" y="3085247"/>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B11E74B4-AF6A-82FD-1966-C43F2394344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hlinkClick r:id="rId3"/>
            <a:extLst>
              <a:ext uri="{FF2B5EF4-FFF2-40B4-BE49-F238E27FC236}">
                <a16:creationId xmlns:a16="http://schemas.microsoft.com/office/drawing/2014/main" id="{5F73441A-8E15-2956-818D-7BACE4EB85B7}"/>
              </a:ext>
            </a:extLst>
          </p:cNvPr>
          <p:cNvSpPr txBox="1"/>
          <p:nvPr/>
        </p:nvSpPr>
        <p:spPr>
          <a:xfrm>
            <a:off x="108573" y="1323724"/>
            <a:ext cx="2963598" cy="1642314"/>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C00EC944-8FC1-CC6F-D778-A6122EA940E7}"/>
              </a:ext>
            </a:extLst>
          </p:cNvPr>
          <p:cNvSpPr txBox="1"/>
          <p:nvPr/>
        </p:nvSpPr>
        <p:spPr>
          <a:xfrm>
            <a:off x="3018176" y="1358168"/>
            <a:ext cx="2960986" cy="1707746"/>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32A8AF82-86C4-710E-BD3F-5A21FAF7ADE2}"/>
              </a:ext>
            </a:extLst>
          </p:cNvPr>
          <p:cNvSpPr txBox="1"/>
          <p:nvPr/>
        </p:nvSpPr>
        <p:spPr>
          <a:xfrm>
            <a:off x="6033157" y="1267250"/>
            <a:ext cx="2924924" cy="1702333"/>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0E88255B-499D-8640-AB1C-28FF2C6A9FE4}"/>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B633322B-12FF-3B3E-5FFC-10D41D55A2F5}"/>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A581E4D0-8F00-4EAA-0D1D-ABACA13F9117}"/>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26DD3065-6B17-5E6A-17AD-BD80E2FE3ED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C356DA86-00C0-05D1-32B5-3B7D3BC81702}"/>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45256785-495C-D149-D62C-02973C66DEB3}"/>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501CF0B4-0186-C57D-F9E7-B254B31A187F}"/>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CF5FE5EF-F75C-B780-F0BF-5B61250652EF}"/>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C71BFD82-C3D1-C03F-B9F3-3F471F0C304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EC7367FC-7CFF-80F2-D31B-D8117E79CF6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86C6213A-B3C0-9D8F-E5AC-0563A42346CB}"/>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BEC1E475-AFC8-4A11-44DA-FFC3C1549635}"/>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1781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14623" y="700403"/>
            <a:ext cx="7688846"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健康相談・保健指導</a:t>
            </a:r>
          </a:p>
        </p:txBody>
      </p:sp>
      <p:sp>
        <p:nvSpPr>
          <p:cNvPr id="21" name="正方形/長方形 20"/>
          <p:cNvSpPr/>
          <p:nvPr/>
        </p:nvSpPr>
        <p:spPr>
          <a:xfrm>
            <a:off x="208788" y="3436587"/>
            <a:ext cx="8823960" cy="1908215"/>
          </a:xfrm>
          <a:prstGeom prst="rect">
            <a:avLst/>
          </a:prstGeom>
          <a:ln>
            <a:noFill/>
          </a:ln>
        </p:spPr>
        <p:txBody>
          <a:bodyPr wrap="square" lIns="180000" rIns="180000">
            <a:spAutoFit/>
          </a:bodyPr>
          <a:lstStyle/>
          <a:p>
            <a:pPr marL="358775" indent="-358775" algn="just"/>
            <a:r>
              <a:rPr lang="ja-JP" altLang="en-US" dirty="0"/>
              <a:t>　◆多様化・複雑化する児童生徒の健康課題について、あらゆる機会を通じて早期に発見することが重要である。　</a:t>
            </a:r>
          </a:p>
          <a:p>
            <a:pPr marL="358775" indent="-358775" algn="just">
              <a:spcBef>
                <a:spcPts val="600"/>
              </a:spcBef>
            </a:pPr>
            <a:r>
              <a:rPr lang="ja-JP" altLang="en-US" dirty="0"/>
              <a:t>　◆児童生徒の心身の健康課題は一様でないため、個に応じた相談・指導体制を整える必要がある。</a:t>
            </a:r>
          </a:p>
          <a:p>
            <a:pPr marL="358775" indent="-358775" algn="just">
              <a:spcBef>
                <a:spcPts val="600"/>
              </a:spcBef>
            </a:pPr>
            <a:r>
              <a:rPr lang="ja-JP" altLang="en-US" dirty="0"/>
              <a:t>　◆それぞれの課題に応じた専門家と連携し、最適な支援を実施できるよう相談・支援体制を整えることが重要である。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29</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2969597171"/>
              </p:ext>
            </p:extLst>
          </p:nvPr>
        </p:nvGraphicFramePr>
        <p:xfrm>
          <a:off x="150483" y="1344024"/>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068360712"/>
              </p:ext>
            </p:extLst>
          </p:nvPr>
        </p:nvGraphicFramePr>
        <p:xfrm>
          <a:off x="150483" y="1744487"/>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a:t>
                      </a:r>
                      <a:r>
                        <a:rPr kumimoji="1" lang="ja-JP" altLang="en-US" sz="2000" b="1" spc="-100" dirty="0">
                          <a:solidFill>
                            <a:srgbClr val="FF0000"/>
                          </a:solidFill>
                          <a:latin typeface="+mn-ea"/>
                        </a:rPr>
                        <a:t>心身の健康課題の解決</a:t>
                      </a:r>
                      <a:r>
                        <a:rPr kumimoji="1" lang="ja-JP" altLang="en-US" sz="2000" b="1" spc="-100" dirty="0">
                          <a:latin typeface="+mn-ea"/>
                        </a:rPr>
                        <a:t>を目指した健康相談・保健指導を実施している。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心身の健康課題の</a:t>
                      </a:r>
                      <a:r>
                        <a:rPr kumimoji="1" lang="ja-JP" altLang="en-US" sz="2000" b="1" spc="-100" baseline="0" dirty="0">
                          <a:solidFill>
                            <a:srgbClr val="FF0000"/>
                          </a:solidFill>
                          <a:latin typeface="+mn-ea"/>
                          <a:ea typeface="+mn-ea"/>
                        </a:rPr>
                        <a:t>早期発見</a:t>
                      </a:r>
                      <a:r>
                        <a:rPr kumimoji="1" lang="ja-JP" altLang="en-US" sz="2000" b="1" spc="-100" baseline="0" dirty="0">
                          <a:latin typeface="+mn-ea"/>
                          <a:ea typeface="+mn-ea"/>
                        </a:rPr>
                        <a:t>に努め、解決に向けた健康相談・保健指導の体制を整備している。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健康相談を専門家を交えて</a:t>
                      </a:r>
                      <a:r>
                        <a:rPr kumimoji="1" lang="ja-JP" altLang="en-US" sz="2000" b="1" spc="-100" baseline="0" dirty="0">
                          <a:solidFill>
                            <a:srgbClr val="FF0000"/>
                          </a:solidFill>
                          <a:latin typeface="+mn-ea"/>
                          <a:ea typeface="+mn-ea"/>
                        </a:rPr>
                        <a:t>組織的に行えるよう、コーディネーターとしての役割</a:t>
                      </a:r>
                      <a:r>
                        <a:rPr kumimoji="1" lang="ja-JP" altLang="en-US" sz="2000" b="1" spc="-100" baseline="0" dirty="0">
                          <a:latin typeface="+mn-ea"/>
                          <a:ea typeface="+mn-ea"/>
                        </a:rPr>
                        <a:t>を果たしている。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児童生徒の心身の課題を早期に発見し、個に応じた最適な支援を行えるよう、自ら相談・指導を行ったり、専門家を交えた支援組織のコーディネートを行ったりする力が求められています。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365311"/>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346734"/>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346734"/>
            <a:ext cx="389021" cy="389021"/>
          </a:xfrm>
          <a:prstGeom prst="rect">
            <a:avLst/>
          </a:prstGeom>
        </p:spPr>
      </p:pic>
      <p:sp>
        <p:nvSpPr>
          <p:cNvPr id="22" name="テキスト ボックス 21"/>
          <p:cNvSpPr txBox="1"/>
          <p:nvPr/>
        </p:nvSpPr>
        <p:spPr>
          <a:xfrm>
            <a:off x="-128016" y="3137057"/>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FE051CF8-A02E-C071-68B1-ACD150F5D1CE}"/>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テキスト ボックス 23">
            <a:hlinkClick r:id="rId3" action="ppaction://hlinkfile"/>
            <a:extLst>
              <a:ext uri="{FF2B5EF4-FFF2-40B4-BE49-F238E27FC236}">
                <a16:creationId xmlns:a16="http://schemas.microsoft.com/office/drawing/2014/main" id="{25886462-D526-688D-47C8-BC78CA8D803C}"/>
              </a:ext>
            </a:extLst>
          </p:cNvPr>
          <p:cNvSpPr txBox="1"/>
          <p:nvPr/>
        </p:nvSpPr>
        <p:spPr>
          <a:xfrm>
            <a:off x="6073806" y="1411015"/>
            <a:ext cx="2907826" cy="1558569"/>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3F464145-406A-5AB6-90D5-76A9782BEB1B}"/>
              </a:ext>
            </a:extLst>
          </p:cNvPr>
          <p:cNvSpPr txBox="1"/>
          <p:nvPr/>
        </p:nvSpPr>
        <p:spPr>
          <a:xfrm>
            <a:off x="161886" y="1371698"/>
            <a:ext cx="2922948" cy="1702511"/>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88897529-1419-4A12-B510-BA4AA129B3E5}"/>
              </a:ext>
            </a:extLst>
          </p:cNvPr>
          <p:cNvSpPr txBox="1"/>
          <p:nvPr/>
        </p:nvSpPr>
        <p:spPr>
          <a:xfrm>
            <a:off x="3092023" y="1363490"/>
            <a:ext cx="2907826" cy="1702512"/>
          </a:xfrm>
          <a:prstGeom prst="rect">
            <a:avLst/>
          </a:prstGeom>
          <a:noFill/>
        </p:spPr>
        <p:txBody>
          <a:bodyPr wrap="square" rtlCol="0">
            <a:spAutoFit/>
          </a:bodyPr>
          <a:lstStyle/>
          <a:p>
            <a:endParaRPr kumimoji="1" lang="ja-JP" altLang="en-US" dirty="0"/>
          </a:p>
        </p:txBody>
      </p:sp>
      <p:sp>
        <p:nvSpPr>
          <p:cNvPr id="28" name="テキスト ボックス 27">
            <a:hlinkClick r:id="rId6"/>
            <a:extLst>
              <a:ext uri="{FF2B5EF4-FFF2-40B4-BE49-F238E27FC236}">
                <a16:creationId xmlns:a16="http://schemas.microsoft.com/office/drawing/2014/main" id="{C1E8448F-5B14-A76B-0551-BF67F64ADC0E}"/>
              </a:ext>
            </a:extLst>
          </p:cNvPr>
          <p:cNvSpPr txBox="1"/>
          <p:nvPr/>
        </p:nvSpPr>
        <p:spPr>
          <a:xfrm>
            <a:off x="6021677" y="1319060"/>
            <a:ext cx="2907826" cy="1679499"/>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F64678D3-448C-D755-00C2-3FE03D0246D2}"/>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CE9E79F0-6F0D-488D-5F5E-F3129CC0ECE8}"/>
                </a:ext>
              </a:extLst>
            </p:cNvPr>
            <p:cNvGrpSpPr/>
            <p:nvPr/>
          </p:nvGrpSpPr>
          <p:grpSpPr>
            <a:xfrm>
              <a:off x="150483" y="75115"/>
              <a:ext cx="7683666" cy="402824"/>
              <a:chOff x="150483" y="75115"/>
              <a:chExt cx="7683666" cy="402824"/>
            </a:xfrm>
          </p:grpSpPr>
          <p:grpSp>
            <p:nvGrpSpPr>
              <p:cNvPr id="29" name="グループ化 28">
                <a:extLst>
                  <a:ext uri="{FF2B5EF4-FFF2-40B4-BE49-F238E27FC236}">
                    <a16:creationId xmlns:a16="http://schemas.microsoft.com/office/drawing/2014/main" id="{DF45DD6C-592B-8597-93D3-EBDA0C877BA5}"/>
                  </a:ext>
                </a:extLst>
              </p:cNvPr>
              <p:cNvGrpSpPr/>
              <p:nvPr/>
            </p:nvGrpSpPr>
            <p:grpSpPr>
              <a:xfrm>
                <a:off x="150483" y="75115"/>
                <a:ext cx="6953733" cy="402824"/>
                <a:chOff x="9330690" y="4935897"/>
                <a:chExt cx="6953733" cy="402824"/>
              </a:xfrm>
            </p:grpSpPr>
            <p:sp>
              <p:nvSpPr>
                <p:cNvPr id="31" name="額縁 24">
                  <a:hlinkClick r:id="" action="ppaction://hlinkshowjump?jump=firstslide"/>
                  <a:extLst>
                    <a:ext uri="{FF2B5EF4-FFF2-40B4-BE49-F238E27FC236}">
                      <a16:creationId xmlns:a16="http://schemas.microsoft.com/office/drawing/2014/main" id="{FA2DA4AC-7AF4-383C-2660-2AF68E497095}"/>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3" name="額縁 25">
                  <a:hlinkClick r:id="rId7" action="ppaction://hlinksldjump"/>
                  <a:extLst>
                    <a:ext uri="{FF2B5EF4-FFF2-40B4-BE49-F238E27FC236}">
                      <a16:creationId xmlns:a16="http://schemas.microsoft.com/office/drawing/2014/main" id="{B340EAEC-A0A8-BBB2-1FA0-BEDE3AA44AA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4" name="額縁 26">
                  <a:hlinkClick r:id="rId8" action="ppaction://hlinksldjump"/>
                  <a:extLst>
                    <a:ext uri="{FF2B5EF4-FFF2-40B4-BE49-F238E27FC236}">
                      <a16:creationId xmlns:a16="http://schemas.microsoft.com/office/drawing/2014/main" id="{C7ECA203-73E9-BFF3-FF2E-6ADC1F5D7C6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5" name="額縁 27">
                  <a:hlinkClick r:id="rId9" action="ppaction://hlinksldjump"/>
                  <a:extLst>
                    <a:ext uri="{FF2B5EF4-FFF2-40B4-BE49-F238E27FC236}">
                      <a16:creationId xmlns:a16="http://schemas.microsoft.com/office/drawing/2014/main" id="{D4DC4B7F-57FA-A277-3934-8A24F78D4CB8}"/>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6" name="額縁 28">
                  <a:hlinkClick r:id="rId10" action="ppaction://hlinksldjump"/>
                  <a:extLst>
                    <a:ext uri="{FF2B5EF4-FFF2-40B4-BE49-F238E27FC236}">
                      <a16:creationId xmlns:a16="http://schemas.microsoft.com/office/drawing/2014/main" id="{B3B4039F-D0A8-AB09-BA61-8DDAA7164831}"/>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7" name="額縁 29">
                  <a:hlinkClick r:id="rId11"/>
                  <a:extLst>
                    <a:ext uri="{FF2B5EF4-FFF2-40B4-BE49-F238E27FC236}">
                      <a16:creationId xmlns:a16="http://schemas.microsoft.com/office/drawing/2014/main" id="{F59593C9-2A28-5BEE-4AB1-001C7679F2F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8" name="額縁 30">
                  <a:hlinkClick r:id="rId12" action="ppaction://hlinksldjump"/>
                  <a:extLst>
                    <a:ext uri="{FF2B5EF4-FFF2-40B4-BE49-F238E27FC236}">
                      <a16:creationId xmlns:a16="http://schemas.microsoft.com/office/drawing/2014/main" id="{9F523832-9666-A779-D9A8-086F6596457A}"/>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0" name="額縁 22">
                <a:hlinkClick r:id="rId13" action="ppaction://hlinksldjump"/>
                <a:extLst>
                  <a:ext uri="{FF2B5EF4-FFF2-40B4-BE49-F238E27FC236}">
                    <a16:creationId xmlns:a16="http://schemas.microsoft.com/office/drawing/2014/main" id="{0E8E482D-5383-0A8F-6241-3F7A52B7EA41}"/>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5" name="額縁 31">
              <a:hlinkClick r:id="rId14" action="ppaction://hlinksldjump"/>
              <a:extLst>
                <a:ext uri="{FF2B5EF4-FFF2-40B4-BE49-F238E27FC236}">
                  <a16:creationId xmlns:a16="http://schemas.microsoft.com/office/drawing/2014/main" id="{7D4F276D-D345-73D3-D6E5-F8273DFBC14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4531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42875" y="1476375"/>
            <a:ext cx="9429750" cy="5467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68" name="オブジェクト 67"/>
          <p:cNvGraphicFramePr>
            <a:graphicFrameLocks noChangeAspect="1"/>
          </p:cNvGraphicFramePr>
          <p:nvPr>
            <p:extLst>
              <p:ext uri="{D42A27DB-BD31-4B8C-83A1-F6EECF244321}">
                <p14:modId xmlns:p14="http://schemas.microsoft.com/office/powerpoint/2010/main" val="902870823"/>
              </p:ext>
            </p:extLst>
          </p:nvPr>
        </p:nvGraphicFramePr>
        <p:xfrm>
          <a:off x="270433" y="3344254"/>
          <a:ext cx="3042703" cy="4587351"/>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270433" y="3344254"/>
                        <a:ext cx="3042703" cy="4587351"/>
                      </a:xfrm>
                      <a:prstGeom prst="rect">
                        <a:avLst/>
                      </a:prstGeom>
                      <a:solidFill>
                        <a:schemeClr val="bg1"/>
                      </a:solidFill>
                    </p:spPr>
                  </p:pic>
                </p:oleObj>
              </mc:Fallback>
            </mc:AlternateContent>
          </a:graphicData>
        </a:graphic>
      </p:graphicFrame>
      <p:pic>
        <p:nvPicPr>
          <p:cNvPr id="2" name="図 1"/>
          <p:cNvPicPr>
            <a:picLocks noChangeAspect="1"/>
          </p:cNvPicPr>
          <p:nvPr/>
        </p:nvPicPr>
        <p:blipFill rotWithShape="1">
          <a:blip r:embed="rId4"/>
          <a:srcRect l="32052" t="20409" r="16285" b="8857"/>
          <a:stretch/>
        </p:blipFill>
        <p:spPr>
          <a:xfrm>
            <a:off x="3730711" y="2224955"/>
            <a:ext cx="2786323" cy="2145891"/>
          </a:xfrm>
          <a:prstGeom prst="rect">
            <a:avLst/>
          </a:prstGeom>
        </p:spPr>
      </p:pic>
      <p:sp>
        <p:nvSpPr>
          <p:cNvPr id="42" name="正方形/長方形 41"/>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rotWithShape="1">
          <a:blip r:embed="rId5"/>
          <a:srcRect l="15255" t="19479" r="15408" b="3242"/>
          <a:stretch/>
        </p:blipFill>
        <p:spPr>
          <a:xfrm>
            <a:off x="4114971" y="5526362"/>
            <a:ext cx="3393408" cy="2127434"/>
          </a:xfrm>
          <a:prstGeom prst="rect">
            <a:avLst/>
          </a:prstGeom>
          <a:ln>
            <a:solidFill>
              <a:schemeClr val="tx1"/>
            </a:solidFill>
          </a:ln>
        </p:spPr>
      </p:pic>
      <p:sp>
        <p:nvSpPr>
          <p:cNvPr id="5" name="正方形/長方形 4">
            <a:hlinkClick r:id="rId6" action="ppaction://hlinksldjump"/>
          </p:cNvPr>
          <p:cNvSpPr/>
          <p:nvPr/>
        </p:nvSpPr>
        <p:spPr>
          <a:xfrm>
            <a:off x="2884170" y="597651"/>
            <a:ext cx="353568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p:cNvSpPr/>
          <p:nvPr/>
        </p:nvSpPr>
        <p:spPr>
          <a:xfrm>
            <a:off x="297732" y="4431743"/>
            <a:ext cx="3054112" cy="31399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3</a:t>
            </a:fld>
            <a:endParaRPr kumimoji="1" lang="ja-JP" altLang="en-US" dirty="0"/>
          </a:p>
        </p:txBody>
      </p:sp>
      <p:sp>
        <p:nvSpPr>
          <p:cNvPr id="12" name="正方形/長方形 11"/>
          <p:cNvSpPr/>
          <p:nvPr/>
        </p:nvSpPr>
        <p:spPr>
          <a:xfrm>
            <a:off x="3634257" y="2586974"/>
            <a:ext cx="1101436" cy="7953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2400373" y="691576"/>
            <a:ext cx="4404214" cy="707886"/>
          </a:xfrm>
          <a:prstGeom prst="rect">
            <a:avLst/>
          </a:prstGeom>
          <a:noFill/>
        </p:spPr>
        <p:txBody>
          <a:bodyPr wrap="square" rtlCol="0">
            <a:spAutoFit/>
          </a:bodyPr>
          <a:lstStyle/>
          <a:p>
            <a:r>
              <a:rPr kumimoji="1" lang="ja-JP" altLang="en-US" sz="4000" b="1" dirty="0"/>
              <a:t>活用ガイドの見方</a:t>
            </a:r>
          </a:p>
        </p:txBody>
      </p:sp>
      <p:sp>
        <p:nvSpPr>
          <p:cNvPr id="19" name="正方形/長方形 18"/>
          <p:cNvSpPr/>
          <p:nvPr/>
        </p:nvSpPr>
        <p:spPr>
          <a:xfrm>
            <a:off x="4084661" y="5851462"/>
            <a:ext cx="3454027" cy="360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 name="図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50026">
            <a:off x="2241831" y="2818190"/>
            <a:ext cx="1451664" cy="1451664"/>
          </a:xfrm>
          <a:prstGeom prst="rect">
            <a:avLst/>
          </a:prstGeom>
        </p:spPr>
      </p:pic>
      <p:pic>
        <p:nvPicPr>
          <p:cNvPr id="21" name="図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6978154">
            <a:off x="4628167" y="3594629"/>
            <a:ext cx="1240232" cy="1240232"/>
          </a:xfrm>
          <a:prstGeom prst="rect">
            <a:avLst/>
          </a:prstGeom>
        </p:spPr>
      </p:pic>
      <p:sp>
        <p:nvSpPr>
          <p:cNvPr id="23" name="角丸四角形吹き出し 22"/>
          <p:cNvSpPr/>
          <p:nvPr/>
        </p:nvSpPr>
        <p:spPr>
          <a:xfrm>
            <a:off x="218680" y="2109736"/>
            <a:ext cx="2665490" cy="935872"/>
          </a:xfrm>
          <a:prstGeom prst="wedgeRoundRectCallout">
            <a:avLst>
              <a:gd name="adj1" fmla="val -7160"/>
              <a:gd name="adj2" fmla="val 145357"/>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a:t>
            </a:r>
            <a:r>
              <a:rPr kumimoji="1" lang="ja-JP" altLang="en-US" sz="1400" b="1" dirty="0">
                <a:solidFill>
                  <a:schemeClr val="tx1"/>
                </a:solidFill>
              </a:rPr>
              <a:t>育成指標の中で、詳しく知りたい部分をクリックすると、解説画面に変わります。</a:t>
            </a:r>
          </a:p>
        </p:txBody>
      </p:sp>
      <p:sp>
        <p:nvSpPr>
          <p:cNvPr id="24" name="角丸四角形吹き出し 23"/>
          <p:cNvSpPr/>
          <p:nvPr/>
        </p:nvSpPr>
        <p:spPr>
          <a:xfrm>
            <a:off x="3536530" y="1588232"/>
            <a:ext cx="3476454" cy="518814"/>
          </a:xfrm>
          <a:prstGeom prst="wedgeRoundRectCallout">
            <a:avLst>
              <a:gd name="adj1" fmla="val -27854"/>
              <a:gd name="adj2" fmla="val 117764"/>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ステージごとの各指標は、総合教育センターの研修計画にリンクしています。</a:t>
            </a:r>
          </a:p>
        </p:txBody>
      </p:sp>
      <p:sp>
        <p:nvSpPr>
          <p:cNvPr id="25" name="角丸四角形吹き出し 24"/>
          <p:cNvSpPr/>
          <p:nvPr/>
        </p:nvSpPr>
        <p:spPr>
          <a:xfrm>
            <a:off x="3815820" y="4874323"/>
            <a:ext cx="3103761" cy="531718"/>
          </a:xfrm>
          <a:prstGeom prst="wedgeRoundRectCallout">
            <a:avLst>
              <a:gd name="adj1" fmla="val -16183"/>
              <a:gd name="adj2" fmla="val 92733"/>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400" dirty="0">
                <a:solidFill>
                  <a:schemeClr val="tx1"/>
                </a:solidFill>
              </a:rPr>
              <a:t>　</a:t>
            </a:r>
            <a:r>
              <a:rPr kumimoji="1" lang="ja-JP" altLang="en-US" sz="1400" b="1" dirty="0">
                <a:solidFill>
                  <a:schemeClr val="tx1"/>
                </a:solidFill>
              </a:rPr>
              <a:t>総合教育センターの具体的な研修会名と研修内容が確認できます。</a:t>
            </a:r>
          </a:p>
        </p:txBody>
      </p:sp>
      <p:pic>
        <p:nvPicPr>
          <p:cNvPr id="32" name="図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6555" y="4527918"/>
            <a:ext cx="617504" cy="617504"/>
          </a:xfrm>
          <a:prstGeom prst="rect">
            <a:avLst/>
          </a:prstGeom>
          <a:noFill/>
          <a:ln>
            <a:noFill/>
          </a:ln>
          <a:effectLst>
            <a:outerShdw blurRad="190500" algn="tl" rotWithShape="0">
              <a:schemeClr val="bg1">
                <a:lumMod val="50000"/>
                <a:alpha val="70000"/>
              </a:schemeClr>
            </a:outerShdw>
          </a:effectLst>
        </p:spPr>
      </p:pic>
      <p:sp>
        <p:nvSpPr>
          <p:cNvPr id="34" name="正方形/長方形 33"/>
          <p:cNvSpPr/>
          <p:nvPr/>
        </p:nvSpPr>
        <p:spPr>
          <a:xfrm>
            <a:off x="6740446" y="5518699"/>
            <a:ext cx="814907" cy="221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7179676" y="3142623"/>
            <a:ext cx="1666529" cy="1694047"/>
          </a:xfrm>
          <a:prstGeom prst="rect">
            <a:avLst/>
          </a:prstGeom>
          <a:ln w="3810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a:t>総合教育センター</a:t>
            </a:r>
            <a:r>
              <a:rPr kumimoji="1" lang="en-US" altLang="ja-JP" sz="1400" b="1" dirty="0"/>
              <a:t>｢</a:t>
            </a:r>
            <a:r>
              <a:rPr kumimoji="1" lang="ja-JP" altLang="en-US" sz="1400" b="1" dirty="0">
                <a:solidFill>
                  <a:srgbClr val="FF0000"/>
                </a:solidFill>
              </a:rPr>
              <a:t>研修</a:t>
            </a:r>
            <a:r>
              <a:rPr kumimoji="1" lang="en-US" altLang="ja-JP" sz="1400" b="1" dirty="0" err="1">
                <a:solidFill>
                  <a:srgbClr val="FF0000"/>
                </a:solidFill>
              </a:rPr>
              <a:t>MyPage</a:t>
            </a:r>
            <a:r>
              <a:rPr kumimoji="1" lang="en-US" altLang="ja-JP" sz="1400" b="1" dirty="0"/>
              <a:t>｣</a:t>
            </a:r>
            <a:r>
              <a:rPr kumimoji="1" lang="ja-JP" altLang="en-US" sz="1400" b="1" dirty="0"/>
              <a:t>の画面からログインして、知りたい研修の実施要項をダウンロードできます。</a:t>
            </a:r>
          </a:p>
        </p:txBody>
      </p:sp>
      <p:pic>
        <p:nvPicPr>
          <p:cNvPr id="35" name="図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274622">
            <a:off x="6884756" y="4606841"/>
            <a:ext cx="856169" cy="877196"/>
          </a:xfrm>
          <a:prstGeom prst="rect">
            <a:avLst/>
          </a:prstGeom>
        </p:spPr>
      </p:pic>
      <p:sp>
        <p:nvSpPr>
          <p:cNvPr id="9" name="テキスト ボックス 8"/>
          <p:cNvSpPr txBox="1"/>
          <p:nvPr/>
        </p:nvSpPr>
        <p:spPr>
          <a:xfrm>
            <a:off x="218680" y="1659384"/>
            <a:ext cx="339988"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①</a:t>
            </a:r>
          </a:p>
        </p:txBody>
      </p:sp>
      <p:sp>
        <p:nvSpPr>
          <p:cNvPr id="37" name="テキスト ボックス 36"/>
          <p:cNvSpPr txBox="1"/>
          <p:nvPr/>
        </p:nvSpPr>
        <p:spPr>
          <a:xfrm>
            <a:off x="3006302" y="1574829"/>
            <a:ext cx="471064" cy="523220"/>
          </a:xfrm>
          <a:prstGeom prst="rect">
            <a:avLst/>
          </a:prstGeom>
          <a:solidFill>
            <a:schemeClr val="accent1"/>
          </a:solidFill>
        </p:spPr>
        <p:txBody>
          <a:bodyPr wrap="square" rtlCol="0">
            <a:spAutoFit/>
          </a:bodyPr>
          <a:lstStyle/>
          <a:p>
            <a:r>
              <a:rPr kumimoji="1" lang="ja-JP" altLang="en-US" sz="2800" b="1" dirty="0">
                <a:solidFill>
                  <a:schemeClr val="bg1"/>
                </a:solidFill>
              </a:rPr>
              <a:t>②</a:t>
            </a:r>
          </a:p>
        </p:txBody>
      </p:sp>
      <p:sp>
        <p:nvSpPr>
          <p:cNvPr id="38" name="テキスト ボックス 37"/>
          <p:cNvSpPr txBox="1"/>
          <p:nvPr/>
        </p:nvSpPr>
        <p:spPr>
          <a:xfrm>
            <a:off x="3399924" y="4565930"/>
            <a:ext cx="471064" cy="523220"/>
          </a:xfrm>
          <a:prstGeom prst="rect">
            <a:avLst/>
          </a:prstGeom>
          <a:noFill/>
        </p:spPr>
        <p:txBody>
          <a:bodyPr wrap="square" rtlCol="0">
            <a:spAutoFit/>
          </a:bodyPr>
          <a:lstStyle/>
          <a:p>
            <a:r>
              <a:rPr kumimoji="1" lang="ja-JP" altLang="en-US" sz="2800" b="1" dirty="0">
                <a:solidFill>
                  <a:schemeClr val="bg1"/>
                </a:solidFill>
              </a:rPr>
              <a:t>③</a:t>
            </a:r>
          </a:p>
        </p:txBody>
      </p:sp>
      <p:sp>
        <p:nvSpPr>
          <p:cNvPr id="39" name="テキスト ボックス 38"/>
          <p:cNvSpPr txBox="1"/>
          <p:nvPr/>
        </p:nvSpPr>
        <p:spPr>
          <a:xfrm>
            <a:off x="7194873" y="2691366"/>
            <a:ext cx="360480" cy="430887"/>
          </a:xfrm>
          <a:prstGeom prst="rect">
            <a:avLst/>
          </a:prstGeom>
          <a:solidFill>
            <a:schemeClr val="accent1"/>
          </a:solidFill>
        </p:spPr>
        <p:txBody>
          <a:bodyPr wrap="square" lIns="0" tIns="0" rIns="0" bIns="0" rtlCol="0">
            <a:spAutoFit/>
          </a:bodyPr>
          <a:lstStyle/>
          <a:p>
            <a:r>
              <a:rPr kumimoji="1" lang="ja-JP" altLang="en-US" sz="2800" b="1" dirty="0">
                <a:solidFill>
                  <a:schemeClr val="bg1"/>
                </a:solidFill>
              </a:rPr>
              <a:t>④</a:t>
            </a:r>
          </a:p>
        </p:txBody>
      </p:sp>
      <p:pic>
        <p:nvPicPr>
          <p:cNvPr id="52" name="図 5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9962" y="3035502"/>
            <a:ext cx="617504" cy="617504"/>
          </a:xfrm>
          <a:prstGeom prst="rect">
            <a:avLst/>
          </a:prstGeom>
          <a:noFill/>
          <a:ln>
            <a:noFill/>
          </a:ln>
          <a:effectLst>
            <a:outerShdw blurRad="190500" algn="tl" rotWithShape="0">
              <a:schemeClr val="bg1">
                <a:lumMod val="50000"/>
                <a:alpha val="70000"/>
              </a:schemeClr>
            </a:outerShdw>
          </a:effectLst>
        </p:spPr>
      </p:pic>
      <p:pic>
        <p:nvPicPr>
          <p:cNvPr id="53" name="図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19581" y="5498205"/>
            <a:ext cx="617504" cy="617504"/>
          </a:xfrm>
          <a:prstGeom prst="rect">
            <a:avLst/>
          </a:prstGeom>
          <a:noFill/>
          <a:ln>
            <a:noFill/>
          </a:ln>
          <a:effectLst>
            <a:outerShdw blurRad="190500" algn="tl" rotWithShape="0">
              <a:schemeClr val="bg1">
                <a:lumMod val="50000"/>
                <a:alpha val="70000"/>
              </a:schemeClr>
            </a:outerShdw>
          </a:effectLst>
        </p:spPr>
      </p:pic>
      <p:grpSp>
        <p:nvGrpSpPr>
          <p:cNvPr id="3" name="グループ化 2">
            <a:extLst>
              <a:ext uri="{FF2B5EF4-FFF2-40B4-BE49-F238E27FC236}">
                <a16:creationId xmlns:a16="http://schemas.microsoft.com/office/drawing/2014/main" id="{766B6E37-2035-CBD3-A0ED-639908FCFC0C}"/>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15184350-8B0B-30F9-F5F9-FD1775557DBA}"/>
                </a:ext>
              </a:extLst>
            </p:cNvPr>
            <p:cNvGrpSpPr/>
            <p:nvPr/>
          </p:nvGrpSpPr>
          <p:grpSpPr>
            <a:xfrm>
              <a:off x="150483" y="75115"/>
              <a:ext cx="7683666" cy="402824"/>
              <a:chOff x="150483" y="75115"/>
              <a:chExt cx="7683666" cy="402824"/>
            </a:xfrm>
          </p:grpSpPr>
          <p:grpSp>
            <p:nvGrpSpPr>
              <p:cNvPr id="14" name="グループ化 13">
                <a:extLst>
                  <a:ext uri="{FF2B5EF4-FFF2-40B4-BE49-F238E27FC236}">
                    <a16:creationId xmlns:a16="http://schemas.microsoft.com/office/drawing/2014/main" id="{D7B6773C-A23C-5BB4-CF7B-7F9090DA6DB3}"/>
                  </a:ext>
                </a:extLst>
              </p:cNvPr>
              <p:cNvGrpSpPr/>
              <p:nvPr/>
            </p:nvGrpSpPr>
            <p:grpSpPr>
              <a:xfrm>
                <a:off x="150483" y="75115"/>
                <a:ext cx="6953733" cy="402824"/>
                <a:chOff x="9330690" y="4935897"/>
                <a:chExt cx="6953733" cy="402824"/>
              </a:xfrm>
            </p:grpSpPr>
            <p:sp>
              <p:nvSpPr>
                <p:cNvPr id="16" name="額縁 24">
                  <a:hlinkClick r:id="" action="ppaction://hlinkshowjump?jump=firstslide"/>
                  <a:extLst>
                    <a:ext uri="{FF2B5EF4-FFF2-40B4-BE49-F238E27FC236}">
                      <a16:creationId xmlns:a16="http://schemas.microsoft.com/office/drawing/2014/main" id="{E07E3130-996F-8769-7580-FF33BB4EF856}"/>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7" name="額縁 25">
                  <a:hlinkClick r:id="rId11" action="ppaction://hlinksldjump"/>
                  <a:extLst>
                    <a:ext uri="{FF2B5EF4-FFF2-40B4-BE49-F238E27FC236}">
                      <a16:creationId xmlns:a16="http://schemas.microsoft.com/office/drawing/2014/main" id="{E38E6CD7-9274-B315-FEDD-E08B3779AF4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2" name="額縁 26">
                  <a:hlinkClick r:id="rId12" action="ppaction://hlinksldjump"/>
                  <a:extLst>
                    <a:ext uri="{FF2B5EF4-FFF2-40B4-BE49-F238E27FC236}">
                      <a16:creationId xmlns:a16="http://schemas.microsoft.com/office/drawing/2014/main" id="{F2626DA2-F285-0D67-857D-85E7E6303C8C}"/>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6" name="額縁 27">
                  <a:hlinkClick r:id="rId13" action="ppaction://hlinksldjump"/>
                  <a:extLst>
                    <a:ext uri="{FF2B5EF4-FFF2-40B4-BE49-F238E27FC236}">
                      <a16:creationId xmlns:a16="http://schemas.microsoft.com/office/drawing/2014/main" id="{3764C1B6-8BF8-A513-F092-F0DD46EDCFC3}"/>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7" name="額縁 28">
                  <a:hlinkClick r:id="rId14" action="ppaction://hlinksldjump"/>
                  <a:extLst>
                    <a:ext uri="{FF2B5EF4-FFF2-40B4-BE49-F238E27FC236}">
                      <a16:creationId xmlns:a16="http://schemas.microsoft.com/office/drawing/2014/main" id="{C903D47A-810A-656F-96FB-03014772FD0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8" name="額縁 29">
                  <a:hlinkClick r:id="rId15"/>
                  <a:extLst>
                    <a:ext uri="{FF2B5EF4-FFF2-40B4-BE49-F238E27FC236}">
                      <a16:creationId xmlns:a16="http://schemas.microsoft.com/office/drawing/2014/main" id="{CF8195CC-C23C-006B-DB0B-8211E813CE0A}"/>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9" name="額縁 30">
                  <a:hlinkClick r:id="rId16" action="ppaction://hlinksldjump"/>
                  <a:extLst>
                    <a:ext uri="{FF2B5EF4-FFF2-40B4-BE49-F238E27FC236}">
                      <a16:creationId xmlns:a16="http://schemas.microsoft.com/office/drawing/2014/main" id="{D0E06B8C-C83E-AF36-DF0F-91F818D1F11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5" name="額縁 22">
                <a:hlinkClick r:id="rId17" action="ppaction://hlinksldjump"/>
                <a:extLst>
                  <a:ext uri="{FF2B5EF4-FFF2-40B4-BE49-F238E27FC236}">
                    <a16:creationId xmlns:a16="http://schemas.microsoft.com/office/drawing/2014/main" id="{70E4872B-F5C9-5B00-6073-1DAE08C155DF}"/>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1">
              <a:hlinkClick r:id="rId18" action="ppaction://hlinksldjump"/>
              <a:extLst>
                <a:ext uri="{FF2B5EF4-FFF2-40B4-BE49-F238E27FC236}">
                  <a16:creationId xmlns:a16="http://schemas.microsoft.com/office/drawing/2014/main" id="{5C410B16-4478-A379-D155-9489E3686F20}"/>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50862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916106" y="705747"/>
            <a:ext cx="6028639"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保健室経営</a:t>
            </a:r>
          </a:p>
        </p:txBody>
      </p:sp>
      <p:sp>
        <p:nvSpPr>
          <p:cNvPr id="21" name="正方形/長方形 20"/>
          <p:cNvSpPr/>
          <p:nvPr/>
        </p:nvSpPr>
        <p:spPr>
          <a:xfrm>
            <a:off x="208788" y="3488249"/>
            <a:ext cx="8823960" cy="1908215"/>
          </a:xfrm>
          <a:prstGeom prst="rect">
            <a:avLst/>
          </a:prstGeom>
          <a:ln>
            <a:noFill/>
          </a:ln>
        </p:spPr>
        <p:txBody>
          <a:bodyPr wrap="square" lIns="180000" rIns="180000">
            <a:spAutoFit/>
          </a:bodyPr>
          <a:lstStyle/>
          <a:p>
            <a:pPr marL="358775" indent="-358775" algn="just"/>
            <a:r>
              <a:rPr lang="ja-JP" altLang="en-US" dirty="0"/>
              <a:t>　◆学校教育目標の達成に向け、求められる保健室経営について理解し、実態に応じた経営計画を立てることが必要である。</a:t>
            </a:r>
            <a:endParaRPr lang="en-US" altLang="ja-JP" dirty="0"/>
          </a:p>
          <a:p>
            <a:pPr marL="358775" indent="-358775" algn="just">
              <a:spcBef>
                <a:spcPts val="600"/>
              </a:spcBef>
            </a:pPr>
            <a:r>
              <a:rPr lang="ja-JP" altLang="en-US" dirty="0"/>
              <a:t>　◆より効果的な学校保健の推進のため、教職員の共通理解のもと、組織的に経営計画を実行することが求められる。</a:t>
            </a:r>
          </a:p>
          <a:p>
            <a:pPr marL="358775" indent="-358775" algn="just">
              <a:spcBef>
                <a:spcPts val="600"/>
              </a:spcBef>
            </a:pPr>
            <a:r>
              <a:rPr lang="ja-JP" altLang="en-US" dirty="0"/>
              <a:t>　◆設備、備品の管理や環境衛生の維持をはじめとした保健室の環境整備が大切である。</a:t>
            </a:r>
          </a:p>
        </p:txBody>
      </p:sp>
      <p:sp>
        <p:nvSpPr>
          <p:cNvPr id="32" name="テキスト ボックス 31"/>
          <p:cNvSpPr txBox="1"/>
          <p:nvPr/>
        </p:nvSpPr>
        <p:spPr>
          <a:xfrm>
            <a:off x="-128016" y="541349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30</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389553866"/>
              </p:ext>
            </p:extLst>
          </p:nvPr>
        </p:nvGraphicFramePr>
        <p:xfrm>
          <a:off x="150483" y="1318309"/>
          <a:ext cx="8823960" cy="3962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120836498"/>
              </p:ext>
            </p:extLst>
          </p:nvPr>
        </p:nvGraphicFramePr>
        <p:xfrm>
          <a:off x="150483" y="1718772"/>
          <a:ext cx="8823960" cy="1310640"/>
        </p:xfrm>
        <a:graphic>
          <a:graphicData uri="http://schemas.openxmlformats.org/drawingml/2006/table">
            <a:tbl>
              <a:tblPr firstRow="1" bandRow="1">
                <a:tableStyleId>{5940675A-B579-460E-94D1-54222C63F5DA}</a:tableStyleId>
              </a:tblPr>
              <a:tblGrid>
                <a:gridCol w="2941320">
                  <a:extLst>
                    <a:ext uri="{9D8B030D-6E8A-4147-A177-3AD203B41FA5}">
                      <a16:colId xmlns:a16="http://schemas.microsoft.com/office/drawing/2014/main" val="3105154385"/>
                    </a:ext>
                  </a:extLst>
                </a:gridCol>
                <a:gridCol w="2941320">
                  <a:extLst>
                    <a:ext uri="{9D8B030D-6E8A-4147-A177-3AD203B41FA5}">
                      <a16:colId xmlns:a16="http://schemas.microsoft.com/office/drawing/2014/main" val="22628814"/>
                    </a:ext>
                  </a:extLst>
                </a:gridCol>
                <a:gridCol w="294132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学校教育目標の具現化を目指した保健室経営計画を作成し、目標達成に向けて実践している。</a:t>
                      </a:r>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保健室経営計画を教職員に周知し、</a:t>
                      </a:r>
                      <a:r>
                        <a:rPr kumimoji="1" lang="ja-JP" altLang="en-US" sz="2000" b="1" spc="-100" baseline="0" dirty="0">
                          <a:solidFill>
                            <a:srgbClr val="FF0000"/>
                          </a:solidFill>
                          <a:latin typeface="+mn-ea"/>
                          <a:ea typeface="+mn-ea"/>
                        </a:rPr>
                        <a:t>校内の組織運営</a:t>
                      </a:r>
                      <a:r>
                        <a:rPr kumimoji="1" lang="ja-JP" altLang="en-US" sz="2000" b="1" spc="-100" baseline="0" dirty="0">
                          <a:latin typeface="+mn-ea"/>
                          <a:ea typeface="+mn-ea"/>
                        </a:rPr>
                        <a:t>に積極的に役割を果たそうとしている。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校内のみならず</a:t>
                      </a:r>
                      <a:r>
                        <a:rPr kumimoji="1" lang="ja-JP" altLang="en-US" sz="2000" b="1" spc="-100" baseline="0" dirty="0">
                          <a:solidFill>
                            <a:srgbClr val="FF0000"/>
                          </a:solidFill>
                          <a:latin typeface="+mn-ea"/>
                          <a:ea typeface="+mn-ea"/>
                        </a:rPr>
                        <a:t>保護者や地域の関係機関と連携</a:t>
                      </a:r>
                      <a:r>
                        <a:rPr kumimoji="1" lang="ja-JP" altLang="en-US" sz="2000" b="1" spc="-100" baseline="0" dirty="0">
                          <a:latin typeface="+mn-ea"/>
                          <a:ea typeface="+mn-ea"/>
                        </a:rPr>
                        <a:t>して、保健室経営を組織的に推進している。</a:t>
                      </a:r>
                      <a:endParaRPr kumimoji="1" lang="ja-JP" altLang="en-US" sz="2000" spc="-100" baseline="0" dirty="0"/>
                    </a:p>
                  </a:txBody>
                  <a:tcPr anchor="ct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学校教育目標の具現化を目指した保健室経営計画を作成及び実行する力、保健室経営を組織的に推進するために教職員、学校医、学校歯科医、学校薬剤師、家庭や地域等と連携する力が求められています。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3297" y="1339596"/>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346" y="1321019"/>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4256" y="1321019"/>
            <a:ext cx="389021" cy="389021"/>
          </a:xfrm>
          <a:prstGeom prst="rect">
            <a:avLst/>
          </a:prstGeom>
        </p:spPr>
      </p:pic>
      <p:sp>
        <p:nvSpPr>
          <p:cNvPr id="22" name="テキスト ボックス 21"/>
          <p:cNvSpPr txBox="1"/>
          <p:nvPr/>
        </p:nvSpPr>
        <p:spPr>
          <a:xfrm>
            <a:off x="-128016" y="3152039"/>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CDC8C13F-78EA-2B32-522F-97AB12020286}"/>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hlinkClick r:id="rId3"/>
            <a:extLst>
              <a:ext uri="{FF2B5EF4-FFF2-40B4-BE49-F238E27FC236}">
                <a16:creationId xmlns:a16="http://schemas.microsoft.com/office/drawing/2014/main" id="{0B425DD2-2274-E013-7A2A-722F3F9CB7F9}"/>
              </a:ext>
            </a:extLst>
          </p:cNvPr>
          <p:cNvSpPr txBox="1"/>
          <p:nvPr/>
        </p:nvSpPr>
        <p:spPr>
          <a:xfrm>
            <a:off x="136705" y="1214113"/>
            <a:ext cx="2954172" cy="2044718"/>
          </a:xfrm>
          <a:prstGeom prst="rect">
            <a:avLst/>
          </a:prstGeom>
          <a:noFill/>
        </p:spPr>
        <p:txBody>
          <a:bodyPr wrap="square" rtlCol="0">
            <a:spAutoFit/>
          </a:bodyPr>
          <a:lstStyle/>
          <a:p>
            <a:endParaRPr kumimoji="1" lang="ja-JP" altLang="en-US" dirty="0"/>
          </a:p>
        </p:txBody>
      </p:sp>
      <p:sp>
        <p:nvSpPr>
          <p:cNvPr id="26" name="テキスト ボックス 25">
            <a:hlinkClick r:id="rId4"/>
            <a:extLst>
              <a:ext uri="{FF2B5EF4-FFF2-40B4-BE49-F238E27FC236}">
                <a16:creationId xmlns:a16="http://schemas.microsoft.com/office/drawing/2014/main" id="{D4FFD19C-4BE6-E922-D181-42E13A1E8D42}"/>
              </a:ext>
            </a:extLst>
          </p:cNvPr>
          <p:cNvSpPr txBox="1"/>
          <p:nvPr/>
        </p:nvSpPr>
        <p:spPr>
          <a:xfrm>
            <a:off x="3101419" y="1367089"/>
            <a:ext cx="2877743" cy="1662324"/>
          </a:xfrm>
          <a:prstGeom prst="rect">
            <a:avLst/>
          </a:prstGeom>
          <a:noFill/>
        </p:spPr>
        <p:txBody>
          <a:bodyPr wrap="square" rtlCol="0">
            <a:spAutoFit/>
          </a:bodyPr>
          <a:lstStyle/>
          <a:p>
            <a:endParaRPr kumimoji="1" lang="ja-JP" altLang="en-US" dirty="0"/>
          </a:p>
        </p:txBody>
      </p:sp>
      <p:sp>
        <p:nvSpPr>
          <p:cNvPr id="27" name="テキスト ボックス 26">
            <a:hlinkClick r:id="rId5"/>
            <a:extLst>
              <a:ext uri="{FF2B5EF4-FFF2-40B4-BE49-F238E27FC236}">
                <a16:creationId xmlns:a16="http://schemas.microsoft.com/office/drawing/2014/main" id="{964C930B-0B33-A7E4-EEDD-2C92AF1463A6}"/>
              </a:ext>
            </a:extLst>
          </p:cNvPr>
          <p:cNvSpPr txBox="1"/>
          <p:nvPr/>
        </p:nvSpPr>
        <p:spPr>
          <a:xfrm>
            <a:off x="6063959" y="1313801"/>
            <a:ext cx="2866139" cy="1715612"/>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1051C66A-51D5-FC83-2DBD-B7E7C5AD488A}"/>
              </a:ext>
            </a:extLst>
          </p:cNvPr>
          <p:cNvGrpSpPr/>
          <p:nvPr/>
        </p:nvGrpSpPr>
        <p:grpSpPr>
          <a:xfrm>
            <a:off x="150483" y="75115"/>
            <a:ext cx="7683666" cy="402824"/>
            <a:chOff x="150483" y="75115"/>
            <a:chExt cx="7683666" cy="402824"/>
          </a:xfrm>
        </p:grpSpPr>
        <p:grpSp>
          <p:nvGrpSpPr>
            <p:cNvPr id="23" name="グループ化 22">
              <a:extLst>
                <a:ext uri="{FF2B5EF4-FFF2-40B4-BE49-F238E27FC236}">
                  <a16:creationId xmlns:a16="http://schemas.microsoft.com/office/drawing/2014/main" id="{60CE1A6E-D959-4235-83B8-268D4CE07DBE}"/>
                </a:ext>
              </a:extLst>
            </p:cNvPr>
            <p:cNvGrpSpPr/>
            <p:nvPr/>
          </p:nvGrpSpPr>
          <p:grpSpPr>
            <a:xfrm>
              <a:off x="150483" y="75115"/>
              <a:ext cx="7683666" cy="402824"/>
              <a:chOff x="150483" y="75115"/>
              <a:chExt cx="7683666" cy="402824"/>
            </a:xfrm>
          </p:grpSpPr>
          <p:grpSp>
            <p:nvGrpSpPr>
              <p:cNvPr id="28" name="グループ化 27">
                <a:extLst>
                  <a:ext uri="{FF2B5EF4-FFF2-40B4-BE49-F238E27FC236}">
                    <a16:creationId xmlns:a16="http://schemas.microsoft.com/office/drawing/2014/main" id="{6AEDFF8C-6FE7-D51A-7F21-CD1ED3055926}"/>
                  </a:ext>
                </a:extLst>
              </p:cNvPr>
              <p:cNvGrpSpPr/>
              <p:nvPr/>
            </p:nvGrpSpPr>
            <p:grpSpPr>
              <a:xfrm>
                <a:off x="150483" y="75115"/>
                <a:ext cx="6953733" cy="402824"/>
                <a:chOff x="9330690" y="4935897"/>
                <a:chExt cx="6953733" cy="402824"/>
              </a:xfrm>
            </p:grpSpPr>
            <p:sp>
              <p:nvSpPr>
                <p:cNvPr id="30" name="額縁 24">
                  <a:hlinkClick r:id="" action="ppaction://hlinkshowjump?jump=firstslide"/>
                  <a:extLst>
                    <a:ext uri="{FF2B5EF4-FFF2-40B4-BE49-F238E27FC236}">
                      <a16:creationId xmlns:a16="http://schemas.microsoft.com/office/drawing/2014/main" id="{B0A6F0F4-AC09-2CED-4916-7C1500BABF47}"/>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1" name="額縁 25">
                  <a:hlinkClick r:id="rId6" action="ppaction://hlinksldjump"/>
                  <a:extLst>
                    <a:ext uri="{FF2B5EF4-FFF2-40B4-BE49-F238E27FC236}">
                      <a16:creationId xmlns:a16="http://schemas.microsoft.com/office/drawing/2014/main" id="{9CEC5E63-14E3-F336-CB60-79E74A0E2668}"/>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3" name="額縁 26">
                  <a:hlinkClick r:id="rId7" action="ppaction://hlinksldjump"/>
                  <a:extLst>
                    <a:ext uri="{FF2B5EF4-FFF2-40B4-BE49-F238E27FC236}">
                      <a16:creationId xmlns:a16="http://schemas.microsoft.com/office/drawing/2014/main" id="{436636E3-00F8-3248-755A-41CA156A53FF}"/>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4" name="額縁 27">
                  <a:hlinkClick r:id="rId8" action="ppaction://hlinksldjump"/>
                  <a:extLst>
                    <a:ext uri="{FF2B5EF4-FFF2-40B4-BE49-F238E27FC236}">
                      <a16:creationId xmlns:a16="http://schemas.microsoft.com/office/drawing/2014/main" id="{08B0389A-A055-DCDA-5C7E-E4A470D7898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5" name="額縁 28">
                  <a:hlinkClick r:id="rId9" action="ppaction://hlinksldjump"/>
                  <a:extLst>
                    <a:ext uri="{FF2B5EF4-FFF2-40B4-BE49-F238E27FC236}">
                      <a16:creationId xmlns:a16="http://schemas.microsoft.com/office/drawing/2014/main" id="{F5F819A9-3323-0671-5DEB-3636695A06AB}"/>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6" name="額縁 29">
                  <a:hlinkClick r:id="rId10"/>
                  <a:extLst>
                    <a:ext uri="{FF2B5EF4-FFF2-40B4-BE49-F238E27FC236}">
                      <a16:creationId xmlns:a16="http://schemas.microsoft.com/office/drawing/2014/main" id="{70BA1048-4EB4-7AE6-94A0-63B10E6A0255}"/>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7" name="額縁 30">
                  <a:hlinkClick r:id="rId11" action="ppaction://hlinksldjump"/>
                  <a:extLst>
                    <a:ext uri="{FF2B5EF4-FFF2-40B4-BE49-F238E27FC236}">
                      <a16:creationId xmlns:a16="http://schemas.microsoft.com/office/drawing/2014/main" id="{F3EB8CF8-BF63-62FF-AEBB-F99F62BBCA3D}"/>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9" name="額縁 22">
                <a:hlinkClick r:id="rId12" action="ppaction://hlinksldjump"/>
                <a:extLst>
                  <a:ext uri="{FF2B5EF4-FFF2-40B4-BE49-F238E27FC236}">
                    <a16:creationId xmlns:a16="http://schemas.microsoft.com/office/drawing/2014/main" id="{84A9D599-6A8E-45A4-6A76-F5AFAA3782A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4" name="額縁 31">
              <a:hlinkClick r:id="rId13" action="ppaction://hlinksldjump"/>
              <a:extLst>
                <a:ext uri="{FF2B5EF4-FFF2-40B4-BE49-F238E27FC236}">
                  <a16:creationId xmlns:a16="http://schemas.microsoft.com/office/drawing/2014/main" id="{A7826082-4BC6-2D9A-4B0D-2769CE51D5D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39730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 24">
            <a:extLst>
              <a:ext uri="{FF2B5EF4-FFF2-40B4-BE49-F238E27FC236}">
                <a16:creationId xmlns:a16="http://schemas.microsoft.com/office/drawing/2014/main" id="{E297A4DC-BA06-C10C-A5C6-57D098AB1003}"/>
              </a:ext>
            </a:extLst>
          </p:cNvPr>
          <p:cNvGraphicFramePr>
            <a:graphicFrameLocks noGrp="1"/>
          </p:cNvGraphicFramePr>
          <p:nvPr>
            <p:extLst>
              <p:ext uri="{D42A27DB-BD31-4B8C-83A1-F6EECF244321}">
                <p14:modId xmlns:p14="http://schemas.microsoft.com/office/powerpoint/2010/main" val="267620490"/>
              </p:ext>
            </p:extLst>
          </p:nvPr>
        </p:nvGraphicFramePr>
        <p:xfrm>
          <a:off x="198000" y="1241312"/>
          <a:ext cx="8748000" cy="396240"/>
        </p:xfrm>
        <a:graphic>
          <a:graphicData uri="http://schemas.openxmlformats.org/drawingml/2006/table">
            <a:tbl>
              <a:tblPr firstRow="1" bandRow="1">
                <a:tableStyleId>{5940675A-B579-460E-94D1-54222C63F5DA}</a:tableStyleId>
              </a:tblPr>
              <a:tblGrid>
                <a:gridCol w="2808969">
                  <a:extLst>
                    <a:ext uri="{9D8B030D-6E8A-4147-A177-3AD203B41FA5}">
                      <a16:colId xmlns:a16="http://schemas.microsoft.com/office/drawing/2014/main" val="3105154385"/>
                    </a:ext>
                  </a:extLst>
                </a:gridCol>
                <a:gridCol w="3130062">
                  <a:extLst>
                    <a:ext uri="{9D8B030D-6E8A-4147-A177-3AD203B41FA5}">
                      <a16:colId xmlns:a16="http://schemas.microsoft.com/office/drawing/2014/main" val="22628814"/>
                    </a:ext>
                  </a:extLst>
                </a:gridCol>
                <a:gridCol w="2808969">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sp>
        <p:nvSpPr>
          <p:cNvPr id="6" name="テキスト ボックス 5"/>
          <p:cNvSpPr txBox="1"/>
          <p:nvPr/>
        </p:nvSpPr>
        <p:spPr>
          <a:xfrm>
            <a:off x="1631584" y="669701"/>
            <a:ext cx="6422032" cy="646331"/>
          </a:xfrm>
          <a:prstGeom prst="rect">
            <a:avLst/>
          </a:prstGeom>
          <a:noFill/>
        </p:spPr>
        <p:txBody>
          <a:bodyPr wrap="square" rtlCol="0">
            <a:spAutoFit/>
          </a:bodyPr>
          <a:lstStyle/>
          <a:p>
            <a:r>
              <a:rPr kumimoji="1" lang="ja-JP" altLang="en-US" b="1" dirty="0"/>
              <a:t>養護教諭として必要な専門性</a:t>
            </a:r>
            <a:r>
              <a:rPr kumimoji="1" lang="ja-JP" altLang="en-US" sz="1600" b="1" dirty="0"/>
              <a:t>　　</a:t>
            </a:r>
            <a:r>
              <a:rPr kumimoji="1" lang="ja-JP" altLang="en-US" sz="3600" b="1" dirty="0"/>
              <a:t>保健組織活動</a:t>
            </a:r>
          </a:p>
        </p:txBody>
      </p:sp>
      <p:sp>
        <p:nvSpPr>
          <p:cNvPr id="21" name="正方形/長方形 20"/>
          <p:cNvSpPr/>
          <p:nvPr/>
        </p:nvSpPr>
        <p:spPr>
          <a:xfrm>
            <a:off x="208788" y="3603215"/>
            <a:ext cx="8823960" cy="1969770"/>
          </a:xfrm>
          <a:prstGeom prst="rect">
            <a:avLst/>
          </a:prstGeom>
          <a:ln>
            <a:noFill/>
          </a:ln>
        </p:spPr>
        <p:txBody>
          <a:bodyPr wrap="square" lIns="180000" rIns="180000">
            <a:spAutoFit/>
          </a:bodyPr>
          <a:lstStyle/>
          <a:p>
            <a:pPr marL="358775" indent="-358775" algn="just"/>
            <a:r>
              <a:rPr lang="ja-JP" altLang="en-US" dirty="0"/>
              <a:t>　◆学校の健康課題を明らかにし、解決するための学校保健計画の作成に、養護教諭としての専門性を発揮することが求められる。</a:t>
            </a:r>
            <a:endParaRPr lang="en-US" altLang="ja-JP" dirty="0"/>
          </a:p>
          <a:p>
            <a:pPr marL="358775" indent="-358775" algn="just">
              <a:spcBef>
                <a:spcPts val="600"/>
              </a:spcBef>
            </a:pPr>
            <a:r>
              <a:rPr lang="ja-JP" altLang="en-US" dirty="0"/>
              <a:t>　◆学校の健康課題の解決のために校務分掌や学校保健委員会等において組織的に活動することが大切である。</a:t>
            </a:r>
          </a:p>
          <a:p>
            <a:pPr marL="358775" indent="-358775" algn="just">
              <a:spcBef>
                <a:spcPts val="600"/>
              </a:spcBef>
            </a:pPr>
            <a:r>
              <a:rPr lang="ja-JP" altLang="en-US" dirty="0"/>
              <a:t>　◆学校医や地域の保健機関と連携し、専門的な見知から学校の健康課題の解決に向けた指摘を得ることが重要である。</a:t>
            </a:r>
          </a:p>
        </p:txBody>
      </p:sp>
      <p:sp>
        <p:nvSpPr>
          <p:cNvPr id="32" name="テキスト ボックス 31"/>
          <p:cNvSpPr txBox="1"/>
          <p:nvPr/>
        </p:nvSpPr>
        <p:spPr>
          <a:xfrm>
            <a:off x="-128016" y="5466048"/>
            <a:ext cx="231343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sp>
        <p:nvSpPr>
          <p:cNvPr id="2" name="スライド番号プレースホルダー 1"/>
          <p:cNvSpPr>
            <a:spLocks noGrp="1"/>
          </p:cNvSpPr>
          <p:nvPr>
            <p:ph type="sldNum" sz="quarter" idx="12"/>
          </p:nvPr>
        </p:nvSpPr>
        <p:spPr/>
        <p:txBody>
          <a:bodyPr/>
          <a:lstStyle/>
          <a:p>
            <a:fld id="{3985370A-2441-44D6-8B96-35D25EB4DDDF}" type="slidenum">
              <a:rPr kumimoji="1" lang="ja-JP" altLang="en-US" smtClean="0"/>
              <a:t>31</a:t>
            </a:fld>
            <a:endParaRPr kumimoji="1" lang="ja-JP" altLang="en-US"/>
          </a:p>
        </p:txBody>
      </p:sp>
      <p:graphicFrame>
        <p:nvGraphicFramePr>
          <p:cNvPr id="42" name="表 41"/>
          <p:cNvGraphicFramePr>
            <a:graphicFrameLocks noGrp="1"/>
          </p:cNvGraphicFramePr>
          <p:nvPr>
            <p:extLst>
              <p:ext uri="{D42A27DB-BD31-4B8C-83A1-F6EECF244321}">
                <p14:modId xmlns:p14="http://schemas.microsoft.com/office/powerpoint/2010/main" val="1830546762"/>
              </p:ext>
            </p:extLst>
          </p:nvPr>
        </p:nvGraphicFramePr>
        <p:xfrm>
          <a:off x="198000" y="2247614"/>
          <a:ext cx="8748000" cy="396240"/>
        </p:xfrm>
        <a:graphic>
          <a:graphicData uri="http://schemas.openxmlformats.org/drawingml/2006/table">
            <a:tbl>
              <a:tblPr firstRow="1" bandRow="1">
                <a:tableStyleId>{5940675A-B579-460E-94D1-54222C63F5DA}</a:tableStyleId>
              </a:tblPr>
              <a:tblGrid>
                <a:gridCol w="2808000">
                  <a:extLst>
                    <a:ext uri="{9D8B030D-6E8A-4147-A177-3AD203B41FA5}">
                      <a16:colId xmlns:a16="http://schemas.microsoft.com/office/drawing/2014/main" val="3105154385"/>
                    </a:ext>
                  </a:extLst>
                </a:gridCol>
                <a:gridCol w="3132000">
                  <a:extLst>
                    <a:ext uri="{9D8B030D-6E8A-4147-A177-3AD203B41FA5}">
                      <a16:colId xmlns:a16="http://schemas.microsoft.com/office/drawing/2014/main" val="22628814"/>
                    </a:ext>
                  </a:extLst>
                </a:gridCol>
                <a:gridCol w="2808000">
                  <a:extLst>
                    <a:ext uri="{9D8B030D-6E8A-4147-A177-3AD203B41FA5}">
                      <a16:colId xmlns:a16="http://schemas.microsoft.com/office/drawing/2014/main" val="22489545"/>
                    </a:ext>
                  </a:extLst>
                </a:gridCol>
              </a:tblGrid>
              <a:tr h="126666">
                <a:tc>
                  <a:txBody>
                    <a:bodyPr/>
                    <a:lstStyle/>
                    <a:p>
                      <a:pPr algn="ctr"/>
                      <a:r>
                        <a:rPr kumimoji="1" lang="ja-JP" altLang="en-US" sz="2000" b="1" dirty="0">
                          <a:solidFill>
                            <a:schemeClr val="bg1"/>
                          </a:solidFill>
                        </a:rPr>
                        <a:t>第１ステージ</a:t>
                      </a:r>
                    </a:p>
                  </a:txBody>
                  <a:tcPr>
                    <a:solidFill>
                      <a:srgbClr val="008A87"/>
                    </a:solidFill>
                  </a:tcPr>
                </a:tc>
                <a:tc>
                  <a:txBody>
                    <a:bodyPr/>
                    <a:lstStyle/>
                    <a:p>
                      <a:pPr algn="ctr"/>
                      <a:r>
                        <a:rPr kumimoji="1" lang="ja-JP" altLang="en-US" sz="2000" b="1" dirty="0">
                          <a:solidFill>
                            <a:schemeClr val="bg1"/>
                          </a:solidFill>
                        </a:rPr>
                        <a:t>第２ステージ</a:t>
                      </a:r>
                    </a:p>
                  </a:txBody>
                  <a:tcPr>
                    <a:solidFill>
                      <a:srgbClr val="008A87"/>
                    </a:solidFill>
                  </a:tcPr>
                </a:tc>
                <a:tc>
                  <a:txBody>
                    <a:bodyPr/>
                    <a:lstStyle/>
                    <a:p>
                      <a:pPr algn="ctr"/>
                      <a:r>
                        <a:rPr kumimoji="1" lang="ja-JP" altLang="en-US" sz="2000" b="1" dirty="0">
                          <a:solidFill>
                            <a:schemeClr val="bg1"/>
                          </a:solidFill>
                        </a:rPr>
                        <a:t>第３ステージ</a:t>
                      </a:r>
                    </a:p>
                  </a:txBody>
                  <a:tcPr>
                    <a:solidFill>
                      <a:srgbClr val="008A87"/>
                    </a:solidFill>
                  </a:tcPr>
                </a:tc>
                <a:extLst>
                  <a:ext uri="{0D108BD9-81ED-4DB2-BD59-A6C34878D82A}">
                    <a16:rowId xmlns:a16="http://schemas.microsoft.com/office/drawing/2014/main" val="422633392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251110387"/>
              </p:ext>
            </p:extLst>
          </p:nvPr>
        </p:nvGraphicFramePr>
        <p:xfrm>
          <a:off x="198000" y="1639065"/>
          <a:ext cx="8748000" cy="1615440"/>
        </p:xfrm>
        <a:graphic>
          <a:graphicData uri="http://schemas.openxmlformats.org/drawingml/2006/table">
            <a:tbl>
              <a:tblPr firstRow="1" bandRow="1">
                <a:tableStyleId>{5940675A-B579-460E-94D1-54222C63F5DA}</a:tableStyleId>
              </a:tblPr>
              <a:tblGrid>
                <a:gridCol w="2808000">
                  <a:extLst>
                    <a:ext uri="{9D8B030D-6E8A-4147-A177-3AD203B41FA5}">
                      <a16:colId xmlns:a16="http://schemas.microsoft.com/office/drawing/2014/main" val="3105154385"/>
                    </a:ext>
                  </a:extLst>
                </a:gridCol>
                <a:gridCol w="3132000">
                  <a:extLst>
                    <a:ext uri="{9D8B030D-6E8A-4147-A177-3AD203B41FA5}">
                      <a16:colId xmlns:a16="http://schemas.microsoft.com/office/drawing/2014/main" val="22628814"/>
                    </a:ext>
                  </a:extLst>
                </a:gridCol>
                <a:gridCol w="2808000">
                  <a:extLst>
                    <a:ext uri="{9D8B030D-6E8A-4147-A177-3AD203B41FA5}">
                      <a16:colId xmlns:a16="http://schemas.microsoft.com/office/drawing/2014/main" val="22489545"/>
                    </a:ext>
                  </a:extLst>
                </a:gridCol>
              </a:tblGrid>
              <a:tr h="51640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dirty="0">
                          <a:latin typeface="+mn-ea"/>
                        </a:rPr>
                        <a:t>　保健組織活動の意義を理解し、活動の企画運営に参画している。</a:t>
                      </a:r>
                      <a:endParaRPr kumimoji="1" lang="ja-JP" altLang="en-US" sz="2000" b="0" spc="-100" baseline="0" dirty="0">
                        <a:solidFill>
                          <a:schemeClr val="tx1"/>
                        </a:solidFill>
                      </a:endParaRPr>
                    </a:p>
                  </a:txBody>
                  <a:tcP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校内の保健活動を主体的に進められるよう</a:t>
                      </a:r>
                      <a:r>
                        <a:rPr kumimoji="1" lang="ja-JP" altLang="en-US" sz="2000" b="1" spc="-100" baseline="0" dirty="0">
                          <a:solidFill>
                            <a:srgbClr val="FF0000"/>
                          </a:solidFill>
                          <a:latin typeface="+mn-ea"/>
                          <a:ea typeface="+mn-ea"/>
                        </a:rPr>
                        <a:t>教職員の連携をコーディネート</a:t>
                      </a:r>
                      <a:r>
                        <a:rPr kumimoji="1" lang="ja-JP" altLang="en-US" sz="2000" b="1" spc="-100" baseline="0" dirty="0">
                          <a:latin typeface="+mn-ea"/>
                          <a:ea typeface="+mn-ea"/>
                        </a:rPr>
                        <a:t>するとともに、</a:t>
                      </a:r>
                      <a:r>
                        <a:rPr kumimoji="1" lang="ja-JP" altLang="en-US" sz="2000" b="1" spc="-100" baseline="0" dirty="0">
                          <a:solidFill>
                            <a:srgbClr val="FF0000"/>
                          </a:solidFill>
                          <a:latin typeface="+mn-ea"/>
                          <a:ea typeface="+mn-ea"/>
                        </a:rPr>
                        <a:t>学校医等との連携体制を整備</a:t>
                      </a:r>
                      <a:r>
                        <a:rPr kumimoji="1" lang="ja-JP" altLang="en-US" sz="2000" b="1" spc="-100" baseline="0" dirty="0">
                          <a:latin typeface="+mn-ea"/>
                          <a:ea typeface="+mn-ea"/>
                        </a:rPr>
                        <a:t>している。</a:t>
                      </a:r>
                      <a:endParaRPr kumimoji="1" lang="ja-JP" altLang="en-US" sz="2000" spc="-100" baseline="0" dirty="0"/>
                    </a:p>
                  </a:txBody>
                  <a:tcPr anchor="ctr">
                    <a:solidFill>
                      <a:srgbClr val="FFFFAB"/>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000" b="1" spc="-100" baseline="0" dirty="0">
                          <a:latin typeface="+mn-ea"/>
                          <a:ea typeface="+mn-ea"/>
                        </a:rPr>
                        <a:t>　地域における健康課題の解決に向けた連携体制づくりを推進している。</a:t>
                      </a:r>
                    </a:p>
                  </a:txBody>
                  <a:tcPr>
                    <a:solidFill>
                      <a:srgbClr val="FFFFAB"/>
                    </a:solidFill>
                  </a:tcPr>
                </a:tc>
                <a:extLst>
                  <a:ext uri="{0D108BD9-81ED-4DB2-BD59-A6C34878D82A}">
                    <a16:rowId xmlns:a16="http://schemas.microsoft.com/office/drawing/2014/main" val="4226333920"/>
                  </a:ext>
                </a:extLst>
              </a:tr>
            </a:tbl>
          </a:graphicData>
        </a:graphic>
      </p:graphicFrame>
      <p:sp>
        <p:nvSpPr>
          <p:cNvPr id="47" name="正方形/長方形 46"/>
          <p:cNvSpPr/>
          <p:nvPr/>
        </p:nvSpPr>
        <p:spPr>
          <a:xfrm>
            <a:off x="85344" y="5782830"/>
            <a:ext cx="8947404" cy="10130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indent="265113" algn="just">
              <a:lnSpc>
                <a:spcPts val="2300"/>
              </a:lnSpc>
            </a:pPr>
            <a:r>
              <a:rPr kumimoji="1" lang="ja-JP" altLang="en-US" sz="2200" b="1" dirty="0"/>
              <a:t>学校の健康課題の解決に向けて、教職員の連携をコーディネートしたり、学校医等の協力を得たりするなどして、効果的な保健組織活動を推進する実行力が求められています。</a:t>
            </a: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0814" y="1259889"/>
            <a:ext cx="389021" cy="389021"/>
          </a:xfrm>
          <a:prstGeom prst="rect">
            <a:avLst/>
          </a:prstGeom>
        </p:spPr>
      </p:pic>
      <p:pic>
        <p:nvPicPr>
          <p:cNvPr id="19" name="図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0863" y="1241312"/>
            <a:ext cx="389021" cy="389021"/>
          </a:xfrm>
          <a:prstGeom prst="rect">
            <a:avLst/>
          </a:prstGeom>
        </p:spPr>
      </p:pic>
      <p:pic>
        <p:nvPicPr>
          <p:cNvPr id="20" name="図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1773" y="1241312"/>
            <a:ext cx="389021" cy="389021"/>
          </a:xfrm>
          <a:prstGeom prst="rect">
            <a:avLst/>
          </a:prstGeom>
        </p:spPr>
      </p:pic>
      <p:sp>
        <p:nvSpPr>
          <p:cNvPr id="22" name="テキスト ボックス 21"/>
          <p:cNvSpPr txBox="1"/>
          <p:nvPr/>
        </p:nvSpPr>
        <p:spPr>
          <a:xfrm>
            <a:off x="-128016" y="3338990"/>
            <a:ext cx="1962912"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背景･状況</a:t>
            </a:r>
            <a:r>
              <a:rPr kumimoji="1" lang="en-US" altLang="ja-JP" b="1" dirty="0">
                <a:solidFill>
                  <a:srgbClr val="3366FF"/>
                </a:solidFill>
              </a:rPr>
              <a:t>》</a:t>
            </a:r>
            <a:endParaRPr kumimoji="1" lang="ja-JP" altLang="en-US" b="1" dirty="0">
              <a:solidFill>
                <a:srgbClr val="3366FF"/>
              </a:solidFill>
            </a:endParaRPr>
          </a:p>
        </p:txBody>
      </p:sp>
      <p:sp>
        <p:nvSpPr>
          <p:cNvPr id="3" name="正方形/長方形 2">
            <a:extLst>
              <a:ext uri="{FF2B5EF4-FFF2-40B4-BE49-F238E27FC236}">
                <a16:creationId xmlns:a16="http://schemas.microsoft.com/office/drawing/2014/main" id="{C5EC4CE1-2A35-91B3-3234-3F320818DF20}"/>
              </a:ext>
            </a:extLst>
          </p:cNvPr>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3" name="テキスト ボックス 22">
            <a:hlinkClick r:id="rId3"/>
            <a:extLst>
              <a:ext uri="{FF2B5EF4-FFF2-40B4-BE49-F238E27FC236}">
                <a16:creationId xmlns:a16="http://schemas.microsoft.com/office/drawing/2014/main" id="{9EAF0E5A-498B-2ECD-EFAD-2DCBDD70EE0E}"/>
              </a:ext>
            </a:extLst>
          </p:cNvPr>
          <p:cNvSpPr txBox="1"/>
          <p:nvPr/>
        </p:nvSpPr>
        <p:spPr>
          <a:xfrm>
            <a:off x="225729" y="1280708"/>
            <a:ext cx="2760655" cy="1942974"/>
          </a:xfrm>
          <a:prstGeom prst="rect">
            <a:avLst/>
          </a:prstGeom>
          <a:noFill/>
        </p:spPr>
        <p:txBody>
          <a:bodyPr wrap="square" rtlCol="0">
            <a:spAutoFit/>
          </a:bodyPr>
          <a:lstStyle/>
          <a:p>
            <a:endParaRPr kumimoji="1" lang="ja-JP" altLang="en-US" dirty="0"/>
          </a:p>
        </p:txBody>
      </p:sp>
      <p:sp>
        <p:nvSpPr>
          <p:cNvPr id="24" name="テキスト ボックス 23">
            <a:hlinkClick r:id="rId4"/>
            <a:extLst>
              <a:ext uri="{FF2B5EF4-FFF2-40B4-BE49-F238E27FC236}">
                <a16:creationId xmlns:a16="http://schemas.microsoft.com/office/drawing/2014/main" id="{1AA2C20E-9F7B-579B-FFC0-F064E82BB3C1}"/>
              </a:ext>
            </a:extLst>
          </p:cNvPr>
          <p:cNvSpPr txBox="1"/>
          <p:nvPr/>
        </p:nvSpPr>
        <p:spPr>
          <a:xfrm>
            <a:off x="3014113" y="1274061"/>
            <a:ext cx="3094456" cy="2007634"/>
          </a:xfrm>
          <a:prstGeom prst="rect">
            <a:avLst/>
          </a:prstGeom>
          <a:noFill/>
        </p:spPr>
        <p:txBody>
          <a:bodyPr wrap="square" rtlCol="0">
            <a:spAutoFit/>
          </a:bodyPr>
          <a:lstStyle/>
          <a:p>
            <a:endParaRPr kumimoji="1" lang="ja-JP" altLang="en-US" dirty="0"/>
          </a:p>
        </p:txBody>
      </p:sp>
      <p:sp>
        <p:nvSpPr>
          <p:cNvPr id="28" name="テキスト ボックス 27">
            <a:hlinkClick r:id="rId5"/>
            <a:extLst>
              <a:ext uri="{FF2B5EF4-FFF2-40B4-BE49-F238E27FC236}">
                <a16:creationId xmlns:a16="http://schemas.microsoft.com/office/drawing/2014/main" id="{6BCC1032-9B09-40C4-F1F8-EB574059142C}"/>
              </a:ext>
            </a:extLst>
          </p:cNvPr>
          <p:cNvSpPr txBox="1"/>
          <p:nvPr/>
        </p:nvSpPr>
        <p:spPr>
          <a:xfrm>
            <a:off x="6136298" y="1317539"/>
            <a:ext cx="2769565" cy="1938311"/>
          </a:xfrm>
          <a:prstGeom prst="rect">
            <a:avLst/>
          </a:prstGeom>
          <a:noFill/>
        </p:spPr>
        <p:txBody>
          <a:bodyPr wrap="square" rtlCol="0">
            <a:spAutoFit/>
          </a:bodyPr>
          <a:lstStyle/>
          <a:p>
            <a:endParaRPr kumimoji="1" lang="ja-JP" altLang="en-US" dirty="0"/>
          </a:p>
        </p:txBody>
      </p:sp>
      <p:grpSp>
        <p:nvGrpSpPr>
          <p:cNvPr id="17" name="グループ化 16">
            <a:extLst>
              <a:ext uri="{FF2B5EF4-FFF2-40B4-BE49-F238E27FC236}">
                <a16:creationId xmlns:a16="http://schemas.microsoft.com/office/drawing/2014/main" id="{0F18209B-3C9E-1A31-9F73-771387CB2BE9}"/>
              </a:ext>
            </a:extLst>
          </p:cNvPr>
          <p:cNvGrpSpPr/>
          <p:nvPr/>
        </p:nvGrpSpPr>
        <p:grpSpPr>
          <a:xfrm>
            <a:off x="150483" y="75115"/>
            <a:ext cx="7683666" cy="402824"/>
            <a:chOff x="150483" y="75115"/>
            <a:chExt cx="7683666" cy="402824"/>
          </a:xfrm>
        </p:grpSpPr>
        <p:grpSp>
          <p:nvGrpSpPr>
            <p:cNvPr id="26" name="グループ化 25">
              <a:extLst>
                <a:ext uri="{FF2B5EF4-FFF2-40B4-BE49-F238E27FC236}">
                  <a16:creationId xmlns:a16="http://schemas.microsoft.com/office/drawing/2014/main" id="{F7F89C49-AC06-24ED-5929-B7DF3033DDD0}"/>
                </a:ext>
              </a:extLst>
            </p:cNvPr>
            <p:cNvGrpSpPr/>
            <p:nvPr/>
          </p:nvGrpSpPr>
          <p:grpSpPr>
            <a:xfrm>
              <a:off x="150483" y="75115"/>
              <a:ext cx="7683666" cy="402824"/>
              <a:chOff x="150483" y="75115"/>
              <a:chExt cx="7683666" cy="402824"/>
            </a:xfrm>
          </p:grpSpPr>
          <p:grpSp>
            <p:nvGrpSpPr>
              <p:cNvPr id="29" name="グループ化 28">
                <a:extLst>
                  <a:ext uri="{FF2B5EF4-FFF2-40B4-BE49-F238E27FC236}">
                    <a16:creationId xmlns:a16="http://schemas.microsoft.com/office/drawing/2014/main" id="{84A15A94-D3A4-C82D-51CA-3E797EB9207B}"/>
                  </a:ext>
                </a:extLst>
              </p:cNvPr>
              <p:cNvGrpSpPr/>
              <p:nvPr/>
            </p:nvGrpSpPr>
            <p:grpSpPr>
              <a:xfrm>
                <a:off x="150483" y="75115"/>
                <a:ext cx="6953733" cy="402824"/>
                <a:chOff x="9330690" y="4935897"/>
                <a:chExt cx="6953733" cy="402824"/>
              </a:xfrm>
            </p:grpSpPr>
            <p:sp>
              <p:nvSpPr>
                <p:cNvPr id="31" name="額縁 24">
                  <a:hlinkClick r:id="" action="ppaction://hlinkshowjump?jump=firstslide"/>
                  <a:extLst>
                    <a:ext uri="{FF2B5EF4-FFF2-40B4-BE49-F238E27FC236}">
                      <a16:creationId xmlns:a16="http://schemas.microsoft.com/office/drawing/2014/main" id="{1AC55F81-32A1-17B4-604B-0467E9BA49B9}"/>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33" name="額縁 25">
                  <a:hlinkClick r:id="rId6" action="ppaction://hlinksldjump"/>
                  <a:extLst>
                    <a:ext uri="{FF2B5EF4-FFF2-40B4-BE49-F238E27FC236}">
                      <a16:creationId xmlns:a16="http://schemas.microsoft.com/office/drawing/2014/main" id="{619F1638-469A-8A63-7065-AAB3A24FC0AC}"/>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34" name="額縁 26">
                  <a:hlinkClick r:id="rId7" action="ppaction://hlinksldjump"/>
                  <a:extLst>
                    <a:ext uri="{FF2B5EF4-FFF2-40B4-BE49-F238E27FC236}">
                      <a16:creationId xmlns:a16="http://schemas.microsoft.com/office/drawing/2014/main" id="{F5CB8A6C-8738-7D8C-35B0-64CD51E0612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35" name="額縁 27">
                  <a:hlinkClick r:id="rId8" action="ppaction://hlinksldjump"/>
                  <a:extLst>
                    <a:ext uri="{FF2B5EF4-FFF2-40B4-BE49-F238E27FC236}">
                      <a16:creationId xmlns:a16="http://schemas.microsoft.com/office/drawing/2014/main" id="{633FC4B2-1886-EAF0-6506-3573993A2FA1}"/>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36" name="額縁 28">
                  <a:hlinkClick r:id="rId9" action="ppaction://hlinksldjump"/>
                  <a:extLst>
                    <a:ext uri="{FF2B5EF4-FFF2-40B4-BE49-F238E27FC236}">
                      <a16:creationId xmlns:a16="http://schemas.microsoft.com/office/drawing/2014/main" id="{CA691535-1324-244A-F1D4-AF2F8238B08E}"/>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37" name="額縁 29">
                  <a:hlinkClick r:id="rId10"/>
                  <a:extLst>
                    <a:ext uri="{FF2B5EF4-FFF2-40B4-BE49-F238E27FC236}">
                      <a16:creationId xmlns:a16="http://schemas.microsoft.com/office/drawing/2014/main" id="{96E38780-F980-A151-677A-875DA9DF790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38" name="額縁 30">
                  <a:hlinkClick r:id="rId11" action="ppaction://hlinksldjump"/>
                  <a:extLst>
                    <a:ext uri="{FF2B5EF4-FFF2-40B4-BE49-F238E27FC236}">
                      <a16:creationId xmlns:a16="http://schemas.microsoft.com/office/drawing/2014/main" id="{AB505B55-7C2F-0D6A-CFDC-957CA8C54B6E}"/>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30" name="額縁 22">
                <a:hlinkClick r:id="rId12" action="ppaction://hlinksldjump"/>
                <a:extLst>
                  <a:ext uri="{FF2B5EF4-FFF2-40B4-BE49-F238E27FC236}">
                    <a16:creationId xmlns:a16="http://schemas.microsoft.com/office/drawing/2014/main" id="{37D05BDD-0869-E81E-721F-CE0D3973BC78}"/>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27" name="額縁 31">
              <a:hlinkClick r:id="rId13" action="ppaction://hlinksldjump"/>
              <a:extLst>
                <a:ext uri="{FF2B5EF4-FFF2-40B4-BE49-F238E27FC236}">
                  <a16:creationId xmlns:a16="http://schemas.microsoft.com/office/drawing/2014/main" id="{FCD1E701-8CDB-D407-C7ED-6727D5E66EE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588904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33" name="正方形/長方形 3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25821" y="661372"/>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具体的な活用場面①</a:t>
            </a:r>
            <a:endParaRPr lang="ja-JP" altLang="en-US" sz="3200" b="1" dirty="0">
              <a:solidFill>
                <a:srgbClr val="FF0000"/>
              </a:solidFill>
              <a:latin typeface="+mn-ea"/>
              <a:ea typeface="+mn-ea"/>
            </a:endParaRPr>
          </a:p>
        </p:txBody>
      </p:sp>
      <p:graphicFrame>
        <p:nvGraphicFramePr>
          <p:cNvPr id="16" name="図表 15"/>
          <p:cNvGraphicFramePr/>
          <p:nvPr>
            <p:extLst>
              <p:ext uri="{D42A27DB-BD31-4B8C-83A1-F6EECF244321}">
                <p14:modId xmlns:p14="http://schemas.microsoft.com/office/powerpoint/2010/main" val="269667183"/>
              </p:ext>
            </p:extLst>
          </p:nvPr>
        </p:nvGraphicFramePr>
        <p:xfrm>
          <a:off x="109728" y="1482015"/>
          <a:ext cx="8942832" cy="1854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角丸四角形 18"/>
          <p:cNvSpPr/>
          <p:nvPr/>
        </p:nvSpPr>
        <p:spPr>
          <a:xfrm>
            <a:off x="109728" y="3488267"/>
            <a:ext cx="6675120" cy="3244164"/>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tIns="108000" rIns="72000" rtlCol="0" anchor="ctr"/>
          <a:lstStyle/>
          <a:p>
            <a:pPr>
              <a:lnSpc>
                <a:spcPts val="2100"/>
              </a:lnSpc>
            </a:pPr>
            <a:r>
              <a:rPr kumimoji="1" lang="ja-JP" altLang="en-US" sz="2200" b="1" dirty="0"/>
              <a:t>◆自己観察書の作成</a:t>
            </a:r>
            <a:endParaRPr kumimoji="1" lang="en-US" altLang="ja-JP" sz="2200" b="1" dirty="0"/>
          </a:p>
          <a:p>
            <a:pPr>
              <a:lnSpc>
                <a:spcPts val="1000"/>
              </a:lnSpc>
            </a:pPr>
            <a:endParaRPr kumimoji="1" lang="en-US" altLang="ja-JP" sz="2200" b="1" dirty="0"/>
          </a:p>
          <a:p>
            <a:pPr marL="177800" indent="-177800" algn="just">
              <a:lnSpc>
                <a:spcPts val="2100"/>
              </a:lnSpc>
            </a:pPr>
            <a:r>
              <a:rPr lang="ja-JP" altLang="en-US" sz="2000" dirty="0">
                <a:latin typeface="+mj-ea"/>
              </a:rPr>
              <a:t>・</a:t>
            </a:r>
            <a:r>
              <a:rPr lang="ja-JP" altLang="en-US" dirty="0">
                <a:latin typeface="+mj-ea"/>
              </a:rPr>
              <a:t>年度当初、学校教育目標や学校経営方針などを踏まえ、年間の自己目標等を設定する際に「やまなし教員等育成指標」や「研修履歴」を補助資料として活用していくことで、自身の課題を明確にしたうえで目標設定ができる。特に、研修目標・計画を設定する際は、自己目標の達成にあたり、自身のキャリアステージで求められる資質・能力や校務分掌で期待される役割と関連付ける。</a:t>
            </a:r>
            <a:endParaRPr kumimoji="1" lang="en-US" altLang="ja-JP" b="1" dirty="0"/>
          </a:p>
          <a:p>
            <a:pPr marL="177800" indent="-177800" algn="just">
              <a:lnSpc>
                <a:spcPts val="2100"/>
              </a:lnSpc>
            </a:pPr>
            <a:r>
              <a:rPr lang="ja-JP" altLang="en-US" sz="2000" dirty="0">
                <a:latin typeface="+mj-ea"/>
              </a:rPr>
              <a:t>・</a:t>
            </a:r>
            <a:r>
              <a:rPr lang="ja-JP" altLang="en-US" dirty="0">
                <a:latin typeface="+mj-ea"/>
              </a:rPr>
              <a:t>年度末、</a:t>
            </a:r>
            <a:r>
              <a:rPr lang="en-US" altLang="ja-JP" dirty="0">
                <a:latin typeface="+mj-ea"/>
              </a:rPr>
              <a:t>1</a:t>
            </a:r>
            <a:r>
              <a:rPr lang="ja-JP" altLang="en-US" dirty="0">
                <a:latin typeface="+mj-ea"/>
              </a:rPr>
              <a:t>年間の取組状況や自己反省を記入する際にも、これらの資料を活用して振り返りを行い、次年度の目標設定に生かす。</a:t>
            </a:r>
            <a:endParaRPr lang="ja-JP" altLang="en-US" b="1" dirty="0">
              <a:solidFill>
                <a:srgbClr val="FF0000"/>
              </a:solidFill>
            </a:endParaRPr>
          </a:p>
        </p:txBody>
      </p:sp>
      <p:pic>
        <p:nvPicPr>
          <p:cNvPr id="20" name="図 19"/>
          <p:cNvPicPr>
            <a:picLocks noChangeAspect="1"/>
          </p:cNvPicPr>
          <p:nvPr/>
        </p:nvPicPr>
        <p:blipFill rotWithShape="1">
          <a:blip r:embed="rId7"/>
          <a:srcRect l="22856" t="26814" r="52074" b="14962"/>
          <a:stretch/>
        </p:blipFill>
        <p:spPr>
          <a:xfrm>
            <a:off x="6909797" y="3767328"/>
            <a:ext cx="2218981" cy="2898649"/>
          </a:xfrm>
          <a:prstGeom prst="rect">
            <a:avLst/>
          </a:prstGeom>
        </p:spPr>
      </p:pic>
      <p:sp>
        <p:nvSpPr>
          <p:cNvPr id="21" name="四角形吹き出し 20"/>
          <p:cNvSpPr/>
          <p:nvPr/>
        </p:nvSpPr>
        <p:spPr>
          <a:xfrm>
            <a:off x="6833579" y="4615159"/>
            <a:ext cx="1185709" cy="2117272"/>
          </a:xfrm>
          <a:prstGeom prst="wedgeRectCallout">
            <a:avLst>
              <a:gd name="adj1" fmla="val -64950"/>
              <a:gd name="adj2" fmla="val -2984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22" name="角丸四角形 21"/>
          <p:cNvSpPr/>
          <p:nvPr/>
        </p:nvSpPr>
        <p:spPr>
          <a:xfrm>
            <a:off x="4621528" y="715213"/>
            <a:ext cx="4029456" cy="560765"/>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800" b="1" dirty="0">
                <a:solidFill>
                  <a:schemeClr val="bg1"/>
                </a:solidFill>
                <a:latin typeface="+mn-ea"/>
              </a:rPr>
              <a:t>自己目標の設定・評価</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32</a:t>
            </a:fld>
            <a:endParaRPr kumimoji="1" lang="ja-JP" altLang="en-US" dirty="0"/>
          </a:p>
        </p:txBody>
      </p:sp>
      <p:grpSp>
        <p:nvGrpSpPr>
          <p:cNvPr id="4" name="グループ化 3">
            <a:extLst>
              <a:ext uri="{FF2B5EF4-FFF2-40B4-BE49-F238E27FC236}">
                <a16:creationId xmlns:a16="http://schemas.microsoft.com/office/drawing/2014/main" id="{615893B0-5561-3C0E-1768-0695BB195286}"/>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B47099A1-22FB-CD3D-9C7B-2DE735F5F366}"/>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B00119E8-30E3-0955-7FE0-B25627A5977A}"/>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C0DA0E38-4D70-666D-BD22-4DF3E30FF37B}"/>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8" action="ppaction://hlinksldjump"/>
                  <a:extLst>
                    <a:ext uri="{FF2B5EF4-FFF2-40B4-BE49-F238E27FC236}">
                      <a16:creationId xmlns:a16="http://schemas.microsoft.com/office/drawing/2014/main" id="{BBCEDEE4-3EDE-51C0-33F6-ED4917E4088B}"/>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9" action="ppaction://hlinksldjump"/>
                  <a:extLst>
                    <a:ext uri="{FF2B5EF4-FFF2-40B4-BE49-F238E27FC236}">
                      <a16:creationId xmlns:a16="http://schemas.microsoft.com/office/drawing/2014/main" id="{C25531DA-3A09-891A-61C2-3FB594A45BE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10" action="ppaction://hlinksldjump"/>
                  <a:extLst>
                    <a:ext uri="{FF2B5EF4-FFF2-40B4-BE49-F238E27FC236}">
                      <a16:creationId xmlns:a16="http://schemas.microsoft.com/office/drawing/2014/main" id="{B6384D65-314F-B063-C139-DB612D36E30D}"/>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11" action="ppaction://hlinksldjump"/>
                  <a:extLst>
                    <a:ext uri="{FF2B5EF4-FFF2-40B4-BE49-F238E27FC236}">
                      <a16:creationId xmlns:a16="http://schemas.microsoft.com/office/drawing/2014/main" id="{36E0A723-FBFF-275F-ECB0-DB03E61550B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12"/>
                  <a:extLst>
                    <a:ext uri="{FF2B5EF4-FFF2-40B4-BE49-F238E27FC236}">
                      <a16:creationId xmlns:a16="http://schemas.microsoft.com/office/drawing/2014/main" id="{914D14B1-BC7A-78F7-CBFD-9371EEF240C3}"/>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5" name="額縁 30">
                  <a:hlinkClick r:id="rId13" action="ppaction://hlinksldjump"/>
                  <a:extLst>
                    <a:ext uri="{FF2B5EF4-FFF2-40B4-BE49-F238E27FC236}">
                      <a16:creationId xmlns:a16="http://schemas.microsoft.com/office/drawing/2014/main" id="{27FB4585-38E5-0DFD-322C-C759304143AC}"/>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14" action="ppaction://hlinksldjump"/>
                <a:extLst>
                  <a:ext uri="{FF2B5EF4-FFF2-40B4-BE49-F238E27FC236}">
                    <a16:creationId xmlns:a16="http://schemas.microsoft.com/office/drawing/2014/main" id="{565525E9-B7A7-57A6-E5CB-B9D2185AFC6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1">
              <a:hlinkClick r:id="rId15" action="ppaction://hlinksldjump"/>
              <a:extLst>
                <a:ext uri="{FF2B5EF4-FFF2-40B4-BE49-F238E27FC236}">
                  <a16:creationId xmlns:a16="http://schemas.microsoft.com/office/drawing/2014/main" id="{9F3616D8-E51B-9885-FD1E-B1D2CCD8D243}"/>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326982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EB"/>
        </a:solidFill>
        <a:effectLst/>
      </p:bgPr>
    </p:bg>
    <p:spTree>
      <p:nvGrpSpPr>
        <p:cNvPr id="1" name=""/>
        <p:cNvGrpSpPr/>
        <p:nvPr/>
      </p:nvGrpSpPr>
      <p:grpSpPr>
        <a:xfrm>
          <a:off x="0" y="0"/>
          <a:ext cx="0" cy="0"/>
          <a:chOff x="0" y="0"/>
          <a:chExt cx="0" cy="0"/>
        </a:xfrm>
      </p:grpSpPr>
      <p:sp>
        <p:nvSpPr>
          <p:cNvPr id="23" name="正方形/長方形 22"/>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9" name="角丸四角形 18"/>
          <p:cNvSpPr/>
          <p:nvPr/>
        </p:nvSpPr>
        <p:spPr>
          <a:xfrm>
            <a:off x="109728" y="4096512"/>
            <a:ext cx="8906256" cy="2635918"/>
          </a:xfrm>
          <a:prstGeom prst="roundRect">
            <a:avLst>
              <a:gd name="adj" fmla="val 7439"/>
            </a:avLst>
          </a:prstGeom>
          <a:solidFill>
            <a:schemeClr val="bg1"/>
          </a:solidFill>
          <a:ln w="19050">
            <a:solidFill>
              <a:srgbClr val="CC00FF"/>
            </a:solidFill>
          </a:ln>
        </p:spPr>
        <p:style>
          <a:lnRef idx="2">
            <a:schemeClr val="accent2"/>
          </a:lnRef>
          <a:fillRef idx="1">
            <a:schemeClr val="lt1"/>
          </a:fillRef>
          <a:effectRef idx="0">
            <a:schemeClr val="accent2"/>
          </a:effectRef>
          <a:fontRef idx="minor">
            <a:schemeClr val="dk1"/>
          </a:fontRef>
        </p:style>
        <p:txBody>
          <a:bodyPr lIns="72000" rIns="72000" rtlCol="0" anchor="ctr"/>
          <a:lstStyle/>
          <a:p>
            <a:pPr algn="just">
              <a:lnSpc>
                <a:spcPts val="2100"/>
              </a:lnSpc>
            </a:pPr>
            <a:r>
              <a:rPr kumimoji="1" lang="ja-JP" altLang="en-US" sz="2000" dirty="0">
                <a:latin typeface="+mj-ea"/>
              </a:rPr>
              <a:t>　</a:t>
            </a:r>
            <a:r>
              <a:rPr kumimoji="1" lang="ja-JP" altLang="en-US" dirty="0">
                <a:latin typeface="+mj-ea"/>
              </a:rPr>
              <a:t>研修履歴を活用した対話に基づく受講奨励については、人事評価制度との違いを留意しつつ、人事評価の面談の機会を活用することができる。</a:t>
            </a:r>
            <a:endParaRPr kumimoji="1" lang="en-US" altLang="ja-JP" dirty="0">
              <a:latin typeface="+mj-ea"/>
            </a:endParaRPr>
          </a:p>
          <a:p>
            <a:pPr algn="just">
              <a:lnSpc>
                <a:spcPts val="2100"/>
              </a:lnSpc>
            </a:pPr>
            <a:r>
              <a:rPr kumimoji="1" lang="ja-JP" altLang="en-US" b="1" dirty="0"/>
              <a:t>◆年度当初の管理職面談において</a:t>
            </a:r>
            <a:endParaRPr kumimoji="1" lang="en-US" altLang="ja-JP" b="1" dirty="0"/>
          </a:p>
          <a:p>
            <a:pPr marL="87313" indent="-87313" algn="just">
              <a:lnSpc>
                <a:spcPts val="2100"/>
              </a:lnSpc>
            </a:pPr>
            <a:r>
              <a:rPr lang="ja-JP" altLang="en-US" dirty="0">
                <a:latin typeface="+mj-ea"/>
              </a:rPr>
              <a:t>・教員一人ひとりの職責、経験、適性に照らした人材育成の観点</a:t>
            </a:r>
            <a:endParaRPr lang="en-US" altLang="ja-JP" dirty="0">
              <a:latin typeface="+mj-ea"/>
            </a:endParaRPr>
          </a:p>
          <a:p>
            <a:pPr marL="177800" indent="-177800" algn="just">
              <a:lnSpc>
                <a:spcPts val="2100"/>
              </a:lnSpc>
            </a:pPr>
            <a:r>
              <a:rPr lang="ja-JP" altLang="en-US" dirty="0">
                <a:latin typeface="+mj-ea"/>
              </a:rPr>
              <a:t>・学校教育目標の達成のために必要な専門性・能力の確保などの観点から過去の研修履歴を活用し、指導助言を行う。</a:t>
            </a:r>
            <a:endParaRPr lang="en-US" altLang="ja-JP" dirty="0">
              <a:latin typeface="+mj-ea"/>
            </a:endParaRPr>
          </a:p>
          <a:p>
            <a:pPr algn="just">
              <a:lnSpc>
                <a:spcPts val="2100"/>
              </a:lnSpc>
            </a:pPr>
            <a:r>
              <a:rPr kumimoji="1" lang="ja-JP" altLang="en-US" b="1" dirty="0"/>
              <a:t>◆年度末の管理職面談において</a:t>
            </a:r>
            <a:endParaRPr kumimoji="1" lang="en-US" altLang="ja-JP" b="1" dirty="0"/>
          </a:p>
          <a:p>
            <a:pPr marL="177800" indent="-177800" algn="just">
              <a:lnSpc>
                <a:spcPts val="2100"/>
              </a:lnSpc>
            </a:pPr>
            <a:r>
              <a:rPr lang="ja-JP" altLang="en-US" dirty="0">
                <a:latin typeface="+mj-ea"/>
              </a:rPr>
              <a:t>・ＯＪＴや校内外研修等の実施状況を踏まえ、研修履歴を振り返りながら、今後の資質向上のための指導助言を行う。</a:t>
            </a:r>
            <a:endParaRPr lang="ja-JP" altLang="en-US" b="1" dirty="0">
              <a:solidFill>
                <a:srgbClr val="FF0000"/>
              </a:solidFill>
            </a:endParaRPr>
          </a:p>
        </p:txBody>
      </p:sp>
      <p:sp>
        <p:nvSpPr>
          <p:cNvPr id="22" name="角丸四角形 21"/>
          <p:cNvSpPr/>
          <p:nvPr/>
        </p:nvSpPr>
        <p:spPr>
          <a:xfrm>
            <a:off x="4317491" y="673240"/>
            <a:ext cx="4498849" cy="561600"/>
          </a:xfrm>
          <a:prstGeom prst="roundRect">
            <a:avLst>
              <a:gd name="adj" fmla="val 32070"/>
            </a:avLst>
          </a:prstGeom>
          <a:solidFill>
            <a:srgbClr val="7030A0"/>
          </a:solidFill>
          <a:ln w="9525">
            <a:solidFill>
              <a:srgbClr val="FF00FF"/>
            </a:solidFill>
          </a:ln>
        </p:spPr>
        <p:style>
          <a:lnRef idx="2">
            <a:schemeClr val="accent2"/>
          </a:lnRef>
          <a:fillRef idx="1">
            <a:schemeClr val="lt1"/>
          </a:fillRef>
          <a:effectRef idx="0">
            <a:schemeClr val="accent2"/>
          </a:effectRef>
          <a:fontRef idx="minor">
            <a:schemeClr val="dk1"/>
          </a:fontRef>
        </p:style>
        <p:txBody>
          <a:bodyPr vert="horz" lIns="72000" tIns="46800" rIns="72000" rtlCol="0" anchor="ctr"/>
          <a:lstStyle/>
          <a:p>
            <a:pPr algn="ctr"/>
            <a:r>
              <a:rPr lang="ja-JP" altLang="en-US" sz="2400" b="1" dirty="0">
                <a:solidFill>
                  <a:schemeClr val="bg1"/>
                </a:solidFill>
                <a:latin typeface="+mn-ea"/>
              </a:rPr>
              <a:t>研修履歴を活用した受講奨励</a:t>
            </a:r>
          </a:p>
        </p:txBody>
      </p:sp>
      <p:pic>
        <p:nvPicPr>
          <p:cNvPr id="15" name="図 14"/>
          <p:cNvPicPr/>
          <p:nvPr/>
        </p:nvPicPr>
        <p:blipFill rotWithShape="1">
          <a:blip r:embed="rId2" cstate="print">
            <a:extLst>
              <a:ext uri="{28A0092B-C50C-407E-A947-70E740481C1C}">
                <a14:useLocalDpi xmlns:a14="http://schemas.microsoft.com/office/drawing/2010/main" val="0"/>
              </a:ext>
            </a:extLst>
          </a:blip>
          <a:srcRect l="3761" r="3846" b="6727"/>
          <a:stretch/>
        </p:blipFill>
        <p:spPr bwMode="auto">
          <a:xfrm>
            <a:off x="169630" y="2188429"/>
            <a:ext cx="5019123" cy="1624987"/>
          </a:xfrm>
          <a:prstGeom prst="rect">
            <a:avLst/>
          </a:prstGeom>
          <a:noFill/>
          <a:ln>
            <a:noFill/>
          </a:ln>
        </p:spPr>
      </p:pic>
      <p:sp>
        <p:nvSpPr>
          <p:cNvPr id="21" name="四角形吹き出し 20"/>
          <p:cNvSpPr/>
          <p:nvPr/>
        </p:nvSpPr>
        <p:spPr>
          <a:xfrm>
            <a:off x="109728" y="2176752"/>
            <a:ext cx="5138928" cy="1721167"/>
          </a:xfrm>
          <a:prstGeom prst="wedgeRectCallout">
            <a:avLst>
              <a:gd name="adj1" fmla="val -12887"/>
              <a:gd name="adj2" fmla="val 63231"/>
            </a:avLst>
          </a:prstGeom>
          <a:noFill/>
          <a:ln w="317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17" name="正方形/長方形 16"/>
          <p:cNvSpPr/>
          <p:nvPr/>
        </p:nvSpPr>
        <p:spPr>
          <a:xfrm>
            <a:off x="26499" y="1368658"/>
            <a:ext cx="9117501" cy="754053"/>
          </a:xfrm>
          <a:prstGeom prst="rect">
            <a:avLst/>
          </a:prstGeom>
        </p:spPr>
        <p:txBody>
          <a:bodyPr wrap="square" lIns="180000" rIns="180000">
            <a:spAutoFit/>
          </a:bodyPr>
          <a:lstStyle/>
          <a:p>
            <a:pPr marL="92073" indent="-92073" algn="just" fontAlgn="base"/>
            <a:r>
              <a:rPr lang="ja-JP" altLang="en-US" sz="1900" dirty="0"/>
              <a:t>①教員の意欲や主体性の尊重 ②学校組織の総合的な機能発揮 ③個々の人材育成　の観点で、</a:t>
            </a:r>
            <a:r>
              <a:rPr lang="ja-JP" altLang="en-US" sz="2400" b="1" dirty="0">
                <a:solidFill>
                  <a:srgbClr val="FF0000"/>
                </a:solidFill>
              </a:rPr>
              <a:t>校長の指導力</a:t>
            </a:r>
            <a:r>
              <a:rPr lang="ja-JP" altLang="en-US" sz="1900" dirty="0"/>
              <a:t>が求められます。</a:t>
            </a:r>
            <a:endParaRPr lang="en-US" altLang="ja-JP" sz="1900" dirty="0"/>
          </a:p>
        </p:txBody>
      </p:sp>
      <p:sp>
        <p:nvSpPr>
          <p:cNvPr id="3" name="角丸四角形 2"/>
          <p:cNvSpPr/>
          <p:nvPr/>
        </p:nvSpPr>
        <p:spPr>
          <a:xfrm>
            <a:off x="5308558" y="2034046"/>
            <a:ext cx="3699806" cy="1933752"/>
          </a:xfrm>
          <a:prstGeom prst="roundRect">
            <a:avLst/>
          </a:prstGeom>
          <a:solidFill>
            <a:srgbClr val="FFCCFF"/>
          </a:solidFill>
          <a:ln>
            <a:noFill/>
          </a:ln>
        </p:spPr>
        <p:style>
          <a:lnRef idx="1">
            <a:schemeClr val="accent2"/>
          </a:lnRef>
          <a:fillRef idx="2">
            <a:schemeClr val="accent2"/>
          </a:fillRef>
          <a:effectRef idx="1">
            <a:schemeClr val="accent2"/>
          </a:effectRef>
          <a:fontRef idx="minor">
            <a:schemeClr val="dk1"/>
          </a:fontRef>
        </p:style>
        <p:txBody>
          <a:bodyPr lIns="36000" tIns="36000" rIns="0" bIns="0" rtlCol="0" anchor="ctr"/>
          <a:lstStyle/>
          <a:p>
            <a:r>
              <a:rPr kumimoji="1" lang="ja-JP" altLang="en-US" sz="1300" b="1" dirty="0"/>
              <a:t>◆研修主事の役割（学校教育法施行規則）</a:t>
            </a:r>
            <a:endParaRPr kumimoji="1" lang="en-US" altLang="ja-JP" sz="1300" b="1" dirty="0"/>
          </a:p>
          <a:p>
            <a:r>
              <a:rPr lang="ja-JP" altLang="en-US" sz="1300" dirty="0"/>
              <a:t>・校内研修･校内研究に関する計画の企画･立案</a:t>
            </a:r>
            <a:br>
              <a:rPr lang="ja-JP" altLang="en-US" sz="1300" dirty="0"/>
            </a:br>
            <a:r>
              <a:rPr lang="ja-JP" altLang="en-US" sz="1300" dirty="0"/>
              <a:t>・校内研修・校内研究のための講師派遣依頼や資料提供依頼等の渉外業務</a:t>
            </a:r>
            <a:br>
              <a:rPr lang="ja-JP" altLang="en-US" sz="1300" dirty="0"/>
            </a:br>
            <a:r>
              <a:rPr lang="ja-JP" altLang="en-US" sz="1300" dirty="0"/>
              <a:t>・校内研修・校内研究に関する校内における他の分掌との調整や運営・取りまとめ</a:t>
            </a:r>
            <a:br>
              <a:rPr lang="ja-JP" altLang="en-US" sz="1300" dirty="0"/>
            </a:br>
            <a:r>
              <a:rPr lang="ja-JP" altLang="en-US" sz="1300" dirty="0"/>
              <a:t>・初任者研修・中堅教諭等資質向上研修等の受講者の受講日程・内容等の計画作成・調整</a:t>
            </a:r>
            <a:endParaRPr kumimoji="1" lang="ja-JP" altLang="en-US" dirty="0"/>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33</a:t>
            </a:fld>
            <a:endParaRPr kumimoji="1" lang="ja-JP" altLang="en-US" dirty="0"/>
          </a:p>
        </p:txBody>
      </p:sp>
      <p:sp>
        <p:nvSpPr>
          <p:cNvPr id="18" name="タイトル 1"/>
          <p:cNvSpPr>
            <a:spLocks noGrp="1"/>
          </p:cNvSpPr>
          <p:nvPr>
            <p:ph type="ctrTitle"/>
          </p:nvPr>
        </p:nvSpPr>
        <p:spPr>
          <a:xfrm>
            <a:off x="0" y="618930"/>
            <a:ext cx="8622791" cy="668448"/>
          </a:xfrm>
        </p:spPr>
        <p:txBody>
          <a:bodyPr>
            <a:normAutofit/>
          </a:bodyPr>
          <a:lstStyle/>
          <a:p>
            <a:pPr algn="l"/>
            <a:r>
              <a:rPr lang="ja-JP" altLang="en-US" sz="3600" b="1" dirty="0">
                <a:latin typeface="+mn-ea"/>
                <a:ea typeface="+mn-ea"/>
              </a:rPr>
              <a:t>　</a:t>
            </a:r>
            <a:r>
              <a:rPr lang="ja-JP" altLang="en-US" sz="3200" b="1" dirty="0">
                <a:latin typeface="+mn-ea"/>
                <a:ea typeface="+mn-ea"/>
              </a:rPr>
              <a:t>具体的な活用場面②</a:t>
            </a:r>
            <a:endParaRPr lang="ja-JP" altLang="en-US" sz="3200" b="1" dirty="0">
              <a:solidFill>
                <a:srgbClr val="FF0000"/>
              </a:solidFill>
              <a:latin typeface="+mn-ea"/>
              <a:ea typeface="+mn-ea"/>
            </a:endParaRPr>
          </a:p>
        </p:txBody>
      </p:sp>
      <p:grpSp>
        <p:nvGrpSpPr>
          <p:cNvPr id="2" name="グループ化 1">
            <a:extLst>
              <a:ext uri="{FF2B5EF4-FFF2-40B4-BE49-F238E27FC236}">
                <a16:creationId xmlns:a16="http://schemas.microsoft.com/office/drawing/2014/main" id="{66FC48AC-3BE5-EB15-7195-0D2D3F144543}"/>
              </a:ext>
            </a:extLst>
          </p:cNvPr>
          <p:cNvGrpSpPr/>
          <p:nvPr/>
        </p:nvGrpSpPr>
        <p:grpSpPr>
          <a:xfrm>
            <a:off x="150483" y="75115"/>
            <a:ext cx="7683666" cy="402824"/>
            <a:chOff x="150483" y="75115"/>
            <a:chExt cx="7683666" cy="402824"/>
          </a:xfrm>
        </p:grpSpPr>
        <p:grpSp>
          <p:nvGrpSpPr>
            <p:cNvPr id="5" name="グループ化 4">
              <a:extLst>
                <a:ext uri="{FF2B5EF4-FFF2-40B4-BE49-F238E27FC236}">
                  <a16:creationId xmlns:a16="http://schemas.microsoft.com/office/drawing/2014/main" id="{D8E94E79-3284-C9AA-E90E-B329EDB28FCA}"/>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EBBAFAD6-EA45-0941-4950-630E7AB011EE}"/>
                  </a:ext>
                </a:extLst>
              </p:cNvPr>
              <p:cNvGrpSpPr/>
              <p:nvPr/>
            </p:nvGrpSpPr>
            <p:grpSpPr>
              <a:xfrm>
                <a:off x="150483" y="75115"/>
                <a:ext cx="6953733" cy="402824"/>
                <a:chOff x="9330690" y="4935897"/>
                <a:chExt cx="6953733" cy="402824"/>
              </a:xfrm>
            </p:grpSpPr>
            <p:sp>
              <p:nvSpPr>
                <p:cNvPr id="9" name="額縁 24">
                  <a:hlinkClick r:id="" action="ppaction://hlinkshowjump?jump=firstslide"/>
                  <a:extLst>
                    <a:ext uri="{FF2B5EF4-FFF2-40B4-BE49-F238E27FC236}">
                      <a16:creationId xmlns:a16="http://schemas.microsoft.com/office/drawing/2014/main" id="{6171EFBA-1B2B-9AFD-CF99-8FB022ABD014}"/>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0" name="額縁 25">
                  <a:hlinkClick r:id="rId3" action="ppaction://hlinksldjump"/>
                  <a:extLst>
                    <a:ext uri="{FF2B5EF4-FFF2-40B4-BE49-F238E27FC236}">
                      <a16:creationId xmlns:a16="http://schemas.microsoft.com/office/drawing/2014/main" id="{BCA8AFF0-CA57-D7FF-A22A-9A6BC49F640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1" name="額縁 26">
                  <a:hlinkClick r:id="rId4" action="ppaction://hlinksldjump"/>
                  <a:extLst>
                    <a:ext uri="{FF2B5EF4-FFF2-40B4-BE49-F238E27FC236}">
                      <a16:creationId xmlns:a16="http://schemas.microsoft.com/office/drawing/2014/main" id="{6FD1F46C-5622-E7E1-6F07-FF26E5E7F6F5}"/>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2" name="額縁 27">
                  <a:hlinkClick r:id="rId5" action="ppaction://hlinksldjump"/>
                  <a:extLst>
                    <a:ext uri="{FF2B5EF4-FFF2-40B4-BE49-F238E27FC236}">
                      <a16:creationId xmlns:a16="http://schemas.microsoft.com/office/drawing/2014/main" id="{6E8EA0B3-6BFF-8284-E5F2-C68780145330}"/>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3" name="額縁 28">
                  <a:hlinkClick r:id="rId6" action="ppaction://hlinksldjump"/>
                  <a:extLst>
                    <a:ext uri="{FF2B5EF4-FFF2-40B4-BE49-F238E27FC236}">
                      <a16:creationId xmlns:a16="http://schemas.microsoft.com/office/drawing/2014/main" id="{AC9DA396-BA24-5602-2A52-4E89C874D8F5}"/>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4" name="額縁 29">
                  <a:hlinkClick r:id="rId7"/>
                  <a:extLst>
                    <a:ext uri="{FF2B5EF4-FFF2-40B4-BE49-F238E27FC236}">
                      <a16:creationId xmlns:a16="http://schemas.microsoft.com/office/drawing/2014/main" id="{0DCD716D-0221-9362-390D-6FFCE18901C2}"/>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6" name="額縁 30">
                  <a:hlinkClick r:id="rId8" action="ppaction://hlinksldjump"/>
                  <a:extLst>
                    <a:ext uri="{FF2B5EF4-FFF2-40B4-BE49-F238E27FC236}">
                      <a16:creationId xmlns:a16="http://schemas.microsoft.com/office/drawing/2014/main" id="{DDD2CC6D-BDD0-8339-CB5B-229AB13F2D07}"/>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8" name="額縁 22">
                <a:hlinkClick r:id="rId9" action="ppaction://hlinksldjump"/>
                <a:extLst>
                  <a:ext uri="{FF2B5EF4-FFF2-40B4-BE49-F238E27FC236}">
                    <a16:creationId xmlns:a16="http://schemas.microsoft.com/office/drawing/2014/main" id="{AF6E144F-3039-05F7-E03B-2E6903B59C05}"/>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6" name="額縁 31">
              <a:hlinkClick r:id="rId10" action="ppaction://hlinksldjump"/>
              <a:extLst>
                <a:ext uri="{FF2B5EF4-FFF2-40B4-BE49-F238E27FC236}">
                  <a16:creationId xmlns:a16="http://schemas.microsoft.com/office/drawing/2014/main" id="{762B4E86-3533-FFA1-96C5-D04EE654B94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
        <p:nvSpPr>
          <p:cNvPr id="24" name="テキスト ボックス 23">
            <a:hlinkClick r:id="rId11"/>
            <a:extLst>
              <a:ext uri="{FF2B5EF4-FFF2-40B4-BE49-F238E27FC236}">
                <a16:creationId xmlns:a16="http://schemas.microsoft.com/office/drawing/2014/main" id="{140EE10F-1130-6B60-CE62-A7CA9C965FC7}"/>
              </a:ext>
            </a:extLst>
          </p:cNvPr>
          <p:cNvSpPr txBox="1"/>
          <p:nvPr/>
        </p:nvSpPr>
        <p:spPr>
          <a:xfrm>
            <a:off x="169631" y="2224157"/>
            <a:ext cx="5003292" cy="1484872"/>
          </a:xfrm>
          <a:prstGeom prst="rect">
            <a:avLst/>
          </a:prstGeom>
          <a:noFill/>
        </p:spPr>
        <p:txBody>
          <a:bodyPr wrap="square" rtlCol="0">
            <a:spAutoFit/>
          </a:bodyPr>
          <a:lstStyle/>
          <a:p>
            <a:endParaRPr kumimoji="1" lang="ja-JP" altLang="en-US" dirty="0"/>
          </a:p>
        </p:txBody>
      </p:sp>
      <p:pic>
        <p:nvPicPr>
          <p:cNvPr id="25" name="図 24">
            <a:hlinkClick r:id="rId11"/>
            <a:extLst>
              <a:ext uri="{FF2B5EF4-FFF2-40B4-BE49-F238E27FC236}">
                <a16:creationId xmlns:a16="http://schemas.microsoft.com/office/drawing/2014/main" id="{CFF546C2-44C6-7F26-54CF-4098700C797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5874" y="3608194"/>
            <a:ext cx="389021" cy="389021"/>
          </a:xfrm>
          <a:prstGeom prst="rect">
            <a:avLst/>
          </a:prstGeom>
        </p:spPr>
      </p:pic>
    </p:spTree>
    <p:extLst>
      <p:ext uri="{BB962C8B-B14F-4D97-AF65-F5344CB8AC3E}">
        <p14:creationId xmlns:p14="http://schemas.microsoft.com/office/powerpoint/2010/main" val="58502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正方形/長方形 45"/>
          <p:cNvSpPr/>
          <p:nvPr/>
        </p:nvSpPr>
        <p:spPr>
          <a:xfrm>
            <a:off x="-155448" y="1861223"/>
            <a:ext cx="9429750" cy="546735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985370A-2441-44D6-8B96-35D25EB4DDDF}" type="slidenum">
              <a:rPr kumimoji="1" lang="ja-JP" altLang="en-US" smtClean="0"/>
              <a:t>4</a:t>
            </a:fld>
            <a:endParaRPr kumimoji="1" lang="ja-JP" altLang="en-US" dirty="0"/>
          </a:p>
        </p:txBody>
      </p:sp>
      <p:sp>
        <p:nvSpPr>
          <p:cNvPr id="6" name="テキスト ボックス 5"/>
          <p:cNvSpPr txBox="1"/>
          <p:nvPr/>
        </p:nvSpPr>
        <p:spPr>
          <a:xfrm>
            <a:off x="1829127" y="670505"/>
            <a:ext cx="5644056" cy="954107"/>
          </a:xfrm>
          <a:prstGeom prst="rect">
            <a:avLst/>
          </a:prstGeom>
          <a:noFill/>
        </p:spPr>
        <p:txBody>
          <a:bodyPr wrap="square" rtlCol="0">
            <a:spAutoFit/>
          </a:bodyPr>
          <a:lstStyle/>
          <a:p>
            <a:r>
              <a:rPr kumimoji="1" lang="ja-JP" altLang="en-US" sz="2800" b="1" dirty="0"/>
              <a:t>山梨県総合教育センター等　</a:t>
            </a:r>
            <a:endParaRPr kumimoji="1" lang="en-US" altLang="ja-JP" sz="2800" b="1" dirty="0"/>
          </a:p>
          <a:p>
            <a:r>
              <a:rPr kumimoji="1" lang="ja-JP" altLang="en-US" sz="2800" b="1" dirty="0"/>
              <a:t>令和６年度　研修計画・研修一覧</a:t>
            </a:r>
          </a:p>
        </p:txBody>
      </p:sp>
      <p:sp>
        <p:nvSpPr>
          <p:cNvPr id="33" name="テキスト ボックス 32"/>
          <p:cNvSpPr txBox="1"/>
          <p:nvPr/>
        </p:nvSpPr>
        <p:spPr>
          <a:xfrm>
            <a:off x="4752870" y="5904309"/>
            <a:ext cx="4165947" cy="646331"/>
          </a:xfrm>
          <a:prstGeom prst="rect">
            <a:avLst/>
          </a:prstGeom>
          <a:noFill/>
        </p:spPr>
        <p:txBody>
          <a:bodyPr wrap="square" rtlCol="0">
            <a:spAutoFit/>
          </a:bodyPr>
          <a:lstStyle/>
          <a:p>
            <a:r>
              <a:rPr kumimoji="1" lang="en-US" altLang="ja-JP" sz="1200" dirty="0"/>
              <a:t>※</a:t>
            </a:r>
            <a:r>
              <a:rPr kumimoji="1" lang="ja-JP" altLang="en-US" sz="1200" dirty="0"/>
              <a:t>総合教育センター及び本庁各課主催の研修すべてを掲載</a:t>
            </a:r>
            <a:endParaRPr kumimoji="1" lang="en-US" altLang="ja-JP" sz="1200" dirty="0"/>
          </a:p>
          <a:p>
            <a:r>
              <a:rPr kumimoji="1" lang="ja-JP" altLang="en-US" sz="1200" dirty="0"/>
              <a:t>（研修によっては、あらかじめ受講対象が決められている　</a:t>
            </a:r>
            <a:endParaRPr kumimoji="1" lang="en-US" altLang="ja-JP" sz="1200" dirty="0"/>
          </a:p>
          <a:p>
            <a:r>
              <a:rPr kumimoji="1" lang="ja-JP" altLang="en-US" sz="1200" dirty="0"/>
              <a:t>　場合があります。）</a:t>
            </a:r>
          </a:p>
        </p:txBody>
      </p:sp>
      <p:grpSp>
        <p:nvGrpSpPr>
          <p:cNvPr id="3" name="グループ化 2"/>
          <p:cNvGrpSpPr/>
          <p:nvPr/>
        </p:nvGrpSpPr>
        <p:grpSpPr>
          <a:xfrm>
            <a:off x="1187927" y="2221320"/>
            <a:ext cx="5108028" cy="4012422"/>
            <a:chOff x="620110" y="1772128"/>
            <a:chExt cx="5108028" cy="4012422"/>
          </a:xfrm>
        </p:grpSpPr>
        <p:sp>
          <p:nvSpPr>
            <p:cNvPr id="5" name="テキスト ボックス 4">
              <a:hlinkClick r:id="rId2"/>
            </p:cNvPr>
            <p:cNvSpPr txBox="1"/>
            <p:nvPr/>
          </p:nvSpPr>
          <p:spPr>
            <a:xfrm>
              <a:off x="620110" y="1772128"/>
              <a:ext cx="492064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研修計画（第１～第３ステージ）</a:t>
              </a:r>
            </a:p>
          </p:txBody>
        </p:sp>
        <p:sp>
          <p:nvSpPr>
            <p:cNvPr id="7" name="テキスト ボックス 6">
              <a:hlinkClick r:id="rId3"/>
            </p:cNvPr>
            <p:cNvSpPr txBox="1"/>
            <p:nvPr/>
          </p:nvSpPr>
          <p:spPr>
            <a:xfrm>
              <a:off x="620110" y="2141460"/>
              <a:ext cx="4603532" cy="369332"/>
            </a:xfrm>
            <a:prstGeom prst="rect">
              <a:avLst/>
            </a:prstGeom>
            <a:noFill/>
          </p:spPr>
          <p:txBody>
            <a:bodyPr wrap="square" rtlCol="0">
              <a:spAutoFit/>
            </a:bodyPr>
            <a:lstStyle/>
            <a:p>
              <a:r>
                <a:rPr kumimoji="1" lang="en-US" altLang="ja-JP" b="1" dirty="0"/>
                <a:t>【</a:t>
              </a:r>
              <a:r>
                <a:rPr kumimoji="1" lang="ja-JP" altLang="en-US" b="1" dirty="0"/>
                <a:t>教諭</a:t>
              </a:r>
              <a:r>
                <a:rPr kumimoji="1" lang="en-US" altLang="ja-JP" b="1" dirty="0"/>
                <a:t>】</a:t>
              </a:r>
              <a:r>
                <a:rPr kumimoji="1" lang="ja-JP" altLang="en-US" b="1" dirty="0"/>
                <a:t>研修一覧</a:t>
              </a:r>
            </a:p>
          </p:txBody>
        </p:sp>
        <p:sp>
          <p:nvSpPr>
            <p:cNvPr id="8" name="テキスト ボックス 7">
              <a:hlinkClick r:id="rId4"/>
            </p:cNvPr>
            <p:cNvSpPr txBox="1"/>
            <p:nvPr/>
          </p:nvSpPr>
          <p:spPr>
            <a:xfrm>
              <a:off x="620110" y="2853044"/>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研修計画（第１～第３ステージ）</a:t>
              </a:r>
            </a:p>
          </p:txBody>
        </p:sp>
        <p:sp>
          <p:nvSpPr>
            <p:cNvPr id="9" name="テキスト ボックス 8">
              <a:hlinkClick r:id="rId5"/>
            </p:cNvPr>
            <p:cNvSpPr txBox="1"/>
            <p:nvPr/>
          </p:nvSpPr>
          <p:spPr>
            <a:xfrm>
              <a:off x="620110" y="3222376"/>
              <a:ext cx="5108028" cy="369332"/>
            </a:xfrm>
            <a:prstGeom prst="rect">
              <a:avLst/>
            </a:prstGeom>
            <a:noFill/>
          </p:spPr>
          <p:txBody>
            <a:bodyPr wrap="square" rtlCol="0">
              <a:spAutoFit/>
            </a:bodyPr>
            <a:lstStyle/>
            <a:p>
              <a:r>
                <a:rPr kumimoji="1" lang="en-US" altLang="ja-JP" b="1" dirty="0"/>
                <a:t>【</a:t>
              </a:r>
              <a:r>
                <a:rPr kumimoji="1" lang="ja-JP" altLang="en-US" b="1" dirty="0"/>
                <a:t>養護教諭</a:t>
              </a:r>
              <a:r>
                <a:rPr kumimoji="1" lang="en-US" altLang="ja-JP" b="1" dirty="0"/>
                <a:t>】</a:t>
              </a:r>
              <a:r>
                <a:rPr kumimoji="1" lang="ja-JP" altLang="en-US" b="1" dirty="0"/>
                <a:t>研修一覧</a:t>
              </a:r>
            </a:p>
          </p:txBody>
        </p:sp>
        <p:sp>
          <p:nvSpPr>
            <p:cNvPr id="10" name="テキスト ボックス 9">
              <a:hlinkClick r:id="rId6"/>
            </p:cNvPr>
            <p:cNvSpPr txBox="1"/>
            <p:nvPr/>
          </p:nvSpPr>
          <p:spPr>
            <a:xfrm>
              <a:off x="620110" y="3961040"/>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研修計画（第１～第３ステージ）</a:t>
              </a:r>
            </a:p>
          </p:txBody>
        </p:sp>
        <p:sp>
          <p:nvSpPr>
            <p:cNvPr id="11" name="テキスト ボックス 10">
              <a:hlinkClick r:id="rId7"/>
            </p:cNvPr>
            <p:cNvSpPr txBox="1"/>
            <p:nvPr/>
          </p:nvSpPr>
          <p:spPr>
            <a:xfrm>
              <a:off x="620110" y="4330372"/>
              <a:ext cx="5108028" cy="369332"/>
            </a:xfrm>
            <a:prstGeom prst="rect">
              <a:avLst/>
            </a:prstGeom>
            <a:noFill/>
          </p:spPr>
          <p:txBody>
            <a:bodyPr wrap="square" rtlCol="0">
              <a:spAutoFit/>
            </a:bodyPr>
            <a:lstStyle/>
            <a:p>
              <a:r>
                <a:rPr kumimoji="1" lang="en-US" altLang="ja-JP" b="1" dirty="0"/>
                <a:t>【</a:t>
              </a:r>
              <a:r>
                <a:rPr kumimoji="1" lang="ja-JP" altLang="en-US" b="1" dirty="0"/>
                <a:t>栄養教諭</a:t>
              </a:r>
              <a:r>
                <a:rPr kumimoji="1" lang="en-US" altLang="ja-JP" b="1" dirty="0"/>
                <a:t>】</a:t>
              </a:r>
              <a:r>
                <a:rPr kumimoji="1" lang="ja-JP" altLang="en-US" b="1" dirty="0"/>
                <a:t>研修一覧</a:t>
              </a:r>
            </a:p>
          </p:txBody>
        </p:sp>
        <p:sp>
          <p:nvSpPr>
            <p:cNvPr id="12" name="テキスト ボックス 11">
              <a:hlinkClick r:id="rId8"/>
            </p:cNvPr>
            <p:cNvSpPr txBox="1"/>
            <p:nvPr/>
          </p:nvSpPr>
          <p:spPr>
            <a:xfrm>
              <a:off x="620110" y="5057461"/>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研修計画</a:t>
              </a:r>
            </a:p>
          </p:txBody>
        </p:sp>
        <p:sp>
          <p:nvSpPr>
            <p:cNvPr id="13" name="テキスト ボックス 12">
              <a:hlinkClick r:id="rId9"/>
            </p:cNvPr>
            <p:cNvSpPr txBox="1"/>
            <p:nvPr/>
          </p:nvSpPr>
          <p:spPr>
            <a:xfrm>
              <a:off x="620110" y="5415218"/>
              <a:ext cx="4603532" cy="369332"/>
            </a:xfrm>
            <a:prstGeom prst="rect">
              <a:avLst/>
            </a:prstGeom>
            <a:noFill/>
          </p:spPr>
          <p:txBody>
            <a:bodyPr wrap="square" rtlCol="0">
              <a:spAutoFit/>
            </a:bodyPr>
            <a:lstStyle/>
            <a:p>
              <a:r>
                <a:rPr kumimoji="1" lang="en-US" altLang="ja-JP" b="1" dirty="0"/>
                <a:t>【</a:t>
              </a:r>
              <a:r>
                <a:rPr kumimoji="1" lang="ja-JP" altLang="en-US" b="1" dirty="0"/>
                <a:t>校長</a:t>
              </a:r>
              <a:r>
                <a:rPr kumimoji="1" lang="en-US" altLang="ja-JP" b="1" dirty="0"/>
                <a:t>】</a:t>
              </a:r>
              <a:r>
                <a:rPr kumimoji="1" lang="ja-JP" altLang="en-US" b="1" dirty="0"/>
                <a:t>研修一覧</a:t>
              </a:r>
            </a:p>
          </p:txBody>
        </p:sp>
        <p:sp>
          <p:nvSpPr>
            <p:cNvPr id="2" name="テキスト ボックス 1"/>
            <p:cNvSpPr txBox="1"/>
            <p:nvPr/>
          </p:nvSpPr>
          <p:spPr>
            <a:xfrm>
              <a:off x="2962812" y="2171750"/>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4" name="テキスト ボックス 33"/>
            <p:cNvSpPr txBox="1"/>
            <p:nvPr/>
          </p:nvSpPr>
          <p:spPr>
            <a:xfrm>
              <a:off x="3368634" y="3228477"/>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5" name="テキスト ボックス 34"/>
            <p:cNvSpPr txBox="1"/>
            <p:nvPr/>
          </p:nvSpPr>
          <p:spPr>
            <a:xfrm>
              <a:off x="3368634" y="434280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sp>
          <p:nvSpPr>
            <p:cNvPr id="36" name="テキスト ボックス 35"/>
            <p:cNvSpPr txBox="1"/>
            <p:nvPr/>
          </p:nvSpPr>
          <p:spPr>
            <a:xfrm>
              <a:off x="2976795" y="5460523"/>
              <a:ext cx="422622" cy="307777"/>
            </a:xfrm>
            <a:prstGeom prst="rect">
              <a:avLst/>
            </a:prstGeom>
            <a:noFill/>
          </p:spPr>
          <p:txBody>
            <a:bodyPr wrap="square" rtlCol="0">
              <a:spAutoFit/>
            </a:bodyPr>
            <a:lstStyle/>
            <a:p>
              <a:r>
                <a:rPr kumimoji="1" lang="en-US" altLang="ja-JP" sz="1400" b="1" dirty="0"/>
                <a:t>※</a:t>
              </a:r>
              <a:endParaRPr kumimoji="1" lang="ja-JP" altLang="en-US" sz="1400" b="1" dirty="0"/>
            </a:p>
          </p:txBody>
        </p:sp>
      </p:grpSp>
      <p:pic>
        <p:nvPicPr>
          <p:cNvPr id="48" name="図 47">
            <a:hlinkClick r:id="rId2"/>
            <a:extLst>
              <a:ext uri="{FF2B5EF4-FFF2-40B4-BE49-F238E27FC236}">
                <a16:creationId xmlns:a16="http://schemas.microsoft.com/office/drawing/2014/main" id="{5D571AA0-911C-CE89-0FF2-FB275A14BD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12278" y="2167215"/>
            <a:ext cx="389021" cy="389021"/>
          </a:xfrm>
          <a:prstGeom prst="rect">
            <a:avLst/>
          </a:prstGeom>
        </p:spPr>
      </p:pic>
      <p:pic>
        <p:nvPicPr>
          <p:cNvPr id="49" name="図 48">
            <a:hlinkClick r:id="rId3"/>
            <a:extLst>
              <a:ext uri="{FF2B5EF4-FFF2-40B4-BE49-F238E27FC236}">
                <a16:creationId xmlns:a16="http://schemas.microsoft.com/office/drawing/2014/main" id="{DA3C1F68-9EB2-47F1-6385-673E75D0C8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2" y="2550514"/>
            <a:ext cx="389021" cy="389021"/>
          </a:xfrm>
          <a:prstGeom prst="rect">
            <a:avLst/>
          </a:prstGeom>
        </p:spPr>
      </p:pic>
      <p:pic>
        <p:nvPicPr>
          <p:cNvPr id="50" name="図 49">
            <a:hlinkClick r:id="rId4"/>
            <a:extLst>
              <a:ext uri="{FF2B5EF4-FFF2-40B4-BE49-F238E27FC236}">
                <a16:creationId xmlns:a16="http://schemas.microsoft.com/office/drawing/2014/main" id="{F2449EC0-2B55-87ED-C078-4652F6EF0A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7955" y="3266915"/>
            <a:ext cx="389021" cy="389021"/>
          </a:xfrm>
          <a:prstGeom prst="rect">
            <a:avLst/>
          </a:prstGeom>
        </p:spPr>
      </p:pic>
      <p:pic>
        <p:nvPicPr>
          <p:cNvPr id="51" name="図 50">
            <a:hlinkClick r:id="rId5"/>
            <a:extLst>
              <a:ext uri="{FF2B5EF4-FFF2-40B4-BE49-F238E27FC236}">
                <a16:creationId xmlns:a16="http://schemas.microsoft.com/office/drawing/2014/main" id="{D35EB7BE-C767-1ADE-F714-4A89710985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7430" y="3640303"/>
            <a:ext cx="389021" cy="389021"/>
          </a:xfrm>
          <a:prstGeom prst="rect">
            <a:avLst/>
          </a:prstGeom>
        </p:spPr>
      </p:pic>
      <p:pic>
        <p:nvPicPr>
          <p:cNvPr id="52" name="図 51">
            <a:hlinkClick r:id="rId6"/>
            <a:extLst>
              <a:ext uri="{FF2B5EF4-FFF2-40B4-BE49-F238E27FC236}">
                <a16:creationId xmlns:a16="http://schemas.microsoft.com/office/drawing/2014/main" id="{9D03FC7F-CA8A-701F-D0F0-9651627A752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27955" y="4340619"/>
            <a:ext cx="389021" cy="389021"/>
          </a:xfrm>
          <a:prstGeom prst="rect">
            <a:avLst/>
          </a:prstGeom>
        </p:spPr>
      </p:pic>
      <p:pic>
        <p:nvPicPr>
          <p:cNvPr id="53" name="図 52">
            <a:hlinkClick r:id="rId7"/>
            <a:extLst>
              <a:ext uri="{FF2B5EF4-FFF2-40B4-BE49-F238E27FC236}">
                <a16:creationId xmlns:a16="http://schemas.microsoft.com/office/drawing/2014/main" id="{8A6CA91D-AE1C-59F6-A74E-02D7751D33D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47430" y="4729640"/>
            <a:ext cx="389021" cy="389021"/>
          </a:xfrm>
          <a:prstGeom prst="rect">
            <a:avLst/>
          </a:prstGeom>
        </p:spPr>
      </p:pic>
      <p:pic>
        <p:nvPicPr>
          <p:cNvPr id="54" name="図 53">
            <a:hlinkClick r:id="rId8"/>
            <a:extLst>
              <a:ext uri="{FF2B5EF4-FFF2-40B4-BE49-F238E27FC236}">
                <a16:creationId xmlns:a16="http://schemas.microsoft.com/office/drawing/2014/main" id="{7D51295B-21E5-D843-4A3F-428269BFC5C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1" y="5438069"/>
            <a:ext cx="389021" cy="389021"/>
          </a:xfrm>
          <a:prstGeom prst="rect">
            <a:avLst/>
          </a:prstGeom>
        </p:spPr>
      </p:pic>
      <p:pic>
        <p:nvPicPr>
          <p:cNvPr id="55" name="図 54">
            <a:hlinkClick r:id="rId9"/>
            <a:extLst>
              <a:ext uri="{FF2B5EF4-FFF2-40B4-BE49-F238E27FC236}">
                <a16:creationId xmlns:a16="http://schemas.microsoft.com/office/drawing/2014/main" id="{B22DF348-9430-AC69-2263-3C6E74DF087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5591" y="5818313"/>
            <a:ext cx="389021" cy="389021"/>
          </a:xfrm>
          <a:prstGeom prst="rect">
            <a:avLst/>
          </a:prstGeom>
        </p:spPr>
      </p:pic>
      <p:grpSp>
        <p:nvGrpSpPr>
          <p:cNvPr id="14" name="グループ化 13">
            <a:extLst>
              <a:ext uri="{FF2B5EF4-FFF2-40B4-BE49-F238E27FC236}">
                <a16:creationId xmlns:a16="http://schemas.microsoft.com/office/drawing/2014/main" id="{5D040C7D-03F5-3553-EF71-9A1B11F692E0}"/>
              </a:ext>
            </a:extLst>
          </p:cNvPr>
          <p:cNvGrpSpPr/>
          <p:nvPr/>
        </p:nvGrpSpPr>
        <p:grpSpPr>
          <a:xfrm>
            <a:off x="150483" y="75115"/>
            <a:ext cx="7683666" cy="402824"/>
            <a:chOff x="150483" y="75115"/>
            <a:chExt cx="7683666" cy="402824"/>
          </a:xfrm>
        </p:grpSpPr>
        <p:grpSp>
          <p:nvGrpSpPr>
            <p:cNvPr id="16" name="グループ化 15">
              <a:extLst>
                <a:ext uri="{FF2B5EF4-FFF2-40B4-BE49-F238E27FC236}">
                  <a16:creationId xmlns:a16="http://schemas.microsoft.com/office/drawing/2014/main" id="{FEE9B3A6-B3FB-928F-D012-3429B39F9DCF}"/>
                </a:ext>
              </a:extLst>
            </p:cNvPr>
            <p:cNvGrpSpPr/>
            <p:nvPr/>
          </p:nvGrpSpPr>
          <p:grpSpPr>
            <a:xfrm>
              <a:off x="150483" y="75115"/>
              <a:ext cx="7683666" cy="402824"/>
              <a:chOff x="150483" y="75115"/>
              <a:chExt cx="7683666" cy="402824"/>
            </a:xfrm>
          </p:grpSpPr>
          <p:grpSp>
            <p:nvGrpSpPr>
              <p:cNvPr id="18" name="グループ化 17">
                <a:extLst>
                  <a:ext uri="{FF2B5EF4-FFF2-40B4-BE49-F238E27FC236}">
                    <a16:creationId xmlns:a16="http://schemas.microsoft.com/office/drawing/2014/main" id="{A1F94253-C57D-5B97-2EFA-134D234A561A}"/>
                  </a:ext>
                </a:extLst>
              </p:cNvPr>
              <p:cNvGrpSpPr/>
              <p:nvPr/>
            </p:nvGrpSpPr>
            <p:grpSpPr>
              <a:xfrm>
                <a:off x="150483" y="75115"/>
                <a:ext cx="6953733" cy="402824"/>
                <a:chOff x="9330690" y="4935897"/>
                <a:chExt cx="6953733" cy="402824"/>
              </a:xfrm>
            </p:grpSpPr>
            <p:sp>
              <p:nvSpPr>
                <p:cNvPr id="21" name="額縁 24">
                  <a:hlinkClick r:id="" action="ppaction://hlinkshowjump?jump=firstslide"/>
                  <a:extLst>
                    <a:ext uri="{FF2B5EF4-FFF2-40B4-BE49-F238E27FC236}">
                      <a16:creationId xmlns:a16="http://schemas.microsoft.com/office/drawing/2014/main" id="{B26965E7-1C5E-E5D9-1B02-905DBC6DE621}"/>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2" name="額縁 25">
                  <a:hlinkClick r:id="rId11" action="ppaction://hlinksldjump"/>
                  <a:extLst>
                    <a:ext uri="{FF2B5EF4-FFF2-40B4-BE49-F238E27FC236}">
                      <a16:creationId xmlns:a16="http://schemas.microsoft.com/office/drawing/2014/main" id="{0B2B774D-27F2-110D-049B-ED4D58E3B97A}"/>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3" name="額縁 26">
                  <a:hlinkClick r:id="rId12" action="ppaction://hlinksldjump"/>
                  <a:extLst>
                    <a:ext uri="{FF2B5EF4-FFF2-40B4-BE49-F238E27FC236}">
                      <a16:creationId xmlns:a16="http://schemas.microsoft.com/office/drawing/2014/main" id="{EB2571FC-B06B-A8C1-B5D9-7EFC9E223032}"/>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4" name="額縁 27">
                  <a:hlinkClick r:id="rId13" action="ppaction://hlinksldjump"/>
                  <a:extLst>
                    <a:ext uri="{FF2B5EF4-FFF2-40B4-BE49-F238E27FC236}">
                      <a16:creationId xmlns:a16="http://schemas.microsoft.com/office/drawing/2014/main" id="{C239CB5C-9FA8-AA14-DFC9-CF933B8CD107}"/>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14" action="ppaction://hlinksldjump"/>
                  <a:extLst>
                    <a:ext uri="{FF2B5EF4-FFF2-40B4-BE49-F238E27FC236}">
                      <a16:creationId xmlns:a16="http://schemas.microsoft.com/office/drawing/2014/main" id="{4488C17A-D7C0-0149-0858-2972E28DB9F3}"/>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6" name="額縁 29">
                  <a:hlinkClick r:id="rId15"/>
                  <a:extLst>
                    <a:ext uri="{FF2B5EF4-FFF2-40B4-BE49-F238E27FC236}">
                      <a16:creationId xmlns:a16="http://schemas.microsoft.com/office/drawing/2014/main" id="{D2BD1B13-E59C-C1DE-6166-EDEBFC22398E}"/>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7" name="額縁 30">
                  <a:hlinkClick r:id="rId16" action="ppaction://hlinksldjump"/>
                  <a:extLst>
                    <a:ext uri="{FF2B5EF4-FFF2-40B4-BE49-F238E27FC236}">
                      <a16:creationId xmlns:a16="http://schemas.microsoft.com/office/drawing/2014/main" id="{821D7EE1-E780-8A3F-2823-319A821C7D33}"/>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9" name="額縁 22">
                <a:hlinkClick r:id="rId17" action="ppaction://hlinksldjump"/>
                <a:extLst>
                  <a:ext uri="{FF2B5EF4-FFF2-40B4-BE49-F238E27FC236}">
                    <a16:creationId xmlns:a16="http://schemas.microsoft.com/office/drawing/2014/main" id="{47543B16-A8AC-FA60-8DEE-CB779FA4E8E9}"/>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7" name="額縁 31">
              <a:hlinkClick r:id="rId18" action="ppaction://hlinksldjump"/>
              <a:extLst>
                <a:ext uri="{FF2B5EF4-FFF2-40B4-BE49-F238E27FC236}">
                  <a16:creationId xmlns:a16="http://schemas.microsoft.com/office/drawing/2014/main" id="{002590F3-AD86-07DB-2309-742C6CDBC2EB}"/>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144950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539" y="588491"/>
            <a:ext cx="8250852" cy="6167525"/>
          </a:xfrm>
          <a:prstGeom prst="rect">
            <a:avLst/>
          </a:prstGeom>
          <a:solidFill>
            <a:schemeClr val="bg1"/>
          </a:solidFill>
        </p:spPr>
      </p:pic>
      <p:sp>
        <p:nvSpPr>
          <p:cNvPr id="18" name="正方形/長方形 17">
            <a:hlinkClick r:id="rId3" action="ppaction://hlinksldjump"/>
          </p:cNvPr>
          <p:cNvSpPr/>
          <p:nvPr/>
        </p:nvSpPr>
        <p:spPr>
          <a:xfrm>
            <a:off x="574622" y="3127248"/>
            <a:ext cx="5515282"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hlinkClick r:id="rId4" action="ppaction://hlinksldjump"/>
          </p:cNvPr>
          <p:cNvSpPr/>
          <p:nvPr/>
        </p:nvSpPr>
        <p:spPr>
          <a:xfrm>
            <a:off x="574622" y="3782805"/>
            <a:ext cx="5515282" cy="491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a:hlinkClick r:id="rId5" action="ppaction://hlinksldjump"/>
          </p:cNvPr>
          <p:cNvSpPr/>
          <p:nvPr/>
        </p:nvSpPr>
        <p:spPr>
          <a:xfrm>
            <a:off x="574623" y="4343400"/>
            <a:ext cx="5515282" cy="232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hlinkClick r:id="rId5" action="ppaction://hlinksldjump"/>
          </p:cNvPr>
          <p:cNvSpPr/>
          <p:nvPr/>
        </p:nvSpPr>
        <p:spPr>
          <a:xfrm>
            <a:off x="4971965" y="987760"/>
            <a:ext cx="3568531" cy="1246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hlinkClick r:id="rId6" action="ppaction://hlinksldjump"/>
          </p:cNvPr>
          <p:cNvSpPr/>
          <p:nvPr/>
        </p:nvSpPr>
        <p:spPr>
          <a:xfrm>
            <a:off x="6274987" y="3127248"/>
            <a:ext cx="2265509" cy="545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正方形/長方形 22">
            <a:hlinkClick r:id="rId7" action="ppaction://hlinksldjump"/>
          </p:cNvPr>
          <p:cNvSpPr/>
          <p:nvPr/>
        </p:nvSpPr>
        <p:spPr>
          <a:xfrm>
            <a:off x="6274987" y="3789681"/>
            <a:ext cx="2265509" cy="956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6273391D-43B0-6AE5-4862-E8081B8D78F5}"/>
              </a:ext>
            </a:extLst>
          </p:cNvPr>
          <p:cNvGrpSpPr/>
          <p:nvPr/>
        </p:nvGrpSpPr>
        <p:grpSpPr>
          <a:xfrm>
            <a:off x="150483" y="75115"/>
            <a:ext cx="7683666" cy="402824"/>
            <a:chOff x="150483" y="75115"/>
            <a:chExt cx="7683666" cy="402824"/>
          </a:xfrm>
        </p:grpSpPr>
        <p:grpSp>
          <p:nvGrpSpPr>
            <p:cNvPr id="4" name="グループ化 3">
              <a:extLst>
                <a:ext uri="{FF2B5EF4-FFF2-40B4-BE49-F238E27FC236}">
                  <a16:creationId xmlns:a16="http://schemas.microsoft.com/office/drawing/2014/main" id="{440EB290-66E4-6A8A-704D-57B9EBA37C70}"/>
                </a:ext>
              </a:extLst>
            </p:cNvPr>
            <p:cNvGrpSpPr/>
            <p:nvPr/>
          </p:nvGrpSpPr>
          <p:grpSpPr>
            <a:xfrm>
              <a:off x="150483" y="75115"/>
              <a:ext cx="7683666" cy="402824"/>
              <a:chOff x="150483" y="75115"/>
              <a:chExt cx="7683666" cy="402824"/>
            </a:xfrm>
          </p:grpSpPr>
          <p:grpSp>
            <p:nvGrpSpPr>
              <p:cNvPr id="6" name="グループ化 5">
                <a:extLst>
                  <a:ext uri="{FF2B5EF4-FFF2-40B4-BE49-F238E27FC236}">
                    <a16:creationId xmlns:a16="http://schemas.microsoft.com/office/drawing/2014/main" id="{B58A33F8-E1CD-5884-C39C-583B833A85DE}"/>
                  </a:ext>
                </a:extLst>
              </p:cNvPr>
              <p:cNvGrpSpPr/>
              <p:nvPr/>
            </p:nvGrpSpPr>
            <p:grpSpPr>
              <a:xfrm>
                <a:off x="150483" y="75115"/>
                <a:ext cx="6953733" cy="402824"/>
                <a:chOff x="9330690" y="4935897"/>
                <a:chExt cx="6953733" cy="402824"/>
              </a:xfrm>
            </p:grpSpPr>
            <p:sp>
              <p:nvSpPr>
                <p:cNvPr id="8" name="額縁 24">
                  <a:hlinkClick r:id="" action="ppaction://hlinkshowjump?jump=firstslide"/>
                  <a:extLst>
                    <a:ext uri="{FF2B5EF4-FFF2-40B4-BE49-F238E27FC236}">
                      <a16:creationId xmlns:a16="http://schemas.microsoft.com/office/drawing/2014/main" id="{1E843CD3-6856-1CBC-7FB3-5429473BCFF3}"/>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9" name="額縁 25">
                  <a:hlinkClick r:id="rId8" action="ppaction://hlinksldjump"/>
                  <a:extLst>
                    <a:ext uri="{FF2B5EF4-FFF2-40B4-BE49-F238E27FC236}">
                      <a16:creationId xmlns:a16="http://schemas.microsoft.com/office/drawing/2014/main" id="{A566011D-2987-9421-0765-A53930036986}"/>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0" name="額縁 26">
                  <a:hlinkClick r:id="rId9" action="ppaction://hlinksldjump"/>
                  <a:extLst>
                    <a:ext uri="{FF2B5EF4-FFF2-40B4-BE49-F238E27FC236}">
                      <a16:creationId xmlns:a16="http://schemas.microsoft.com/office/drawing/2014/main" id="{24649DB1-4D61-9135-6A5D-8DF626677BD7}"/>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1" name="額縁 27">
                  <a:hlinkClick r:id="rId10" action="ppaction://hlinksldjump"/>
                  <a:extLst>
                    <a:ext uri="{FF2B5EF4-FFF2-40B4-BE49-F238E27FC236}">
                      <a16:creationId xmlns:a16="http://schemas.microsoft.com/office/drawing/2014/main" id="{F323A1AA-A264-92AE-D16D-86DEA0F96D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2" name="額縁 28">
                  <a:hlinkClick r:id="rId11" action="ppaction://hlinksldjump"/>
                  <a:extLst>
                    <a:ext uri="{FF2B5EF4-FFF2-40B4-BE49-F238E27FC236}">
                      <a16:creationId xmlns:a16="http://schemas.microsoft.com/office/drawing/2014/main" id="{8737EC06-7AB0-D8FE-150B-80E5A956326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3" name="額縁 29">
                  <a:hlinkClick r:id="rId12"/>
                  <a:extLst>
                    <a:ext uri="{FF2B5EF4-FFF2-40B4-BE49-F238E27FC236}">
                      <a16:creationId xmlns:a16="http://schemas.microsoft.com/office/drawing/2014/main" id="{B6312822-6542-87E7-6DD9-C35AEA7CA35B}"/>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4" name="額縁 30">
                  <a:hlinkClick r:id="rId13" action="ppaction://hlinksldjump"/>
                  <a:extLst>
                    <a:ext uri="{FF2B5EF4-FFF2-40B4-BE49-F238E27FC236}">
                      <a16:creationId xmlns:a16="http://schemas.microsoft.com/office/drawing/2014/main" id="{3DD3BDF1-1079-ACC6-B11C-1E0C5DCCDA31}"/>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7" name="額縁 22">
                <a:hlinkClick r:id="rId14" action="ppaction://hlinksldjump"/>
                <a:extLst>
                  <a:ext uri="{FF2B5EF4-FFF2-40B4-BE49-F238E27FC236}">
                    <a16:creationId xmlns:a16="http://schemas.microsoft.com/office/drawing/2014/main" id="{54997232-0717-A3F3-7FA1-86EF19F6128A}"/>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5" name="額縁 31">
              <a:hlinkClick r:id="rId15" action="ppaction://hlinksldjump"/>
              <a:extLst>
                <a:ext uri="{FF2B5EF4-FFF2-40B4-BE49-F238E27FC236}">
                  <a16:creationId xmlns:a16="http://schemas.microsoft.com/office/drawing/2014/main" id="{61C8769A-A2B3-2D68-F6A3-C87B0FB79D0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010442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5" name="オブジェクト 54"/>
          <p:cNvGraphicFramePr>
            <a:graphicFrameLocks noChangeAspect="1"/>
          </p:cNvGraphicFramePr>
          <p:nvPr>
            <p:extLst>
              <p:ext uri="{D42A27DB-BD31-4B8C-83A1-F6EECF244321}">
                <p14:modId xmlns:p14="http://schemas.microsoft.com/office/powerpoint/2010/main" val="2156513965"/>
              </p:ext>
            </p:extLst>
          </p:nvPr>
        </p:nvGraphicFramePr>
        <p:xfrm>
          <a:off x="150483" y="699346"/>
          <a:ext cx="1565819" cy="2360717"/>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4" name="オブジェクト 53"/>
                      <p:cNvPicPr/>
                      <p:nvPr/>
                    </p:nvPicPr>
                    <p:blipFill>
                      <a:blip r:embed="rId3"/>
                      <a:stretch>
                        <a:fillRect/>
                      </a:stretch>
                    </p:blipFill>
                    <p:spPr>
                      <a:xfrm>
                        <a:off x="150483" y="699346"/>
                        <a:ext cx="1565819" cy="2360717"/>
                      </a:xfrm>
                      <a:prstGeom prst="rect">
                        <a:avLst/>
                      </a:prstGeom>
                      <a:solidFill>
                        <a:schemeClr val="bg1"/>
                      </a:solidFill>
                    </p:spPr>
                  </p:pic>
                </p:oleObj>
              </mc:Fallback>
            </mc:AlternateContent>
          </a:graphicData>
        </a:graphic>
      </p:graphicFrame>
      <p:graphicFrame>
        <p:nvGraphicFramePr>
          <p:cNvPr id="54" name="オブジェクト 53"/>
          <p:cNvGraphicFramePr>
            <a:graphicFrameLocks noChangeAspect="1"/>
          </p:cNvGraphicFramePr>
          <p:nvPr>
            <p:extLst>
              <p:ext uri="{D42A27DB-BD31-4B8C-83A1-F6EECF244321}">
                <p14:modId xmlns:p14="http://schemas.microsoft.com/office/powerpoint/2010/main" val="2669438695"/>
              </p:ext>
            </p:extLst>
          </p:nvPr>
        </p:nvGraphicFramePr>
        <p:xfrm>
          <a:off x="2462865" y="630351"/>
          <a:ext cx="6137149" cy="9252710"/>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22" name="オブジェクト 21"/>
                      <p:cNvPicPr/>
                      <p:nvPr/>
                    </p:nvPicPr>
                    <p:blipFill>
                      <a:blip r:embed="rId3"/>
                      <a:stretch>
                        <a:fillRect/>
                      </a:stretch>
                    </p:blipFill>
                    <p:spPr>
                      <a:xfrm>
                        <a:off x="2462865" y="630351"/>
                        <a:ext cx="6137149" cy="9252710"/>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6</a:t>
            </a:fld>
            <a:endParaRPr kumimoji="1" lang="ja-JP" altLang="en-US" dirty="0"/>
          </a:p>
        </p:txBody>
      </p:sp>
      <p:sp>
        <p:nvSpPr>
          <p:cNvPr id="13" name="四角形吹き出し 12"/>
          <p:cNvSpPr/>
          <p:nvPr/>
        </p:nvSpPr>
        <p:spPr>
          <a:xfrm>
            <a:off x="90000" y="630351"/>
            <a:ext cx="1686784" cy="1417905"/>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4000" b="1" dirty="0"/>
              <a:t>前半</a:t>
            </a:r>
          </a:p>
        </p:txBody>
      </p:sp>
      <p:sp>
        <p:nvSpPr>
          <p:cNvPr id="60" name="額縁 59">
            <a:hlinkClick r:id="rId4" action="ppaction://hlinksldjump"/>
          </p:cNvPr>
          <p:cNvSpPr/>
          <p:nvPr/>
        </p:nvSpPr>
        <p:spPr>
          <a:xfrm>
            <a:off x="601243" y="235694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後半部分へ移動</a:t>
            </a:r>
          </a:p>
        </p:txBody>
      </p:sp>
      <p:sp>
        <p:nvSpPr>
          <p:cNvPr id="26" name="正方形/長方形 25"/>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30" name="正方形/長方形 29"/>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56" name="正方形/長方形 55">
            <a:hlinkClick r:id="rId5" action="ppaction://hlinksldjump"/>
          </p:cNvPr>
          <p:cNvSpPr/>
          <p:nvPr/>
        </p:nvSpPr>
        <p:spPr>
          <a:xfrm>
            <a:off x="2513596" y="904240"/>
            <a:ext cx="6001753" cy="385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hlinkClick r:id="rId6" action="ppaction://hlinksldjump"/>
          </p:cNvPr>
          <p:cNvSpPr/>
          <p:nvPr/>
        </p:nvSpPr>
        <p:spPr>
          <a:xfrm>
            <a:off x="2513597" y="1419385"/>
            <a:ext cx="6001752" cy="244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hlinkClick r:id="rId7" action="ppaction://hlinksldjump"/>
            <a:extLst>
              <a:ext uri="{FF2B5EF4-FFF2-40B4-BE49-F238E27FC236}">
                <a16:creationId xmlns:a16="http://schemas.microsoft.com/office/drawing/2014/main" id="{C0BCF264-D48E-C5E4-CF65-B4ED863B7E9E}"/>
              </a:ext>
            </a:extLst>
          </p:cNvPr>
          <p:cNvSpPr/>
          <p:nvPr/>
        </p:nvSpPr>
        <p:spPr>
          <a:xfrm>
            <a:off x="2997200" y="2974761"/>
            <a:ext cx="5490942"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hlinkClick r:id="rId8" action="ppaction://hlinksldjump"/>
            <a:extLst>
              <a:ext uri="{FF2B5EF4-FFF2-40B4-BE49-F238E27FC236}">
                <a16:creationId xmlns:a16="http://schemas.microsoft.com/office/drawing/2014/main" id="{603D376E-6F93-2448-B8EF-6BFCB8F9FC96}"/>
              </a:ext>
            </a:extLst>
          </p:cNvPr>
          <p:cNvSpPr/>
          <p:nvPr/>
        </p:nvSpPr>
        <p:spPr>
          <a:xfrm>
            <a:off x="2997200" y="2562315"/>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hlinkClick r:id="rId9" action="ppaction://hlinksldjump"/>
            <a:extLst>
              <a:ext uri="{FF2B5EF4-FFF2-40B4-BE49-F238E27FC236}">
                <a16:creationId xmlns:a16="http://schemas.microsoft.com/office/drawing/2014/main" id="{1C68BF12-A39A-5D19-7026-591D8A8C56CF}"/>
              </a:ext>
            </a:extLst>
          </p:cNvPr>
          <p:cNvSpPr/>
          <p:nvPr/>
        </p:nvSpPr>
        <p:spPr>
          <a:xfrm>
            <a:off x="2997200" y="3350309"/>
            <a:ext cx="5490942"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10" action="ppaction://hlinksldjump"/>
            <a:extLst>
              <a:ext uri="{FF2B5EF4-FFF2-40B4-BE49-F238E27FC236}">
                <a16:creationId xmlns:a16="http://schemas.microsoft.com/office/drawing/2014/main" id="{1DCF348A-B82C-916B-4A6E-267E31831F76}"/>
              </a:ext>
            </a:extLst>
          </p:cNvPr>
          <p:cNvSpPr/>
          <p:nvPr/>
        </p:nvSpPr>
        <p:spPr>
          <a:xfrm>
            <a:off x="2997200" y="4155681"/>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hlinkClick r:id="rId11" action="ppaction://hlinksldjump"/>
            <a:extLst>
              <a:ext uri="{FF2B5EF4-FFF2-40B4-BE49-F238E27FC236}">
                <a16:creationId xmlns:a16="http://schemas.microsoft.com/office/drawing/2014/main" id="{45643237-1236-E424-D41B-C90CD5169BDF}"/>
              </a:ext>
            </a:extLst>
          </p:cNvPr>
          <p:cNvSpPr/>
          <p:nvPr/>
        </p:nvSpPr>
        <p:spPr>
          <a:xfrm>
            <a:off x="2997200" y="3737540"/>
            <a:ext cx="5545557" cy="38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2" action="ppaction://hlinksldjump"/>
            <a:extLst>
              <a:ext uri="{FF2B5EF4-FFF2-40B4-BE49-F238E27FC236}">
                <a16:creationId xmlns:a16="http://schemas.microsoft.com/office/drawing/2014/main" id="{035D6456-172C-5023-4A0F-D4BB5B9BAA21}"/>
              </a:ext>
            </a:extLst>
          </p:cNvPr>
          <p:cNvSpPr/>
          <p:nvPr/>
        </p:nvSpPr>
        <p:spPr>
          <a:xfrm>
            <a:off x="2969792" y="4579912"/>
            <a:ext cx="5545557" cy="46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hlinkClick r:id="rId13" action="ppaction://hlinksldjump"/>
            <a:extLst>
              <a:ext uri="{FF2B5EF4-FFF2-40B4-BE49-F238E27FC236}">
                <a16:creationId xmlns:a16="http://schemas.microsoft.com/office/drawing/2014/main" id="{48E2FD89-FA9B-D560-09A4-2B080F458D5A}"/>
              </a:ext>
            </a:extLst>
          </p:cNvPr>
          <p:cNvSpPr/>
          <p:nvPr/>
        </p:nvSpPr>
        <p:spPr>
          <a:xfrm>
            <a:off x="2969792" y="5083919"/>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hlinkClick r:id="rId14" action="ppaction://hlinksldjump"/>
            <a:extLst>
              <a:ext uri="{FF2B5EF4-FFF2-40B4-BE49-F238E27FC236}">
                <a16:creationId xmlns:a16="http://schemas.microsoft.com/office/drawing/2014/main" id="{D4111C91-DB90-6C53-DF6D-E4EAD1BBAD5A}"/>
              </a:ext>
            </a:extLst>
          </p:cNvPr>
          <p:cNvSpPr/>
          <p:nvPr/>
        </p:nvSpPr>
        <p:spPr>
          <a:xfrm>
            <a:off x="2997199" y="5549882"/>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hlinkClick r:id="rId15" action="ppaction://hlinksldjump"/>
            <a:extLst>
              <a:ext uri="{FF2B5EF4-FFF2-40B4-BE49-F238E27FC236}">
                <a16:creationId xmlns:a16="http://schemas.microsoft.com/office/drawing/2014/main" id="{5CD57CBF-9182-11A2-F887-A54A060715EE}"/>
              </a:ext>
            </a:extLst>
          </p:cNvPr>
          <p:cNvSpPr/>
          <p:nvPr/>
        </p:nvSpPr>
        <p:spPr>
          <a:xfrm>
            <a:off x="2758660" y="5928439"/>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正方形/長方形 14">
            <a:hlinkClick r:id="rId16" action="ppaction://hlinksldjump"/>
            <a:extLst>
              <a:ext uri="{FF2B5EF4-FFF2-40B4-BE49-F238E27FC236}">
                <a16:creationId xmlns:a16="http://schemas.microsoft.com/office/drawing/2014/main" id="{59A5FBE0-D7BD-3D4A-C72E-86862C85ED57}"/>
              </a:ext>
            </a:extLst>
          </p:cNvPr>
          <p:cNvSpPr/>
          <p:nvPr/>
        </p:nvSpPr>
        <p:spPr>
          <a:xfrm>
            <a:off x="2758660" y="6538913"/>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a:hlinkClick r:id="rId17" action="ppaction://hlinksldjump"/>
            <a:extLst>
              <a:ext uri="{FF2B5EF4-FFF2-40B4-BE49-F238E27FC236}">
                <a16:creationId xmlns:a16="http://schemas.microsoft.com/office/drawing/2014/main" id="{3F7CA58E-9722-362B-BDE1-1027C039545A}"/>
              </a:ext>
            </a:extLst>
          </p:cNvPr>
          <p:cNvSpPr/>
          <p:nvPr/>
        </p:nvSpPr>
        <p:spPr>
          <a:xfrm>
            <a:off x="2758660" y="6971309"/>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hlinkClick r:id="rId18" action="ppaction://hlinksldjump"/>
            <a:extLst>
              <a:ext uri="{FF2B5EF4-FFF2-40B4-BE49-F238E27FC236}">
                <a16:creationId xmlns:a16="http://schemas.microsoft.com/office/drawing/2014/main" id="{1C3CFCE4-CD91-3980-F7A6-510424748DA2}"/>
              </a:ext>
            </a:extLst>
          </p:cNvPr>
          <p:cNvSpPr/>
          <p:nvPr/>
        </p:nvSpPr>
        <p:spPr>
          <a:xfrm>
            <a:off x="2758660" y="7509231"/>
            <a:ext cx="5756689" cy="4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B3DB122A-6E70-5986-5B71-ECFE6B96F863}"/>
              </a:ext>
            </a:extLst>
          </p:cNvPr>
          <p:cNvGrpSpPr/>
          <p:nvPr/>
        </p:nvGrpSpPr>
        <p:grpSpPr>
          <a:xfrm>
            <a:off x="150483" y="75115"/>
            <a:ext cx="7683666" cy="402824"/>
            <a:chOff x="150483" y="75115"/>
            <a:chExt cx="7683666" cy="402824"/>
          </a:xfrm>
        </p:grpSpPr>
        <p:grpSp>
          <p:nvGrpSpPr>
            <p:cNvPr id="3" name="グループ化 2">
              <a:extLst>
                <a:ext uri="{FF2B5EF4-FFF2-40B4-BE49-F238E27FC236}">
                  <a16:creationId xmlns:a16="http://schemas.microsoft.com/office/drawing/2014/main" id="{2F40A9B9-0057-2914-2E9B-ECD6E096E435}"/>
                </a:ext>
              </a:extLst>
            </p:cNvPr>
            <p:cNvGrpSpPr/>
            <p:nvPr/>
          </p:nvGrpSpPr>
          <p:grpSpPr>
            <a:xfrm>
              <a:off x="150483" y="75115"/>
              <a:ext cx="7683666" cy="402824"/>
              <a:chOff x="150483" y="75115"/>
              <a:chExt cx="7683666" cy="402824"/>
            </a:xfrm>
          </p:grpSpPr>
          <p:grpSp>
            <p:nvGrpSpPr>
              <p:cNvPr id="19" name="グループ化 18">
                <a:extLst>
                  <a:ext uri="{FF2B5EF4-FFF2-40B4-BE49-F238E27FC236}">
                    <a16:creationId xmlns:a16="http://schemas.microsoft.com/office/drawing/2014/main" id="{7240D7B4-5718-1A4F-317E-99F36A3577E3}"/>
                  </a:ext>
                </a:extLst>
              </p:cNvPr>
              <p:cNvGrpSpPr/>
              <p:nvPr/>
            </p:nvGrpSpPr>
            <p:grpSpPr>
              <a:xfrm>
                <a:off x="150483" y="75115"/>
                <a:ext cx="6953733" cy="402824"/>
                <a:chOff x="9330690" y="4935897"/>
                <a:chExt cx="6953733" cy="402824"/>
              </a:xfrm>
            </p:grpSpPr>
            <p:sp>
              <p:nvSpPr>
                <p:cNvPr id="21" name="額縁 24">
                  <a:hlinkClick r:id="" action="ppaction://hlinkshowjump?jump=firstslide"/>
                  <a:extLst>
                    <a:ext uri="{FF2B5EF4-FFF2-40B4-BE49-F238E27FC236}">
                      <a16:creationId xmlns:a16="http://schemas.microsoft.com/office/drawing/2014/main" id="{48124E8E-1498-AEA9-98BD-4251830EA43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2" name="額縁 25">
                  <a:hlinkClick r:id="rId19" action="ppaction://hlinksldjump"/>
                  <a:extLst>
                    <a:ext uri="{FF2B5EF4-FFF2-40B4-BE49-F238E27FC236}">
                      <a16:creationId xmlns:a16="http://schemas.microsoft.com/office/drawing/2014/main" id="{5F0E7A0E-F099-191E-40B2-B91B33DBC8C1}"/>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3" name="額縁 26">
                  <a:hlinkClick r:id="rId20" action="ppaction://hlinksldjump"/>
                  <a:extLst>
                    <a:ext uri="{FF2B5EF4-FFF2-40B4-BE49-F238E27FC236}">
                      <a16:creationId xmlns:a16="http://schemas.microsoft.com/office/drawing/2014/main" id="{3A64638E-CB64-B542-CCDE-5666AEB55BFA}"/>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4" name="額縁 27">
                  <a:hlinkClick r:id="rId21" action="ppaction://hlinksldjump"/>
                  <a:extLst>
                    <a:ext uri="{FF2B5EF4-FFF2-40B4-BE49-F238E27FC236}">
                      <a16:creationId xmlns:a16="http://schemas.microsoft.com/office/drawing/2014/main" id="{286FDFC6-822C-0C64-33F7-FC939D538D99}"/>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5" name="額縁 28">
                  <a:hlinkClick r:id="rId22" action="ppaction://hlinksldjump"/>
                  <a:extLst>
                    <a:ext uri="{FF2B5EF4-FFF2-40B4-BE49-F238E27FC236}">
                      <a16:creationId xmlns:a16="http://schemas.microsoft.com/office/drawing/2014/main" id="{17FF7580-7386-1AAA-91C8-11EB70E01234}"/>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7" name="額縁 29">
                  <a:hlinkClick r:id="rId23"/>
                  <a:extLst>
                    <a:ext uri="{FF2B5EF4-FFF2-40B4-BE49-F238E27FC236}">
                      <a16:creationId xmlns:a16="http://schemas.microsoft.com/office/drawing/2014/main" id="{DBD83E04-BB1F-8268-CF71-743ABCD92FD7}"/>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8" name="額縁 30">
                  <a:hlinkClick r:id="rId24" action="ppaction://hlinksldjump"/>
                  <a:extLst>
                    <a:ext uri="{FF2B5EF4-FFF2-40B4-BE49-F238E27FC236}">
                      <a16:creationId xmlns:a16="http://schemas.microsoft.com/office/drawing/2014/main" id="{26220B9C-C3A9-FBF5-4B2D-AE2D4B3BD2FB}"/>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20" name="額縁 22">
                <a:hlinkClick r:id="rId25" action="ppaction://hlinksldjump"/>
                <a:extLst>
                  <a:ext uri="{FF2B5EF4-FFF2-40B4-BE49-F238E27FC236}">
                    <a16:creationId xmlns:a16="http://schemas.microsoft.com/office/drawing/2014/main" id="{FA42CDE3-A739-3FDE-2513-C9B419C1D176}"/>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8" name="額縁 31">
              <a:hlinkClick r:id="rId26" action="ppaction://hlinksldjump"/>
              <a:extLst>
                <a:ext uri="{FF2B5EF4-FFF2-40B4-BE49-F238E27FC236}">
                  <a16:creationId xmlns:a16="http://schemas.microsoft.com/office/drawing/2014/main" id="{4EACC38B-DC3A-6D8F-B3C9-1A631D4B831D}"/>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3310972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4" name="オブジェクト 63"/>
          <p:cNvGraphicFramePr>
            <a:graphicFrameLocks noChangeAspect="1"/>
          </p:cNvGraphicFramePr>
          <p:nvPr>
            <p:extLst>
              <p:ext uri="{D42A27DB-BD31-4B8C-83A1-F6EECF244321}">
                <p14:modId xmlns:p14="http://schemas.microsoft.com/office/powerpoint/2010/main" val="2782021828"/>
              </p:ext>
            </p:extLst>
          </p:nvPr>
        </p:nvGraphicFramePr>
        <p:xfrm>
          <a:off x="150483" y="699346"/>
          <a:ext cx="1565819" cy="2360717"/>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5" name="オブジェクト 54"/>
                      <p:cNvPicPr/>
                      <p:nvPr/>
                    </p:nvPicPr>
                    <p:blipFill>
                      <a:blip r:embed="rId3"/>
                      <a:stretch>
                        <a:fillRect/>
                      </a:stretch>
                    </p:blipFill>
                    <p:spPr>
                      <a:xfrm>
                        <a:off x="150483" y="699346"/>
                        <a:ext cx="1565819" cy="2360717"/>
                      </a:xfrm>
                      <a:prstGeom prst="rect">
                        <a:avLst/>
                      </a:prstGeom>
                      <a:solidFill>
                        <a:schemeClr val="bg1"/>
                      </a:solidFill>
                    </p:spPr>
                  </p:pic>
                </p:oleObj>
              </mc:Fallback>
            </mc:AlternateContent>
          </a:graphicData>
        </a:graphic>
      </p:graphicFrame>
      <p:graphicFrame>
        <p:nvGraphicFramePr>
          <p:cNvPr id="63" name="オブジェクト 62"/>
          <p:cNvGraphicFramePr>
            <a:graphicFrameLocks noChangeAspect="1"/>
          </p:cNvGraphicFramePr>
          <p:nvPr>
            <p:extLst>
              <p:ext uri="{D42A27DB-BD31-4B8C-83A1-F6EECF244321}">
                <p14:modId xmlns:p14="http://schemas.microsoft.com/office/powerpoint/2010/main" val="3402586040"/>
              </p:ext>
            </p:extLst>
          </p:nvPr>
        </p:nvGraphicFramePr>
        <p:xfrm>
          <a:off x="2455051" y="-3165622"/>
          <a:ext cx="6137149" cy="9252710"/>
        </p:xfrm>
        <a:graphic>
          <a:graphicData uri="http://schemas.openxmlformats.org/presentationml/2006/ole">
            <mc:AlternateContent xmlns:mc="http://schemas.openxmlformats.org/markup-compatibility/2006">
              <mc:Choice xmlns:v="urn:schemas-microsoft-com:vml" Requires="v">
                <p:oleObj name="文書" r:id="rId2" imgW="9377548" imgH="14139919" progId="Word.Document.12">
                  <p:embed/>
                </p:oleObj>
              </mc:Choice>
              <mc:Fallback>
                <p:oleObj name="文書" r:id="rId2" imgW="9377548" imgH="14139919" progId="Word.Document.12">
                  <p:embed/>
                  <p:pic>
                    <p:nvPicPr>
                      <p:cNvPr id="54" name="オブジェクト 53"/>
                      <p:cNvPicPr/>
                      <p:nvPr/>
                    </p:nvPicPr>
                    <p:blipFill>
                      <a:blip r:embed="rId3"/>
                      <a:stretch>
                        <a:fillRect/>
                      </a:stretch>
                    </p:blipFill>
                    <p:spPr>
                      <a:xfrm>
                        <a:off x="2455051" y="-3165622"/>
                        <a:ext cx="6137149" cy="9252710"/>
                      </a:xfrm>
                      <a:prstGeom prst="rect">
                        <a:avLst/>
                      </a:prstGeom>
                      <a:solidFill>
                        <a:schemeClr val="bg1"/>
                      </a:solidFill>
                    </p:spPr>
                  </p:pic>
                </p:oleObj>
              </mc:Fallback>
            </mc:AlternateContent>
          </a:graphicData>
        </a:graphic>
      </p:graphicFrame>
      <p:sp>
        <p:nvSpPr>
          <p:cNvPr id="7" name="スライド番号プレースホルダー 6"/>
          <p:cNvSpPr>
            <a:spLocks noGrp="1"/>
          </p:cNvSpPr>
          <p:nvPr>
            <p:ph type="sldNum" sz="quarter" idx="12"/>
          </p:nvPr>
        </p:nvSpPr>
        <p:spPr/>
        <p:txBody>
          <a:bodyPr/>
          <a:lstStyle/>
          <a:p>
            <a:fld id="{3985370A-2441-44D6-8B96-35D25EB4DDDF}" type="slidenum">
              <a:rPr kumimoji="1" lang="ja-JP" altLang="en-US" smtClean="0"/>
              <a:t>7</a:t>
            </a:fld>
            <a:endParaRPr kumimoji="1" lang="ja-JP" altLang="en-US" dirty="0"/>
          </a:p>
        </p:txBody>
      </p:sp>
      <p:sp>
        <p:nvSpPr>
          <p:cNvPr id="3" name="正方形/長方形 2"/>
          <p:cNvSpPr/>
          <p:nvPr/>
        </p:nvSpPr>
        <p:spPr>
          <a:xfrm>
            <a:off x="2269502" y="-186267"/>
            <a:ext cx="6322698" cy="105833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1" name="四角形吹き出し 20"/>
          <p:cNvSpPr/>
          <p:nvPr/>
        </p:nvSpPr>
        <p:spPr>
          <a:xfrm>
            <a:off x="90000" y="2066545"/>
            <a:ext cx="1686784" cy="1082982"/>
          </a:xfrm>
          <a:prstGeom prst="wedgeRectCallout">
            <a:avLst>
              <a:gd name="adj1" fmla="val 86582"/>
              <a:gd name="adj2" fmla="val 49339"/>
            </a:avLst>
          </a:prstGeom>
          <a:solidFill>
            <a:srgbClr val="00B0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288000" rtlCol="0" anchor="ctr"/>
          <a:lstStyle/>
          <a:p>
            <a:pPr algn="ctr"/>
            <a:r>
              <a:rPr kumimoji="1" lang="ja-JP" altLang="en-US" sz="4000" b="1" dirty="0"/>
              <a:t>後半</a:t>
            </a:r>
          </a:p>
          <a:p>
            <a:pPr algn="ctr"/>
            <a:endParaRPr kumimoji="1" lang="ja-JP" altLang="en-US" dirty="0"/>
          </a:p>
        </p:txBody>
      </p:sp>
      <p:sp>
        <p:nvSpPr>
          <p:cNvPr id="22" name="額縁 21">
            <a:hlinkClick r:id="rId4" action="ppaction://hlinksldjump"/>
          </p:cNvPr>
          <p:cNvSpPr/>
          <p:nvPr/>
        </p:nvSpPr>
        <p:spPr>
          <a:xfrm>
            <a:off x="614589" y="1263514"/>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前半部分へ移動</a:t>
            </a:r>
          </a:p>
        </p:txBody>
      </p:sp>
      <p:sp>
        <p:nvSpPr>
          <p:cNvPr id="32" name="正方形/長方形 31"/>
          <p:cNvSpPr/>
          <p:nvPr/>
        </p:nvSpPr>
        <p:spPr>
          <a:xfrm>
            <a:off x="91002" y="3432741"/>
            <a:ext cx="1856117" cy="9721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bg1"/>
                </a:solidFill>
              </a:rPr>
              <a:t>　</a:t>
            </a:r>
            <a:r>
              <a:rPr kumimoji="1" lang="ja-JP" altLang="en-US" b="1" dirty="0">
                <a:solidFill>
                  <a:srgbClr val="FFFF00"/>
                </a:solidFill>
              </a:rPr>
              <a:t>育成指標を前半と後半に分けて提示</a:t>
            </a:r>
          </a:p>
          <a:p>
            <a:endParaRPr kumimoji="1" lang="ja-JP" altLang="en-US" dirty="0"/>
          </a:p>
        </p:txBody>
      </p:sp>
      <p:sp>
        <p:nvSpPr>
          <p:cNvPr id="44" name="正方形/長方形 43"/>
          <p:cNvSpPr/>
          <p:nvPr/>
        </p:nvSpPr>
        <p:spPr>
          <a:xfrm>
            <a:off x="90000" y="4494377"/>
            <a:ext cx="1856117" cy="22270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rIns="144000" rtlCol="0" anchor="t" anchorCtr="0"/>
          <a:lstStyle/>
          <a:p>
            <a:r>
              <a:rPr kumimoji="1" lang="ja-JP" altLang="en-US" b="1" dirty="0">
                <a:solidFill>
                  <a:schemeClr val="tx1"/>
                </a:solidFill>
              </a:rPr>
              <a:t>　</a:t>
            </a:r>
            <a:r>
              <a:rPr kumimoji="1" lang="ja-JP" altLang="en-US" b="1" dirty="0">
                <a:solidFill>
                  <a:schemeClr val="bg1"/>
                </a:solidFill>
              </a:rPr>
              <a:t>育成指標の中で、詳しく知りたい部分をクリックすると、解説画面に変わります。</a:t>
            </a:r>
          </a:p>
          <a:p>
            <a:endParaRPr kumimoji="1" lang="ja-JP" altLang="en-US" dirty="0"/>
          </a:p>
        </p:txBody>
      </p:sp>
      <p:sp>
        <p:nvSpPr>
          <p:cNvPr id="2" name="正方形/長方形 1">
            <a:hlinkClick r:id="rId5" action="ppaction://hlinksldjump"/>
            <a:extLst>
              <a:ext uri="{FF2B5EF4-FFF2-40B4-BE49-F238E27FC236}">
                <a16:creationId xmlns:a16="http://schemas.microsoft.com/office/drawing/2014/main" id="{C421B754-D1FC-441A-9A90-7D5B26BEDBA1}"/>
              </a:ext>
            </a:extLst>
          </p:cNvPr>
          <p:cNvSpPr/>
          <p:nvPr/>
        </p:nvSpPr>
        <p:spPr>
          <a:xfrm>
            <a:off x="2758661" y="3192284"/>
            <a:ext cx="5756689" cy="473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hlinkClick r:id="rId6" action="ppaction://hlinksldjump"/>
            <a:extLst>
              <a:ext uri="{FF2B5EF4-FFF2-40B4-BE49-F238E27FC236}">
                <a16:creationId xmlns:a16="http://schemas.microsoft.com/office/drawing/2014/main" id="{88AC51A9-D3EC-93BC-C527-1F614519F32A}"/>
              </a:ext>
            </a:extLst>
          </p:cNvPr>
          <p:cNvSpPr/>
          <p:nvPr/>
        </p:nvSpPr>
        <p:spPr>
          <a:xfrm>
            <a:off x="2753369" y="2770253"/>
            <a:ext cx="5756689" cy="4150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hlinkClick r:id="rId7" action="ppaction://hlinksldjump"/>
            <a:extLst>
              <a:ext uri="{FF2B5EF4-FFF2-40B4-BE49-F238E27FC236}">
                <a16:creationId xmlns:a16="http://schemas.microsoft.com/office/drawing/2014/main" id="{385BC8E6-5842-F375-5C95-3B8849ABAE9F}"/>
              </a:ext>
            </a:extLst>
          </p:cNvPr>
          <p:cNvSpPr/>
          <p:nvPr/>
        </p:nvSpPr>
        <p:spPr>
          <a:xfrm>
            <a:off x="2760867" y="2145862"/>
            <a:ext cx="5756689" cy="5729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hlinkClick r:id="rId8" action="ppaction://hlinksldjump"/>
            <a:extLst>
              <a:ext uri="{FF2B5EF4-FFF2-40B4-BE49-F238E27FC236}">
                <a16:creationId xmlns:a16="http://schemas.microsoft.com/office/drawing/2014/main" id="{E1A03AF9-9E40-F66B-2F87-88C4F09053DC}"/>
              </a:ext>
            </a:extLst>
          </p:cNvPr>
          <p:cNvSpPr/>
          <p:nvPr/>
        </p:nvSpPr>
        <p:spPr>
          <a:xfrm>
            <a:off x="2964501" y="1740524"/>
            <a:ext cx="5545557" cy="353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hlinkClick r:id="rId9" action="ppaction://hlinksldjump"/>
            <a:extLst>
              <a:ext uri="{FF2B5EF4-FFF2-40B4-BE49-F238E27FC236}">
                <a16:creationId xmlns:a16="http://schemas.microsoft.com/office/drawing/2014/main" id="{7C1B9379-223D-9FEF-1A78-C0A315BE786C}"/>
              </a:ext>
            </a:extLst>
          </p:cNvPr>
          <p:cNvSpPr/>
          <p:nvPr/>
        </p:nvSpPr>
        <p:spPr>
          <a:xfrm>
            <a:off x="2964500" y="1320455"/>
            <a:ext cx="5545557" cy="4130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a:hlinkClick r:id="rId10" action="ppaction://hlinksldjump"/>
            <a:extLst>
              <a:ext uri="{FF2B5EF4-FFF2-40B4-BE49-F238E27FC236}">
                <a16:creationId xmlns:a16="http://schemas.microsoft.com/office/drawing/2014/main" id="{9F48FBA5-27A9-92B3-EB34-D040932AD0E1}"/>
              </a:ext>
            </a:extLst>
          </p:cNvPr>
          <p:cNvSpPr/>
          <p:nvPr/>
        </p:nvSpPr>
        <p:spPr>
          <a:xfrm>
            <a:off x="2964499" y="886821"/>
            <a:ext cx="5545557" cy="407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hlinkClick r:id="rId11" action="ppaction://hlinksldjump"/>
            <a:extLst>
              <a:ext uri="{FF2B5EF4-FFF2-40B4-BE49-F238E27FC236}">
                <a16:creationId xmlns:a16="http://schemas.microsoft.com/office/drawing/2014/main" id="{1549D14B-7EB5-F65C-9004-DD5EF18D6A17}"/>
              </a:ext>
            </a:extLst>
          </p:cNvPr>
          <p:cNvSpPr/>
          <p:nvPr/>
        </p:nvSpPr>
        <p:spPr>
          <a:xfrm>
            <a:off x="2753367" y="3672634"/>
            <a:ext cx="5756689" cy="466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hlinkClick r:id="rId12" action="ppaction://hlinksldjump"/>
            <a:extLst>
              <a:ext uri="{FF2B5EF4-FFF2-40B4-BE49-F238E27FC236}">
                <a16:creationId xmlns:a16="http://schemas.microsoft.com/office/drawing/2014/main" id="{DFA1EADD-0B47-CBAD-C60D-09116039E66D}"/>
              </a:ext>
            </a:extLst>
          </p:cNvPr>
          <p:cNvSpPr/>
          <p:nvPr/>
        </p:nvSpPr>
        <p:spPr>
          <a:xfrm>
            <a:off x="2753367" y="4138915"/>
            <a:ext cx="5756689" cy="440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hlinkClick r:id="rId13" action="ppaction://hlinksldjump"/>
            <a:extLst>
              <a:ext uri="{FF2B5EF4-FFF2-40B4-BE49-F238E27FC236}">
                <a16:creationId xmlns:a16="http://schemas.microsoft.com/office/drawing/2014/main" id="{57645745-28B2-A490-622E-2853620E1687}"/>
              </a:ext>
            </a:extLst>
          </p:cNvPr>
          <p:cNvSpPr/>
          <p:nvPr/>
        </p:nvSpPr>
        <p:spPr>
          <a:xfrm>
            <a:off x="2753366" y="4593279"/>
            <a:ext cx="5756689" cy="42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hlinkClick r:id="rId14" action="ppaction://hlinksldjump"/>
            <a:extLst>
              <a:ext uri="{FF2B5EF4-FFF2-40B4-BE49-F238E27FC236}">
                <a16:creationId xmlns:a16="http://schemas.microsoft.com/office/drawing/2014/main" id="{AAB4A21A-9DE2-6095-6E48-B86BC34387D0}"/>
              </a:ext>
            </a:extLst>
          </p:cNvPr>
          <p:cNvSpPr/>
          <p:nvPr/>
        </p:nvSpPr>
        <p:spPr>
          <a:xfrm>
            <a:off x="2753365" y="5475682"/>
            <a:ext cx="5756689" cy="4283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hlinkClick r:id="rId15" action="ppaction://hlinksldjump"/>
            <a:extLst>
              <a:ext uri="{FF2B5EF4-FFF2-40B4-BE49-F238E27FC236}">
                <a16:creationId xmlns:a16="http://schemas.microsoft.com/office/drawing/2014/main" id="{F10233A4-AF7F-0188-3A77-965E431ED566}"/>
              </a:ext>
            </a:extLst>
          </p:cNvPr>
          <p:cNvSpPr/>
          <p:nvPr/>
        </p:nvSpPr>
        <p:spPr>
          <a:xfrm>
            <a:off x="2753364" y="5037337"/>
            <a:ext cx="5756689" cy="428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a16="http://schemas.microsoft.com/office/drawing/2014/main" id="{1ECDAE53-A304-3476-1B0A-1A3ABB2BC050}"/>
              </a:ext>
            </a:extLst>
          </p:cNvPr>
          <p:cNvGrpSpPr/>
          <p:nvPr/>
        </p:nvGrpSpPr>
        <p:grpSpPr>
          <a:xfrm>
            <a:off x="150483" y="75115"/>
            <a:ext cx="7683666" cy="402824"/>
            <a:chOff x="150483" y="75115"/>
            <a:chExt cx="7683666" cy="402824"/>
          </a:xfrm>
        </p:grpSpPr>
        <p:grpSp>
          <p:nvGrpSpPr>
            <p:cNvPr id="16" name="グループ化 15">
              <a:extLst>
                <a:ext uri="{FF2B5EF4-FFF2-40B4-BE49-F238E27FC236}">
                  <a16:creationId xmlns:a16="http://schemas.microsoft.com/office/drawing/2014/main" id="{667D49D0-EA42-A558-C23B-12D59DB30AAC}"/>
                </a:ext>
              </a:extLst>
            </p:cNvPr>
            <p:cNvGrpSpPr/>
            <p:nvPr/>
          </p:nvGrpSpPr>
          <p:grpSpPr>
            <a:xfrm>
              <a:off x="150483" y="75115"/>
              <a:ext cx="7683666" cy="402824"/>
              <a:chOff x="150483" y="75115"/>
              <a:chExt cx="7683666" cy="402824"/>
            </a:xfrm>
          </p:grpSpPr>
          <p:grpSp>
            <p:nvGrpSpPr>
              <p:cNvPr id="18" name="グループ化 17">
                <a:extLst>
                  <a:ext uri="{FF2B5EF4-FFF2-40B4-BE49-F238E27FC236}">
                    <a16:creationId xmlns:a16="http://schemas.microsoft.com/office/drawing/2014/main" id="{C2AE97E7-8BEE-90DD-C03C-6511729C907F}"/>
                  </a:ext>
                </a:extLst>
              </p:cNvPr>
              <p:cNvGrpSpPr/>
              <p:nvPr/>
            </p:nvGrpSpPr>
            <p:grpSpPr>
              <a:xfrm>
                <a:off x="150483" y="75115"/>
                <a:ext cx="6953733" cy="402824"/>
                <a:chOff x="9330690" y="4935897"/>
                <a:chExt cx="6953733" cy="402824"/>
              </a:xfrm>
            </p:grpSpPr>
            <p:sp>
              <p:nvSpPr>
                <p:cNvPr id="20" name="額縁 24">
                  <a:hlinkClick r:id="" action="ppaction://hlinkshowjump?jump=firstslide"/>
                  <a:extLst>
                    <a:ext uri="{FF2B5EF4-FFF2-40B4-BE49-F238E27FC236}">
                      <a16:creationId xmlns:a16="http://schemas.microsoft.com/office/drawing/2014/main" id="{0B6F38E1-E39B-A6A0-BA65-85082241E1AC}"/>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23" name="額縁 25">
                  <a:hlinkClick r:id="rId16" action="ppaction://hlinksldjump"/>
                  <a:extLst>
                    <a:ext uri="{FF2B5EF4-FFF2-40B4-BE49-F238E27FC236}">
                      <a16:creationId xmlns:a16="http://schemas.microsoft.com/office/drawing/2014/main" id="{943A6AAE-8BFA-4068-4793-7C7B205E6FBF}"/>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24" name="額縁 26">
                  <a:hlinkClick r:id="rId17" action="ppaction://hlinksldjump"/>
                  <a:extLst>
                    <a:ext uri="{FF2B5EF4-FFF2-40B4-BE49-F238E27FC236}">
                      <a16:creationId xmlns:a16="http://schemas.microsoft.com/office/drawing/2014/main" id="{3925AA9E-9711-2F31-39AB-7EA13776E29D}"/>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5" name="額縁 27">
                  <a:hlinkClick r:id="rId18" action="ppaction://hlinksldjump"/>
                  <a:extLst>
                    <a:ext uri="{FF2B5EF4-FFF2-40B4-BE49-F238E27FC236}">
                      <a16:creationId xmlns:a16="http://schemas.microsoft.com/office/drawing/2014/main" id="{86B09C53-CA99-C42E-1AC4-4C462829B752}"/>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6" name="額縁 28">
                  <a:hlinkClick r:id="rId19" action="ppaction://hlinksldjump"/>
                  <a:extLst>
                    <a:ext uri="{FF2B5EF4-FFF2-40B4-BE49-F238E27FC236}">
                      <a16:creationId xmlns:a16="http://schemas.microsoft.com/office/drawing/2014/main" id="{9150BEFF-DC09-EDC0-DBCE-7A3CC7A6598A}"/>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7" name="額縁 29">
                  <a:hlinkClick r:id="rId20"/>
                  <a:extLst>
                    <a:ext uri="{FF2B5EF4-FFF2-40B4-BE49-F238E27FC236}">
                      <a16:creationId xmlns:a16="http://schemas.microsoft.com/office/drawing/2014/main" id="{F749BA94-685A-5524-B311-59CF12F1749D}"/>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8" name="額縁 30">
                  <a:hlinkClick r:id="rId21" action="ppaction://hlinksldjump"/>
                  <a:extLst>
                    <a:ext uri="{FF2B5EF4-FFF2-40B4-BE49-F238E27FC236}">
                      <a16:creationId xmlns:a16="http://schemas.microsoft.com/office/drawing/2014/main" id="{19221CEC-ADF0-7E6D-60FB-25DC953C3E70}"/>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9" name="額縁 22">
                <a:hlinkClick r:id="rId22" action="ppaction://hlinksldjump"/>
                <a:extLst>
                  <a:ext uri="{FF2B5EF4-FFF2-40B4-BE49-F238E27FC236}">
                    <a16:creationId xmlns:a16="http://schemas.microsoft.com/office/drawing/2014/main" id="{99B21F45-D01A-0D29-DEC8-F013D8E3236C}"/>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7" name="額縁 31">
              <a:hlinkClick r:id="rId4" action="ppaction://hlinksldjump"/>
              <a:extLst>
                <a:ext uri="{FF2B5EF4-FFF2-40B4-BE49-F238E27FC236}">
                  <a16:creationId xmlns:a16="http://schemas.microsoft.com/office/drawing/2014/main" id="{B4922B0F-E278-0A32-12C6-5267992FFFA2}"/>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2228057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正方形/長方形 17"/>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03276" y="679063"/>
            <a:ext cx="8686800" cy="550402"/>
          </a:xfrm>
        </p:spPr>
        <p:txBody>
          <a:bodyPr>
            <a:noAutofit/>
          </a:bodyPr>
          <a:lstStyle/>
          <a:p>
            <a:r>
              <a:rPr lang="ja-JP" altLang="en-US" sz="3200" b="1" dirty="0">
                <a:latin typeface="+mn-ea"/>
                <a:ea typeface="+mn-ea"/>
              </a:rPr>
              <a:t>やまなし教員等育成指標の改定のポイント</a:t>
            </a:r>
          </a:p>
        </p:txBody>
      </p:sp>
      <p:sp>
        <p:nvSpPr>
          <p:cNvPr id="4" name="正方形/長方形 3"/>
          <p:cNvSpPr/>
          <p:nvPr/>
        </p:nvSpPr>
        <p:spPr>
          <a:xfrm>
            <a:off x="166116" y="2706224"/>
            <a:ext cx="8823960" cy="4015252"/>
          </a:xfrm>
          <a:prstGeom prst="rect">
            <a:avLst/>
          </a:prstGeom>
          <a:ln w="57150">
            <a:solidFill>
              <a:schemeClr val="accent6">
                <a:lumMod val="60000"/>
                <a:lumOff val="40000"/>
              </a:schemeClr>
            </a:solidFill>
          </a:ln>
        </p:spPr>
        <p:txBody>
          <a:bodyPr wrap="square" lIns="180000" tIns="108000" rIns="180000">
            <a:spAutoFit/>
          </a:bodyPr>
          <a:lstStyle/>
          <a:p>
            <a:pPr marL="92075" indent="-92075" algn="just" fontAlgn="base">
              <a:lnSpc>
                <a:spcPts val="1900"/>
              </a:lnSpc>
            </a:pPr>
            <a:r>
              <a:rPr lang="ja-JP" altLang="en-US" b="1" dirty="0"/>
              <a:t>◆</a:t>
            </a:r>
            <a:r>
              <a:rPr lang="ja-JP" altLang="en-US" b="1" dirty="0">
                <a:solidFill>
                  <a:srgbClr val="FF0000"/>
                </a:solidFill>
              </a:rPr>
              <a:t>個別最適な学び</a:t>
            </a:r>
            <a:endParaRPr lang="en-US" altLang="ja-JP" b="1" dirty="0">
              <a:solidFill>
                <a:srgbClr val="FF0000"/>
              </a:solidFill>
            </a:endParaRPr>
          </a:p>
          <a:p>
            <a:pPr marL="265113" indent="-265113" algn="just" fontAlgn="base">
              <a:lnSpc>
                <a:spcPts val="1900"/>
              </a:lnSpc>
            </a:pPr>
            <a:r>
              <a:rPr lang="en-US" altLang="ja-JP" sz="1600" b="1" dirty="0"/>
              <a:t>《</a:t>
            </a:r>
            <a:r>
              <a:rPr lang="ja-JP" altLang="en-US" sz="1600" b="1" dirty="0"/>
              <a:t>指導の個別化</a:t>
            </a:r>
            <a:r>
              <a:rPr lang="en-US" altLang="ja-JP" sz="1600" b="1" dirty="0"/>
              <a:t>》</a:t>
            </a:r>
          </a:p>
          <a:p>
            <a:pPr marL="265113" indent="-265113" algn="just" fontAlgn="base">
              <a:lnSpc>
                <a:spcPts val="1900"/>
              </a:lnSpc>
            </a:pPr>
            <a:r>
              <a:rPr lang="ja-JP" altLang="en-US" dirty="0"/>
              <a:t>　</a:t>
            </a:r>
            <a:r>
              <a:rPr lang="ja-JP" altLang="en-US" sz="1600" dirty="0"/>
              <a:t>　子供一人一人の特性･学習進度･学習到達度等に応じて、教師が学習環境を整えたり、学習時間を設定したり、学習方法の選択肢や教材を用意したりすること。</a:t>
            </a:r>
            <a:endParaRPr lang="en-US" altLang="ja-JP" sz="1600" dirty="0"/>
          </a:p>
          <a:p>
            <a:pPr marL="265113" indent="-265113" algn="just" fontAlgn="base">
              <a:lnSpc>
                <a:spcPts val="500"/>
              </a:lnSpc>
            </a:pPr>
            <a:endParaRPr lang="en-US" altLang="ja-JP" sz="1600" dirty="0"/>
          </a:p>
          <a:p>
            <a:pPr marL="265113" indent="-265113" algn="just" fontAlgn="base">
              <a:lnSpc>
                <a:spcPts val="1900"/>
              </a:lnSpc>
            </a:pPr>
            <a:r>
              <a:rPr lang="en-US" altLang="ja-JP" sz="1600" b="1" dirty="0"/>
              <a:t>《</a:t>
            </a:r>
            <a:r>
              <a:rPr lang="ja-JP" altLang="en-US" sz="1600" b="1" dirty="0"/>
              <a:t>学習の個性化</a:t>
            </a:r>
            <a:r>
              <a:rPr lang="en-US" altLang="ja-JP" sz="1600" b="1" dirty="0"/>
              <a:t>》</a:t>
            </a:r>
          </a:p>
          <a:p>
            <a:pPr marL="265113" indent="-265113" algn="just" fontAlgn="base">
              <a:lnSpc>
                <a:spcPts val="1900"/>
              </a:lnSpc>
            </a:pPr>
            <a:r>
              <a:rPr lang="ja-JP" altLang="en-US" dirty="0"/>
              <a:t>　　</a:t>
            </a:r>
            <a:r>
              <a:rPr lang="ja-JP" altLang="en-US" sz="1600" dirty="0"/>
              <a:t>子供一人一人が自分の興味関心のあるものを選んで学んだり、表現したりするもの。例えば、小中学校の「総合的な学習の時間」や高校の「総合的な探究の時間」での学びなど</a:t>
            </a:r>
          </a:p>
          <a:p>
            <a:pPr algn="just" fontAlgn="base">
              <a:lnSpc>
                <a:spcPts val="1500"/>
              </a:lnSpc>
            </a:pPr>
            <a:r>
              <a:rPr lang="ja-JP" altLang="en-US" sz="1600" dirty="0"/>
              <a:t> </a:t>
            </a:r>
          </a:p>
          <a:p>
            <a:pPr marL="92075" indent="-92075" algn="just" fontAlgn="base">
              <a:lnSpc>
                <a:spcPts val="1900"/>
              </a:lnSpc>
            </a:pPr>
            <a:r>
              <a:rPr lang="ja-JP" altLang="en-US" dirty="0"/>
              <a:t>◆</a:t>
            </a:r>
            <a:r>
              <a:rPr lang="ja-JP" altLang="en-US" b="1" dirty="0">
                <a:solidFill>
                  <a:srgbClr val="FF0000"/>
                </a:solidFill>
              </a:rPr>
              <a:t>協働的な学び</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子供一人一人のよい点や可能性を生かし、子供同士、あるいは地域の方々をはじめ多様な他者との協働した学びのこと。</a:t>
            </a:r>
            <a:endParaRPr lang="en-US" altLang="ja-JP" sz="1600" dirty="0"/>
          </a:p>
          <a:p>
            <a:pPr marL="265113" indent="-265113" algn="just" fontAlgn="base">
              <a:lnSpc>
                <a:spcPts val="1500"/>
              </a:lnSpc>
            </a:pPr>
            <a:endParaRPr lang="en-US" altLang="ja-JP" dirty="0"/>
          </a:p>
          <a:p>
            <a:pPr marL="92075" indent="-92075" algn="just" fontAlgn="base">
              <a:lnSpc>
                <a:spcPts val="1900"/>
              </a:lnSpc>
            </a:pPr>
            <a:r>
              <a:rPr lang="ja-JP" altLang="en-US" dirty="0"/>
              <a:t>◆</a:t>
            </a:r>
            <a:r>
              <a:rPr lang="ja-JP" altLang="en-US" b="1" dirty="0">
                <a:solidFill>
                  <a:srgbClr val="FF0000"/>
                </a:solidFill>
              </a:rPr>
              <a:t>誰一人取り残さない視点</a:t>
            </a:r>
            <a:endParaRPr lang="en-US" altLang="ja-JP" b="1" dirty="0">
              <a:solidFill>
                <a:srgbClr val="FF0000"/>
              </a:solidFill>
            </a:endParaRPr>
          </a:p>
          <a:p>
            <a:pPr marL="265113" indent="-265113" algn="just" fontAlgn="base">
              <a:lnSpc>
                <a:spcPts val="1900"/>
              </a:lnSpc>
            </a:pPr>
            <a:r>
              <a:rPr lang="ja-JP" altLang="en-US" sz="2000" dirty="0"/>
              <a:t>　　</a:t>
            </a:r>
            <a:r>
              <a:rPr lang="ja-JP" altLang="en-US" sz="1600" dirty="0"/>
              <a:t>教育は全ての人に向けて開かれており、誰もがその恩恵を享受できるもの。どのようなニーズや背景を有する子供たちでも、山梨にあっては、誰一人取り残されることなく、学ぶ機会やチャンスが保障されている。</a:t>
            </a:r>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8</a:t>
            </a:fld>
            <a:endParaRPr kumimoji="1" lang="ja-JP" altLang="en-US" dirty="0"/>
          </a:p>
        </p:txBody>
      </p:sp>
      <p:sp>
        <p:nvSpPr>
          <p:cNvPr id="16" name="正方形/長方形 15"/>
          <p:cNvSpPr/>
          <p:nvPr/>
        </p:nvSpPr>
        <p:spPr>
          <a:xfrm>
            <a:off x="166116" y="1226667"/>
            <a:ext cx="8823960" cy="13156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latin typeface="メイリオ" panose="020B0604030504040204" pitchFamily="50" charset="-128"/>
                <a:ea typeface="メイリオ" panose="020B0604030504040204" pitchFamily="50" charset="-128"/>
              </a:rPr>
              <a:t>〇教員主体の授業から児童生徒主体の授業への転換</a:t>
            </a:r>
            <a:endParaRPr lang="en-US" altLang="ja-JP" sz="2000" b="1"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（個別最適な学び、協働的な学び、</a:t>
            </a:r>
            <a:r>
              <a:rPr lang="en-US" altLang="ja-JP" sz="1400" dirty="0">
                <a:solidFill>
                  <a:schemeClr val="tx1"/>
                </a:solidFill>
                <a:latin typeface="メイリオ" panose="020B0604030504040204" pitchFamily="50" charset="-128"/>
                <a:ea typeface="メイリオ" panose="020B0604030504040204" pitchFamily="50" charset="-128"/>
              </a:rPr>
              <a:t>ICT</a:t>
            </a:r>
            <a:r>
              <a:rPr lang="ja-JP" altLang="en-US" sz="1400" dirty="0">
                <a:solidFill>
                  <a:schemeClr val="tx1"/>
                </a:solidFill>
                <a:latin typeface="メイリオ" panose="020B0604030504040204" pitchFamily="50" charset="-128"/>
                <a:ea typeface="メイリオ" panose="020B0604030504040204" pitchFamily="50" charset="-128"/>
              </a:rPr>
              <a:t>の活用などの視点）</a:t>
            </a:r>
            <a:endParaRPr lang="en-US" altLang="ja-JP" sz="1400" dirty="0">
              <a:solidFill>
                <a:schemeClr val="tx1"/>
              </a:solidFill>
              <a:latin typeface="メイリオ" panose="020B0604030504040204" pitchFamily="50" charset="-128"/>
              <a:ea typeface="メイリオ" panose="020B0604030504040204" pitchFamily="50" charset="-128"/>
            </a:endParaRPr>
          </a:p>
          <a:p>
            <a:pPr>
              <a:lnSpc>
                <a:spcPts val="800"/>
              </a:lnSpc>
            </a:pP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2000" b="1" dirty="0">
                <a:solidFill>
                  <a:schemeClr val="tx1"/>
                </a:solidFill>
                <a:latin typeface="メイリオ" panose="020B0604030504040204" pitchFamily="50" charset="-128"/>
                <a:ea typeface="メイリオ" panose="020B0604030504040204" pitchFamily="50" charset="-128"/>
              </a:rPr>
              <a:t>〇全ての子供の学ぶ機会やチャンスを潰さない教育</a:t>
            </a:r>
          </a:p>
          <a:p>
            <a:r>
              <a:rPr lang="ja-JP" altLang="en-US" sz="1400" dirty="0">
                <a:solidFill>
                  <a:schemeClr val="tx1"/>
                </a:solidFill>
                <a:latin typeface="メイリオ" panose="020B0604030504040204" pitchFamily="50" charset="-128"/>
                <a:ea typeface="メイリオ" panose="020B0604030504040204" pitchFamily="50" charset="-128"/>
              </a:rPr>
              <a:t>（誰一人取り残さない視点⇒特別な配慮、合理的配慮、いじめ等問題行動、ヤングケアラー）</a:t>
            </a:r>
            <a:endParaRPr kumimoji="1" lang="ja-JP" altLang="en-US" sz="14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169" y="1220411"/>
            <a:ext cx="1321907" cy="1321907"/>
          </a:xfrm>
          <a:prstGeom prst="rect">
            <a:avLst/>
          </a:prstGeom>
          <a:ln>
            <a:noFill/>
          </a:ln>
          <a:effectLst>
            <a:softEdge rad="112500"/>
          </a:effectLst>
        </p:spPr>
      </p:pic>
      <p:grpSp>
        <p:nvGrpSpPr>
          <p:cNvPr id="6" name="グループ化 5">
            <a:extLst>
              <a:ext uri="{FF2B5EF4-FFF2-40B4-BE49-F238E27FC236}">
                <a16:creationId xmlns:a16="http://schemas.microsoft.com/office/drawing/2014/main" id="{55375075-3BCD-A2C0-6A48-A931AFF34A0C}"/>
              </a:ext>
            </a:extLst>
          </p:cNvPr>
          <p:cNvGrpSpPr/>
          <p:nvPr/>
        </p:nvGrpSpPr>
        <p:grpSpPr>
          <a:xfrm>
            <a:off x="150483" y="75115"/>
            <a:ext cx="7683666" cy="402824"/>
            <a:chOff x="150483" y="75115"/>
            <a:chExt cx="7683666" cy="402824"/>
          </a:xfrm>
        </p:grpSpPr>
        <p:grpSp>
          <p:nvGrpSpPr>
            <p:cNvPr id="7" name="グループ化 6">
              <a:extLst>
                <a:ext uri="{FF2B5EF4-FFF2-40B4-BE49-F238E27FC236}">
                  <a16:creationId xmlns:a16="http://schemas.microsoft.com/office/drawing/2014/main" id="{E4A618E1-9AE9-05D7-B364-DC243D0314AE}"/>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3539CFCA-20A3-3002-5F71-D52BBE95BEE1}"/>
                  </a:ext>
                </a:extLst>
              </p:cNvPr>
              <p:cNvGrpSpPr/>
              <p:nvPr/>
            </p:nvGrpSpPr>
            <p:grpSpPr>
              <a:xfrm>
                <a:off x="150483" y="75115"/>
                <a:ext cx="6953733" cy="402824"/>
                <a:chOff x="9330690" y="4935897"/>
                <a:chExt cx="6953733" cy="402824"/>
              </a:xfrm>
            </p:grpSpPr>
            <p:sp>
              <p:nvSpPr>
                <p:cNvPr id="11" name="額縁 24">
                  <a:hlinkClick r:id="" action="ppaction://hlinkshowjump?jump=firstslide"/>
                  <a:extLst>
                    <a:ext uri="{FF2B5EF4-FFF2-40B4-BE49-F238E27FC236}">
                      <a16:creationId xmlns:a16="http://schemas.microsoft.com/office/drawing/2014/main" id="{15077D57-B1AC-D92B-F194-D6F982622A90}"/>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2" name="額縁 25">
                  <a:hlinkClick r:id="rId3" action="ppaction://hlinksldjump"/>
                  <a:extLst>
                    <a:ext uri="{FF2B5EF4-FFF2-40B4-BE49-F238E27FC236}">
                      <a16:creationId xmlns:a16="http://schemas.microsoft.com/office/drawing/2014/main" id="{36A48BD0-EF0E-D5B1-BE8B-2AEECCC30260}"/>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3" name="額縁 26">
                  <a:hlinkClick r:id="rId4" action="ppaction://hlinksldjump"/>
                  <a:extLst>
                    <a:ext uri="{FF2B5EF4-FFF2-40B4-BE49-F238E27FC236}">
                      <a16:creationId xmlns:a16="http://schemas.microsoft.com/office/drawing/2014/main" id="{8CA478D2-892C-FC43-CD10-40A8FD7C3C9B}"/>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14" name="額縁 27">
                  <a:hlinkClick r:id="rId5" action="ppaction://hlinksldjump"/>
                  <a:extLst>
                    <a:ext uri="{FF2B5EF4-FFF2-40B4-BE49-F238E27FC236}">
                      <a16:creationId xmlns:a16="http://schemas.microsoft.com/office/drawing/2014/main" id="{418AD7FD-BA08-C272-EBD3-C498F7E565FC}"/>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15" name="額縁 28">
                  <a:hlinkClick r:id="rId6" action="ppaction://hlinksldjump"/>
                  <a:extLst>
                    <a:ext uri="{FF2B5EF4-FFF2-40B4-BE49-F238E27FC236}">
                      <a16:creationId xmlns:a16="http://schemas.microsoft.com/office/drawing/2014/main" id="{9E149CDE-44B5-8F63-5C60-BB6A631C278D}"/>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17" name="額縁 29">
                  <a:hlinkClick r:id="rId7"/>
                  <a:extLst>
                    <a:ext uri="{FF2B5EF4-FFF2-40B4-BE49-F238E27FC236}">
                      <a16:creationId xmlns:a16="http://schemas.microsoft.com/office/drawing/2014/main" id="{56016957-CB24-B3F8-E1A2-A709A399B1A8}"/>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19" name="額縁 30">
                  <a:hlinkClick r:id="rId8" action="ppaction://hlinksldjump"/>
                  <a:extLst>
                    <a:ext uri="{FF2B5EF4-FFF2-40B4-BE49-F238E27FC236}">
                      <a16:creationId xmlns:a16="http://schemas.microsoft.com/office/drawing/2014/main" id="{3BDCB6CF-8ED7-A6BE-D1B1-CB600135203F}"/>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0" name="額縁 22">
                <a:hlinkClick r:id="rId9" action="ppaction://hlinksldjump"/>
                <a:extLst>
                  <a:ext uri="{FF2B5EF4-FFF2-40B4-BE49-F238E27FC236}">
                    <a16:creationId xmlns:a16="http://schemas.microsoft.com/office/drawing/2014/main" id="{ED15CE39-B143-50D2-E675-8FC4E3E0E552}"/>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8" name="額縁 31">
              <a:hlinkClick r:id="rId10" action="ppaction://hlinksldjump"/>
              <a:extLst>
                <a:ext uri="{FF2B5EF4-FFF2-40B4-BE49-F238E27FC236}">
                  <a16:creationId xmlns:a16="http://schemas.microsoft.com/office/drawing/2014/main" id="{0F7B1156-259D-47EA-A6D3-9FF56465444A}"/>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533354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2365" y="4420939"/>
            <a:ext cx="1196452" cy="1331251"/>
          </a:xfrm>
          <a:prstGeom prst="rect">
            <a:avLst/>
          </a:prstGeom>
        </p:spPr>
      </p:pic>
      <p:sp>
        <p:nvSpPr>
          <p:cNvPr id="31" name="正方形/長方形 30"/>
          <p:cNvSpPr/>
          <p:nvPr/>
        </p:nvSpPr>
        <p:spPr>
          <a:xfrm>
            <a:off x="-155448" y="-186267"/>
            <a:ext cx="9546336" cy="771483"/>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01596" y="752548"/>
            <a:ext cx="4965192" cy="550402"/>
          </a:xfrm>
        </p:spPr>
        <p:txBody>
          <a:bodyPr>
            <a:noAutofit/>
          </a:bodyPr>
          <a:lstStyle/>
          <a:p>
            <a:r>
              <a:rPr lang="ja-JP" altLang="ja-JP" sz="3600" b="1" dirty="0">
                <a:latin typeface="+mn-ea"/>
                <a:ea typeface="+mn-ea"/>
              </a:rPr>
              <a:t>山梨県が求める教員像</a:t>
            </a:r>
            <a:endParaRPr lang="ja-JP" altLang="en-US" sz="3600" b="1" dirty="0">
              <a:latin typeface="+mn-ea"/>
              <a:ea typeface="+mn-ea"/>
            </a:endParaRPr>
          </a:p>
        </p:txBody>
      </p:sp>
      <p:sp>
        <p:nvSpPr>
          <p:cNvPr id="4" name="正方形/長方形 3"/>
          <p:cNvSpPr/>
          <p:nvPr/>
        </p:nvSpPr>
        <p:spPr>
          <a:xfrm>
            <a:off x="173736" y="2873150"/>
            <a:ext cx="8430768" cy="2517420"/>
          </a:xfrm>
          <a:prstGeom prst="rect">
            <a:avLst/>
          </a:prstGeom>
        </p:spPr>
        <p:txBody>
          <a:bodyPr wrap="square" lIns="180000" rIns="180000">
            <a:spAutoFit/>
          </a:bodyPr>
          <a:lstStyle/>
          <a:p>
            <a:pPr marL="92075" indent="-92075" algn="just" fontAlgn="base">
              <a:lnSpc>
                <a:spcPts val="2500"/>
              </a:lnSpc>
            </a:pPr>
            <a:r>
              <a:rPr lang="ja-JP" altLang="en-US" sz="2200" b="1" dirty="0"/>
              <a:t>◆</a:t>
            </a:r>
            <a:r>
              <a:rPr lang="ja-JP" altLang="en-US" sz="2200" b="1" dirty="0">
                <a:solidFill>
                  <a:schemeClr val="accent5">
                    <a:lumMod val="75000"/>
                  </a:schemeClr>
                </a:solidFill>
              </a:rPr>
              <a:t>最新のデジタル技術を活用すると･･･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子供一人一人の興味・関心や特性、学習進度に応じた重点的な指導、教材等の工夫や課題の提示等を、効果的に行うことが可能 </a:t>
            </a:r>
            <a:r>
              <a:rPr lang="ja-JP" altLang="en-US" sz="2000" dirty="0"/>
              <a:t> </a:t>
            </a:r>
          </a:p>
          <a:p>
            <a:pPr algn="just" fontAlgn="base">
              <a:lnSpc>
                <a:spcPts val="1500"/>
              </a:lnSpc>
            </a:pPr>
            <a:r>
              <a:rPr lang="ja-JP" altLang="en-US" sz="2200" dirty="0"/>
              <a:t> </a:t>
            </a:r>
          </a:p>
          <a:p>
            <a:pPr marL="92075" indent="-92075" algn="just" fontAlgn="base">
              <a:lnSpc>
                <a:spcPts val="2500"/>
              </a:lnSpc>
            </a:pPr>
            <a:r>
              <a:rPr lang="ja-JP" altLang="en-US" sz="2200" dirty="0"/>
              <a:t>◆</a:t>
            </a:r>
            <a:r>
              <a:rPr lang="ja-JP" altLang="en-US" sz="2200" b="1" dirty="0">
                <a:solidFill>
                  <a:schemeClr val="accent5">
                    <a:lumMod val="75000"/>
                  </a:schemeClr>
                </a:solidFill>
              </a:rPr>
              <a:t>個に応じた指導による「個別最適な学び」や、他者と共によりよい考えを生み出す「協働的な学び」を実践すると･･･</a:t>
            </a:r>
            <a:endParaRPr lang="en-US" altLang="ja-JP" sz="2200" b="1" dirty="0">
              <a:solidFill>
                <a:schemeClr val="accent5">
                  <a:lumMod val="75000"/>
                </a:schemeClr>
              </a:solidFill>
            </a:endParaRPr>
          </a:p>
          <a:p>
            <a:pPr marL="265113" indent="-265113" algn="just" fontAlgn="base">
              <a:lnSpc>
                <a:spcPts val="2500"/>
              </a:lnSpc>
            </a:pPr>
            <a:r>
              <a:rPr lang="ja-JP" altLang="en-US" sz="2200" dirty="0"/>
              <a:t>　　</a:t>
            </a:r>
            <a:r>
              <a:rPr lang="ja-JP" altLang="en-US" sz="1900" dirty="0"/>
              <a:t>誰一人取り残さず、多様な子供たち一人一人の可能性を開花させ</a:t>
            </a:r>
            <a:endParaRPr lang="en-US" altLang="ja-JP" sz="1900" dirty="0"/>
          </a:p>
          <a:p>
            <a:pPr marL="265113" indent="-265113" algn="just" fontAlgn="base">
              <a:lnSpc>
                <a:spcPts val="2500"/>
              </a:lnSpc>
            </a:pPr>
            <a:r>
              <a:rPr lang="ja-JP" altLang="en-US" sz="1900" dirty="0"/>
              <a:t>　チャンスを保障し、子供</a:t>
            </a:r>
            <a:r>
              <a:rPr lang="ja-JP" altLang="en-US" sz="1900" b="0" i="0" dirty="0">
                <a:solidFill>
                  <a:srgbClr val="333333"/>
                </a:solidFill>
                <a:effectLst/>
                <a:latin typeface="+mn-ea"/>
              </a:rPr>
              <a:t>たちの学びを深める子供主体の教育</a:t>
            </a:r>
            <a:r>
              <a:rPr lang="ja-JP" altLang="en-US" sz="1900" dirty="0">
                <a:latin typeface="+mn-ea"/>
              </a:rPr>
              <a:t>を実現</a:t>
            </a:r>
          </a:p>
        </p:txBody>
      </p:sp>
      <p:sp>
        <p:nvSpPr>
          <p:cNvPr id="13" name="正方形/長方形 12"/>
          <p:cNvSpPr/>
          <p:nvPr/>
        </p:nvSpPr>
        <p:spPr>
          <a:xfrm>
            <a:off x="173736" y="5483265"/>
            <a:ext cx="8683752" cy="733534"/>
          </a:xfrm>
          <a:prstGeom prst="rect">
            <a:avLst/>
          </a:prstGeom>
        </p:spPr>
        <p:txBody>
          <a:bodyPr wrap="square" lIns="180000" rIns="180000">
            <a:spAutoFit/>
          </a:bodyPr>
          <a:lstStyle/>
          <a:p>
            <a:pPr marL="92075" indent="-92075" algn="just" fontAlgn="base">
              <a:lnSpc>
                <a:spcPts val="2500"/>
              </a:lnSpc>
            </a:pPr>
            <a:r>
              <a:rPr lang="ja-JP" altLang="en-US" sz="2200" dirty="0"/>
              <a:t> </a:t>
            </a:r>
            <a:endParaRPr lang="en-US" altLang="ja-JP" sz="2200" dirty="0"/>
          </a:p>
          <a:p>
            <a:pPr algn="just" fontAlgn="base">
              <a:lnSpc>
                <a:spcPts val="2500"/>
              </a:lnSpc>
            </a:pPr>
            <a:r>
              <a:rPr lang="ja-JP" altLang="en-US" sz="2200" dirty="0"/>
              <a:t> </a:t>
            </a:r>
          </a:p>
        </p:txBody>
      </p:sp>
      <p:sp>
        <p:nvSpPr>
          <p:cNvPr id="14" name="正方形/長方形 13"/>
          <p:cNvSpPr/>
          <p:nvPr/>
        </p:nvSpPr>
        <p:spPr>
          <a:xfrm>
            <a:off x="310896" y="5792799"/>
            <a:ext cx="8546592" cy="98755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indent="265113" algn="just"/>
            <a:r>
              <a:rPr lang="ja-JP" altLang="en-US" sz="2200" b="1" dirty="0"/>
              <a:t>山梨県では、ＩＣＴ活用指導力を発揮しながら「子供主体による質の高い教育」を実現できる教員を求めています。</a:t>
            </a:r>
            <a:endParaRPr kumimoji="1" lang="ja-JP" altLang="en-US" sz="2200" b="1" dirty="0"/>
          </a:p>
        </p:txBody>
      </p:sp>
      <p:sp>
        <p:nvSpPr>
          <p:cNvPr id="3" name="スライド番号プレースホルダー 2"/>
          <p:cNvSpPr>
            <a:spLocks noGrp="1"/>
          </p:cNvSpPr>
          <p:nvPr>
            <p:ph type="sldNum" sz="quarter" idx="12"/>
          </p:nvPr>
        </p:nvSpPr>
        <p:spPr/>
        <p:txBody>
          <a:bodyPr/>
          <a:lstStyle/>
          <a:p>
            <a:fld id="{3985370A-2441-44D6-8B96-35D25EB4DDDF}" type="slidenum">
              <a:rPr kumimoji="1" lang="ja-JP" altLang="en-US" smtClean="0"/>
              <a:t>9</a:t>
            </a:fld>
            <a:endParaRPr kumimoji="1" lang="ja-JP" altLang="en-US" dirty="0"/>
          </a:p>
        </p:txBody>
      </p:sp>
      <p:grpSp>
        <p:nvGrpSpPr>
          <p:cNvPr id="5" name="グループ化 4"/>
          <p:cNvGrpSpPr/>
          <p:nvPr/>
        </p:nvGrpSpPr>
        <p:grpSpPr>
          <a:xfrm>
            <a:off x="173736" y="1338816"/>
            <a:ext cx="8823960" cy="1340114"/>
            <a:chOff x="173736" y="1078062"/>
            <a:chExt cx="8823960" cy="1340114"/>
          </a:xfrm>
        </p:grpSpPr>
        <p:sp>
          <p:nvSpPr>
            <p:cNvPr id="7" name="正方形/長方形 6"/>
            <p:cNvSpPr/>
            <p:nvPr/>
          </p:nvSpPr>
          <p:spPr>
            <a:xfrm>
              <a:off x="173736" y="1078062"/>
              <a:ext cx="8823960" cy="4046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山梨県が求める教員像</a:t>
              </a:r>
            </a:p>
          </p:txBody>
        </p:sp>
        <p:sp>
          <p:nvSpPr>
            <p:cNvPr id="16" name="正方形/長方形 15"/>
            <p:cNvSpPr/>
            <p:nvPr/>
          </p:nvSpPr>
          <p:spPr>
            <a:xfrm>
              <a:off x="173736" y="1472164"/>
              <a:ext cx="8823960" cy="94601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ＩＣＴを活用し、多様な子供たちに個別最適な学びと協働的な学びを実践しながら、</a:t>
              </a:r>
              <a:r>
                <a:rPr lang="en-US" altLang="ja-JP" sz="2000" b="1" dirty="0">
                  <a:solidFill>
                    <a:schemeClr val="tx1"/>
                  </a:solidFill>
                </a:rPr>
                <a:t>｢</a:t>
              </a:r>
              <a:r>
                <a:rPr lang="ja-JP" altLang="en-US" sz="2000" b="1" dirty="0">
                  <a:solidFill>
                    <a:schemeClr val="tx1"/>
                  </a:solidFill>
                </a:rPr>
                <a:t>自ら考え行動し、他者と協働していく児童生徒</a:t>
              </a:r>
              <a:r>
                <a:rPr lang="en-US" altLang="ja-JP" sz="2000" b="1" dirty="0">
                  <a:solidFill>
                    <a:schemeClr val="tx1"/>
                  </a:solidFill>
                </a:rPr>
                <a:t>｣</a:t>
              </a:r>
              <a:r>
                <a:rPr lang="ja-JP" altLang="en-US" sz="2000" b="1" dirty="0">
                  <a:solidFill>
                    <a:schemeClr val="tx1"/>
                  </a:solidFill>
                </a:rPr>
                <a:t>を育てている教員</a:t>
              </a:r>
              <a:endParaRPr kumimoji="1" lang="ja-JP" altLang="en-US" sz="2000" dirty="0"/>
            </a:p>
          </p:txBody>
        </p:sp>
      </p:grpSp>
      <p:sp>
        <p:nvSpPr>
          <p:cNvPr id="17" name="テキスト ボックス 16"/>
          <p:cNvSpPr txBox="1"/>
          <p:nvPr/>
        </p:nvSpPr>
        <p:spPr>
          <a:xfrm>
            <a:off x="0" y="5453366"/>
            <a:ext cx="2307336" cy="369332"/>
          </a:xfrm>
          <a:prstGeom prst="rect">
            <a:avLst/>
          </a:prstGeom>
          <a:noFill/>
        </p:spPr>
        <p:txBody>
          <a:bodyPr wrap="square" rtlCol="0">
            <a:spAutoFit/>
          </a:bodyPr>
          <a:lstStyle/>
          <a:p>
            <a:r>
              <a:rPr kumimoji="1" lang="en-US" altLang="ja-JP" b="1" dirty="0">
                <a:solidFill>
                  <a:srgbClr val="3366FF"/>
                </a:solidFill>
              </a:rPr>
              <a:t>《</a:t>
            </a:r>
            <a:r>
              <a:rPr kumimoji="1" lang="ja-JP" altLang="en-US" b="1" dirty="0">
                <a:solidFill>
                  <a:srgbClr val="3366FF"/>
                </a:solidFill>
              </a:rPr>
              <a:t>求められるもの</a:t>
            </a:r>
            <a:r>
              <a:rPr kumimoji="1" lang="en-US" altLang="ja-JP" b="1" dirty="0">
                <a:solidFill>
                  <a:srgbClr val="3366FF"/>
                </a:solidFill>
              </a:rPr>
              <a:t>》</a:t>
            </a:r>
            <a:endParaRPr kumimoji="1" lang="ja-JP" altLang="en-US" b="1" dirty="0">
              <a:solidFill>
                <a:srgbClr val="3366FF"/>
              </a:solidFill>
            </a:endParaRPr>
          </a:p>
        </p:txBody>
      </p:sp>
      <p:grpSp>
        <p:nvGrpSpPr>
          <p:cNvPr id="8" name="グループ化 7">
            <a:extLst>
              <a:ext uri="{FF2B5EF4-FFF2-40B4-BE49-F238E27FC236}">
                <a16:creationId xmlns:a16="http://schemas.microsoft.com/office/drawing/2014/main" id="{9CEFF86E-2991-43F1-BADB-0596FE006659}"/>
              </a:ext>
            </a:extLst>
          </p:cNvPr>
          <p:cNvGrpSpPr/>
          <p:nvPr/>
        </p:nvGrpSpPr>
        <p:grpSpPr>
          <a:xfrm>
            <a:off x="150483" y="75115"/>
            <a:ext cx="7683666" cy="402824"/>
            <a:chOff x="150483" y="75115"/>
            <a:chExt cx="7683666" cy="402824"/>
          </a:xfrm>
        </p:grpSpPr>
        <p:grpSp>
          <p:nvGrpSpPr>
            <p:cNvPr id="9" name="グループ化 8">
              <a:extLst>
                <a:ext uri="{FF2B5EF4-FFF2-40B4-BE49-F238E27FC236}">
                  <a16:creationId xmlns:a16="http://schemas.microsoft.com/office/drawing/2014/main" id="{21BED5A8-F77D-C485-A492-7FAE5D581E3B}"/>
                </a:ext>
              </a:extLst>
            </p:cNvPr>
            <p:cNvGrpSpPr/>
            <p:nvPr/>
          </p:nvGrpSpPr>
          <p:grpSpPr>
            <a:xfrm>
              <a:off x="150483" y="75115"/>
              <a:ext cx="7683666" cy="402824"/>
              <a:chOff x="150483" y="75115"/>
              <a:chExt cx="7683666" cy="402824"/>
            </a:xfrm>
          </p:grpSpPr>
          <p:grpSp>
            <p:nvGrpSpPr>
              <p:cNvPr id="11" name="グループ化 10">
                <a:extLst>
                  <a:ext uri="{FF2B5EF4-FFF2-40B4-BE49-F238E27FC236}">
                    <a16:creationId xmlns:a16="http://schemas.microsoft.com/office/drawing/2014/main" id="{C2A2325B-BE77-D681-DD84-31E5E2CA9FBA}"/>
                  </a:ext>
                </a:extLst>
              </p:cNvPr>
              <p:cNvGrpSpPr/>
              <p:nvPr/>
            </p:nvGrpSpPr>
            <p:grpSpPr>
              <a:xfrm>
                <a:off x="150483" y="75115"/>
                <a:ext cx="6953733" cy="402824"/>
                <a:chOff x="9330690" y="4935897"/>
                <a:chExt cx="6953733" cy="402824"/>
              </a:xfrm>
            </p:grpSpPr>
            <p:sp>
              <p:nvSpPr>
                <p:cNvPr id="15" name="額縁 24">
                  <a:hlinkClick r:id="" action="ppaction://hlinkshowjump?jump=firstslide"/>
                  <a:extLst>
                    <a:ext uri="{FF2B5EF4-FFF2-40B4-BE49-F238E27FC236}">
                      <a16:creationId xmlns:a16="http://schemas.microsoft.com/office/drawing/2014/main" id="{803A8E93-D724-27F1-82AD-1B8540F8ED48}"/>
                    </a:ext>
                  </a:extLst>
                </p:cNvPr>
                <p:cNvSpPr/>
                <p:nvPr/>
              </p:nvSpPr>
              <p:spPr>
                <a:xfrm>
                  <a:off x="9330690" y="4936253"/>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トップ</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ページ</a:t>
                  </a:r>
                </a:p>
              </p:txBody>
            </p:sp>
            <p:sp>
              <p:nvSpPr>
                <p:cNvPr id="18" name="額縁 25">
                  <a:hlinkClick r:id="rId3" action="ppaction://hlinksldjump"/>
                  <a:extLst>
                    <a:ext uri="{FF2B5EF4-FFF2-40B4-BE49-F238E27FC236}">
                      <a16:creationId xmlns:a16="http://schemas.microsoft.com/office/drawing/2014/main" id="{D37EED1F-34FF-7A45-E1D1-EA222DF558DD}"/>
                    </a:ext>
                  </a:extLst>
                </p:cNvPr>
                <p:cNvSpPr/>
                <p:nvPr/>
              </p:nvSpPr>
              <p:spPr>
                <a:xfrm>
                  <a:off x="11933576" y="4935897"/>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改定の　ポイント</a:t>
                  </a:r>
                </a:p>
              </p:txBody>
            </p:sp>
            <p:sp>
              <p:nvSpPr>
                <p:cNvPr id="19" name="額縁 26">
                  <a:hlinkClick r:id="rId4" action="ppaction://hlinksldjump"/>
                  <a:extLst>
                    <a:ext uri="{FF2B5EF4-FFF2-40B4-BE49-F238E27FC236}">
                      <a16:creationId xmlns:a16="http://schemas.microsoft.com/office/drawing/2014/main" id="{F0B0D54E-FEED-BD99-A982-1BB60A0C1CB4}"/>
                    </a:ext>
                  </a:extLst>
                </p:cNvPr>
                <p:cNvSpPr/>
                <p:nvPr/>
              </p:nvSpPr>
              <p:spPr>
                <a:xfrm>
                  <a:off x="10811790"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ガイドの</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見方</a:t>
                  </a:r>
                </a:p>
              </p:txBody>
            </p:sp>
            <p:sp>
              <p:nvSpPr>
                <p:cNvPr id="20" name="額縁 27">
                  <a:hlinkClick r:id="rId5" action="ppaction://hlinksldjump"/>
                  <a:extLst>
                    <a:ext uri="{FF2B5EF4-FFF2-40B4-BE49-F238E27FC236}">
                      <a16:creationId xmlns:a16="http://schemas.microsoft.com/office/drawing/2014/main" id="{6833158D-4AA8-5C6C-C237-4AEE51E1C31B}"/>
                    </a:ext>
                  </a:extLst>
                </p:cNvPr>
                <p:cNvSpPr/>
                <p:nvPr/>
              </p:nvSpPr>
              <p:spPr>
                <a:xfrm>
                  <a:off x="13791831"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具体的活用場面①</a:t>
                  </a:r>
                </a:p>
              </p:txBody>
            </p:sp>
            <p:sp>
              <p:nvSpPr>
                <p:cNvPr id="21" name="額縁 28">
                  <a:hlinkClick r:id="rId6" action="ppaction://hlinksldjump"/>
                  <a:extLst>
                    <a:ext uri="{FF2B5EF4-FFF2-40B4-BE49-F238E27FC236}">
                      <a16:creationId xmlns:a16="http://schemas.microsoft.com/office/drawing/2014/main" id="{3042334C-A7F5-E1C7-0F8C-B6E2C8D9BE66}"/>
                    </a:ext>
                  </a:extLst>
                </p:cNvPr>
                <p:cNvSpPr/>
                <p:nvPr/>
              </p:nvSpPr>
              <p:spPr>
                <a:xfrm>
                  <a:off x="14521764" y="4944284"/>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具体的活用場面②</a:t>
                  </a:r>
                </a:p>
              </p:txBody>
            </p:sp>
            <p:sp>
              <p:nvSpPr>
                <p:cNvPr id="22" name="額縁 29">
                  <a:hlinkClick r:id="rId7"/>
                  <a:extLst>
                    <a:ext uri="{FF2B5EF4-FFF2-40B4-BE49-F238E27FC236}">
                      <a16:creationId xmlns:a16="http://schemas.microsoft.com/office/drawing/2014/main" id="{0DEBD510-27C3-D118-B2FE-60795DD00C5F}"/>
                    </a:ext>
                  </a:extLst>
                </p:cNvPr>
                <p:cNvSpPr/>
                <p:nvPr/>
              </p:nvSpPr>
              <p:spPr>
                <a:xfrm>
                  <a:off x="15646818" y="4944283"/>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総合教育センター</a:t>
                  </a:r>
                </a:p>
              </p:txBody>
            </p:sp>
            <p:sp>
              <p:nvSpPr>
                <p:cNvPr id="23" name="額縁 30">
                  <a:hlinkClick r:id="rId8" action="ppaction://hlinksldjump"/>
                  <a:extLst>
                    <a:ext uri="{FF2B5EF4-FFF2-40B4-BE49-F238E27FC236}">
                      <a16:creationId xmlns:a16="http://schemas.microsoft.com/office/drawing/2014/main" id="{EEF79ED4-5478-58ED-3C6E-471EC53D8825}"/>
                    </a:ext>
                  </a:extLst>
                </p:cNvPr>
                <p:cNvSpPr/>
                <p:nvPr/>
              </p:nvSpPr>
              <p:spPr>
                <a:xfrm>
                  <a:off x="10073355" y="4937408"/>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ガイド作成にあたり</a:t>
                  </a:r>
                </a:p>
              </p:txBody>
            </p:sp>
          </p:grpSp>
          <p:sp>
            <p:nvSpPr>
              <p:cNvPr id="12" name="額縁 22">
                <a:hlinkClick r:id="rId9" action="ppaction://hlinksldjump"/>
                <a:extLst>
                  <a:ext uri="{FF2B5EF4-FFF2-40B4-BE49-F238E27FC236}">
                    <a16:creationId xmlns:a16="http://schemas.microsoft.com/office/drawing/2014/main" id="{3C1CED49-A0BB-C929-95E6-B29791D7EB53}"/>
                  </a:ext>
                </a:extLst>
              </p:cNvPr>
              <p:cNvSpPr/>
              <p:nvPr/>
            </p:nvSpPr>
            <p:spPr>
              <a:xfrm>
                <a:off x="7196544" y="83501"/>
                <a:ext cx="637605" cy="394437"/>
              </a:xfrm>
              <a:prstGeom prst="bevel">
                <a:avLst/>
              </a:prstGeom>
              <a:gradFill>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gradFill>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研修一覧</a:t>
                </a:r>
                <a:endParaRPr kumimoji="1" lang="en-US" altLang="ja-JP" sz="900" b="1" spc="-90" dirty="0">
                  <a:latin typeface="ＭＳ Ｐゴシック" panose="020B0600070205080204" pitchFamily="50" charset="-128"/>
                  <a:ea typeface="ＭＳ Ｐゴシック" panose="020B0600070205080204" pitchFamily="50" charset="-128"/>
                </a:endParaRPr>
              </a:p>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研修計画</a:t>
                </a:r>
                <a:endParaRPr kumimoji="1" lang="en-US" altLang="ja-JP" sz="900" b="1" spc="-90" dirty="0">
                  <a:latin typeface="ＭＳ Ｐゴシック" panose="020B0600070205080204" pitchFamily="50" charset="-128"/>
                  <a:ea typeface="ＭＳ Ｐゴシック" panose="020B0600070205080204" pitchFamily="50" charset="-128"/>
                </a:endParaRPr>
              </a:p>
            </p:txBody>
          </p:sp>
        </p:grpSp>
        <p:sp>
          <p:nvSpPr>
            <p:cNvPr id="10" name="額縁 31">
              <a:hlinkClick r:id="rId10" action="ppaction://hlinksldjump"/>
              <a:extLst>
                <a:ext uri="{FF2B5EF4-FFF2-40B4-BE49-F238E27FC236}">
                  <a16:creationId xmlns:a16="http://schemas.microsoft.com/office/drawing/2014/main" id="{178005E6-088F-453D-48CE-6B73702772B8}"/>
                </a:ext>
              </a:extLst>
            </p:cNvPr>
            <p:cNvSpPr/>
            <p:nvPr/>
          </p:nvSpPr>
          <p:spPr>
            <a:xfrm>
              <a:off x="3489838" y="80062"/>
              <a:ext cx="637605" cy="394437"/>
            </a:xfrm>
            <a:prstGeom prst="bevel">
              <a:avLst/>
            </a:prstGeom>
            <a:ln/>
          </p:spPr>
          <p:style>
            <a:lnRef idx="0">
              <a:schemeClr val="accent5"/>
            </a:lnRef>
            <a:fillRef idx="3">
              <a:schemeClr val="accent5"/>
            </a:fillRef>
            <a:effectRef idx="3">
              <a:schemeClr val="accent5"/>
            </a:effectRef>
            <a:fontRef idx="minor">
              <a:schemeClr val="lt1"/>
            </a:fontRef>
          </p:style>
          <p:txBody>
            <a:bodyPr lIns="36000" tIns="36000" rIns="36000" rtlCol="0" anchor="ctr"/>
            <a:lstStyle/>
            <a:p>
              <a:pPr algn="dist">
                <a:lnSpc>
                  <a:spcPts val="1100"/>
                </a:lnSpc>
              </a:pPr>
              <a:r>
                <a:rPr kumimoji="1" lang="ja-JP" altLang="en-US" sz="900" b="1" spc="-90" dirty="0">
                  <a:latin typeface="ＭＳ Ｐゴシック" panose="020B0600070205080204" pitchFamily="50" charset="-128"/>
                  <a:ea typeface="ＭＳ Ｐゴシック" panose="020B0600070205080204" pitchFamily="50" charset="-128"/>
                </a:rPr>
                <a:t>養護教諭育成指標</a:t>
              </a:r>
            </a:p>
          </p:txBody>
        </p:sp>
      </p:grpSp>
    </p:spTree>
    <p:extLst>
      <p:ext uri="{BB962C8B-B14F-4D97-AF65-F5344CB8AC3E}">
        <p14:creationId xmlns:p14="http://schemas.microsoft.com/office/powerpoint/2010/main" val="6731349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11030</TotalTime>
  <Words>7084</Words>
  <Application>Microsoft Office PowerPoint</Application>
  <PresentationFormat>画面に合わせる (4:3)</PresentationFormat>
  <Paragraphs>833</Paragraphs>
  <Slides>33</Slides>
  <Notes>0</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3" baseType="lpstr">
      <vt:lpstr>ＭＳ Ｐゴシック</vt:lpstr>
      <vt:lpstr>ＭＳ ゴシック</vt:lpstr>
      <vt:lpstr>メイリオ</vt:lpstr>
      <vt:lpstr>游ゴシック</vt:lpstr>
      <vt:lpstr>游ゴシック Light</vt:lpstr>
      <vt:lpstr>Arial</vt:lpstr>
      <vt:lpstr>Calibri</vt:lpstr>
      <vt:lpstr>Calibri Light</vt:lpstr>
      <vt:lpstr>Office テーマ</vt:lpstr>
      <vt:lpstr>文書</vt:lpstr>
      <vt:lpstr>やまなし養護教諭育成指標</vt:lpstr>
      <vt:lpstr>活用ガイド作成にあたり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やまなし教員等育成指標の改定のポイント</vt:lpstr>
      <vt:lpstr>山梨県が求める教員像</vt:lpstr>
      <vt:lpstr>教員として必要な素養</vt:lpstr>
      <vt:lpstr>校長として目指す姿</vt:lpstr>
      <vt:lpstr>校長として必要な素養　マネジメント力</vt:lpstr>
      <vt:lpstr>校長として必要な素養　マネジメント力</vt:lpstr>
      <vt:lpstr>校長として必要な素養　アセスメント力</vt:lpstr>
      <vt:lpstr>校長として必要な素養　ファシリテーション力</vt:lpstr>
      <vt:lpstr>教員として必要な専門性　生徒指導（児童生徒理解）</vt:lpstr>
      <vt:lpstr>教員として必要な専門性　生徒指導（道徳教育）</vt:lpstr>
      <vt:lpstr>教員として必要な専門性　生徒指導（人権教育）</vt:lpstr>
      <vt:lpstr>教員として必要な専門性　生徒指導（特別支援教育）</vt:lpstr>
      <vt:lpstr>教員として必要な専門性　生徒指導（いじめ等への対応）</vt:lpstr>
      <vt:lpstr>教員として必要な専門性　学校運営（連携・協働）</vt:lpstr>
      <vt:lpstr>PowerPoint プレゼンテーション</vt:lpstr>
      <vt:lpstr>　　　教員として必要な専門性  学校運営（働き方改革･業務改善）</vt:lpstr>
      <vt:lpstr>　　　教員として必要な専門性　 　特別な配慮や支援を必要とする児童生徒への対応</vt:lpstr>
      <vt:lpstr>教員として必要な専門性　　自ら学ぶ姿勢</vt:lpstr>
      <vt:lpstr>　　教員として必要な専門性  ＩＣＴや情報･教育データの利活用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具体的な活用場面①</vt:lpstr>
      <vt:lpstr>　具体的な活用場面②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学習指導（授業実践）</dc:title>
  <dc:creator>山梨県</dc:creator>
  <cp:lastModifiedBy>山梨県</cp:lastModifiedBy>
  <cp:revision>546</cp:revision>
  <cp:lastPrinted>2023-09-19T03:06:04Z</cp:lastPrinted>
  <dcterms:created xsi:type="dcterms:W3CDTF">2023-06-21T04:23:43Z</dcterms:created>
  <dcterms:modified xsi:type="dcterms:W3CDTF">2024-03-08T04:06:53Z</dcterms:modified>
</cp:coreProperties>
</file>